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36"/>
  </p:notesMasterIdLst>
  <p:handoutMasterIdLst>
    <p:handoutMasterId r:id="rId37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8" r:id="rId19"/>
    <p:sldId id="42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8"/>
            <p14:sldId id="42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  <a:srgbClr val="FF6600"/>
    <a:srgbClr val="FCF600"/>
    <a:srgbClr val="FF0000"/>
    <a:srgbClr val="99FFCC"/>
    <a:srgbClr val="CCFF99"/>
    <a:srgbClr val="99FF66"/>
    <a:srgbClr val="0000FF"/>
    <a:srgbClr val="7F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0426" autoAdjust="0"/>
  </p:normalViewPr>
  <p:slideViewPr>
    <p:cSldViewPr snapToGrid="0" snapToObjects="1">
      <p:cViewPr varScale="1">
        <p:scale>
          <a:sx n="77" d="100"/>
          <a:sy n="77" d="100"/>
        </p:scale>
        <p:origin x="1618" y="67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6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5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00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81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5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31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/>
              <a:t>אם לא מוסיפים את הבנאי</a:t>
            </a:r>
            <a:r>
              <a:rPr lang="he-IL" baseline="0"/>
              <a:t> הזה, יהיה רק בנאי דיפולטי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הצבע האדום הוא בגלל ש </a:t>
            </a:r>
            <a:r>
              <a:rPr lang="en-US" dirty="0" err="1"/>
              <a:t>e.printStackTrace</a:t>
            </a:r>
            <a:r>
              <a:rPr lang="he-IL" dirty="0"/>
              <a:t> מדפיס ל </a:t>
            </a:r>
            <a:r>
              <a:rPr lang="en-US" dirty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הצבע האדום הוא בגלל ש </a:t>
            </a:r>
            <a:r>
              <a:rPr lang="en-US" dirty="0" err="1"/>
              <a:t>e.printStackTrace</a:t>
            </a:r>
            <a:r>
              <a:rPr lang="he-IL" dirty="0"/>
              <a:t> מדפיס ל </a:t>
            </a:r>
            <a:r>
              <a:rPr lang="en-US" dirty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>
                <a:latin typeface="Arial" pitchFamily="34" charset="0"/>
                <a:cs typeface="Arial" pitchFamily="34" charset="0"/>
              </a:rPr>
              <a:t>הכלה</a:t>
            </a:r>
            <a:r>
              <a:rPr lang="he-IL" baseline="0">
                <a:latin typeface="Arial" pitchFamily="34" charset="0"/>
                <a:cs typeface="Arial" pitchFamily="34" charset="0"/>
              </a:rPr>
              <a:t> – כאשר יש שדה מהמחלקה השניה</a:t>
            </a:r>
          </a:p>
          <a:p>
            <a:pPr eaLnBrk="1" hangingPunct="1"/>
            <a:r>
              <a:rPr lang="he-IL">
                <a:latin typeface="Arial" pitchFamily="34" charset="0"/>
                <a:cs typeface="Arial" pitchFamily="34" charset="0"/>
              </a:rPr>
              <a:t>האצלה</a:t>
            </a:r>
            <a:r>
              <a:rPr lang="he-IL" baseline="0">
                <a:latin typeface="Arial" pitchFamily="34" charset="0"/>
                <a:cs typeface="Arial" pitchFamily="34" charset="0"/>
              </a:rPr>
              <a:t> – כאשר קוראים מתוך מתודות למתודות של המחלקה השניה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4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0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7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8</a:t>
            </a:r>
            <a:r>
              <a:rPr lang="he-IL" sz="4400" cap="all" spc="-10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  <a:endParaRPr lang="he-IL" sz="4400" cap="all" spc="-100" dirty="0">
              <a:solidFill>
                <a:srgbClr val="0070C0"/>
              </a:solidFill>
              <a:latin typeface="Segoe UI" pitchFamily="34" charset="0"/>
              <a:ea typeface="Segoe UI" pitchFamily="34" charset="0"/>
              <a:cs typeface="Arial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אבסטרקטיות</a:t>
            </a:r>
            <a:endParaRPr lang="en-US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- דוגמא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CartesianPoint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x,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.x</a:t>
            </a:r>
            <a:r>
              <a:rPr lang="en-US" sz="1400" b="1" dirty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.y</a:t>
            </a:r>
            <a:r>
              <a:rPr lang="en-US" sz="1400" b="1" dirty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rho()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theta()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currentTheta</a:t>
            </a:r>
            <a:r>
              <a:rPr lang="en-US" sz="1400" b="1" dirty="0">
                <a:latin typeface="Garamond" pitchFamily="18" charset="0"/>
              </a:rPr>
              <a:t> = Math.atan2(</a:t>
            </a:r>
            <a:r>
              <a:rPr lang="en-US" sz="1400" b="1" dirty="0" err="1">
                <a:latin typeface="Garamond" pitchFamily="18" charset="0"/>
              </a:rPr>
              <a:t>y,x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getRho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Math.cos(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= </a:t>
            </a:r>
            <a:r>
              <a:rPr lang="en-US" sz="1400" b="1" dirty="0" err="1">
                <a:latin typeface="Garamond" pitchFamily="18" charset="0"/>
              </a:rPr>
              <a:t>currentRho</a:t>
            </a:r>
            <a:r>
              <a:rPr lang="en-US" sz="1400" b="1" dirty="0">
                <a:latin typeface="Garamond" pitchFamily="18" charset="0"/>
              </a:rPr>
              <a:t> * Math.sin(</a:t>
            </a:r>
            <a:r>
              <a:rPr lang="en-US" sz="1400" b="1" dirty="0" err="1">
                <a:latin typeface="Garamond" pitchFamily="18" charset="0"/>
              </a:rPr>
              <a:t>currentTheta+angle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x +=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y +=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 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3484" y="1727200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* (x-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())*(y-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50484" y="1727200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891781" y="4419112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060839" y="4914412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/>
              <a:t>CartesianPoint</a:t>
            </a:r>
            <a:r>
              <a:rPr lang="he-IL" dirty="0"/>
              <a:t> 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3299DBF-DDF5-4370-846E-D234F4340359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696" y="1727200"/>
            <a:ext cx="4279900" cy="1839913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x-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y-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                                         (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2421173" y="517840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נשאר הבדל אחד:</a:t>
            </a:r>
            <a:endParaRPr lang="en-US" dirty="0"/>
          </a:p>
          <a:p>
            <a:pPr algn="ctr"/>
            <a:r>
              <a:rPr lang="he-IL" dirty="0"/>
              <a:t>נחליף 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/>
              <a:t>getX</a:t>
            </a:r>
            <a:r>
              <a:rPr lang="en-US" dirty="0"/>
              <a:t>()</a:t>
            </a:r>
            <a:r>
              <a:rPr lang="he-IL" dirty="0"/>
              <a:t> 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150281" y="1726613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774027" y="216712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45808" y="216712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74027" y="240182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1904" y="240182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28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getY</a:t>
            </a:r>
            <a:r>
              <a:rPr lang="en-US" sz="1400" b="1" dirty="0">
                <a:latin typeface="Garamond" pitchFamily="18" charset="0"/>
              </a:rPr>
              <a:t>()-</a:t>
            </a:r>
            <a:r>
              <a:rPr lang="en-US" sz="1400" b="1" dirty="0" err="1">
                <a:latin typeface="Garamond" pitchFamily="18" charset="0"/>
              </a:rPr>
              <a:t>other.getY</a:t>
            </a:r>
            <a:r>
              <a:rPr lang="en-US" sz="1400" b="1" dirty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             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*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לחלוטין</a:t>
            </a:r>
            <a:r>
              <a:rPr lang="en-US" dirty="0"/>
              <a:t>!</a:t>
            </a:r>
          </a:p>
          <a:p>
            <a:pPr algn="ctr"/>
            <a:r>
              <a:rPr lang="he-IL" dirty="0"/>
              <a:t>עתה ניתן 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>
                <a:latin typeface="Garamond" pitchFamily="18" charset="0"/>
              </a:rPr>
              <a:t> 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getX</a:t>
            </a:r>
            <a:r>
              <a:rPr lang="en-US" sz="1500" b="1" dirty="0">
                <a:latin typeface="Garamond" pitchFamily="18" charset="0"/>
              </a:rPr>
              <a:t>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>
                <a:latin typeface="Garamond" pitchFamily="18" charset="0"/>
              </a:rPr>
              <a:t>getY</a:t>
            </a:r>
            <a:r>
              <a:rPr lang="en-US" sz="1500" b="1" dirty="0">
                <a:latin typeface="Garamond" pitchFamily="18" charset="0"/>
              </a:rPr>
              <a:t>() 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String </a:t>
            </a:r>
            <a:r>
              <a:rPr lang="en-US" sz="1400" b="1" dirty="0" err="1">
                <a:latin typeface="Garamond" pitchFamily="18" charset="0"/>
              </a:rPr>
              <a:t>toString</a:t>
            </a:r>
            <a:r>
              <a:rPr lang="en-US" sz="1400" b="1" dirty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x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rho()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theta()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978955" y="5722070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מימוש המחלקה האבסטרקטית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 +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05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theta 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/>
              <a:t>ירושה מהמחלקה האבסטרקטית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77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חריגים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ירושה ממחלקות קיימות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000" dirty="0"/>
              <a:t>ראינו בהרצאה שתי דרכים לשימוש חוזר בקוד של מחלקה קיימת: </a:t>
            </a:r>
          </a:p>
          <a:p>
            <a:pPr lvl="1" eaLnBrk="1" hangingPunct="1">
              <a:defRPr/>
            </a:pPr>
            <a:r>
              <a:rPr lang="he-IL" dirty="0"/>
              <a:t>הכלה + האצלה</a:t>
            </a:r>
          </a:p>
          <a:p>
            <a:pPr lvl="1" eaLnBrk="1" hangingPunct="1">
              <a:defRPr/>
            </a:pPr>
            <a:r>
              <a:rPr lang="he-IL" dirty="0"/>
              <a:t>ירושה</a:t>
            </a:r>
          </a:p>
          <a:p>
            <a:pPr lvl="1" eaLnBrk="1" hangingPunct="1">
              <a:defRPr/>
            </a:pPr>
            <a:endParaRPr lang="he-IL" dirty="0"/>
          </a:p>
          <a:p>
            <a:pPr eaLnBrk="1" hangingPunct="1">
              <a:defRPr/>
            </a:pPr>
            <a:r>
              <a:rPr lang="he-IL" dirty="0"/>
              <a:t>המחלקה היורשת יכולה </a:t>
            </a:r>
            <a:r>
              <a:rPr lang="he-IL" b="1" dirty="0"/>
              <a:t>להוסיף</a:t>
            </a:r>
            <a:r>
              <a:rPr lang="he-IL" dirty="0"/>
              <a:t> פונקציונאליות שלא </a:t>
            </a:r>
            <a:r>
              <a:rPr lang="he-IL" dirty="0" err="1"/>
              <a:t>היתה</a:t>
            </a:r>
            <a:r>
              <a:rPr lang="he-IL" dirty="0"/>
              <a:t> קיימת במחלקת הבסיס, או </a:t>
            </a:r>
            <a:r>
              <a:rPr lang="he-IL" b="1" dirty="0"/>
              <a:t>לשנות</a:t>
            </a:r>
            <a:r>
              <a:rPr lang="he-IL" dirty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297608"/>
            <a:ext cx="5806911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</p:spTree>
    <p:extLst>
      <p:ext uri="{BB962C8B-B14F-4D97-AF65-F5344CB8AC3E}">
        <p14:creationId xmlns:p14="http://schemas.microsoft.com/office/powerpoint/2010/main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נממש שירות המחשב ממוצע הרמוני על אוסף של מספרים.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אופציה ראשונה:</a:t>
            </a:r>
          </a:p>
          <a:p>
            <a:pPr lvl="1"/>
            <a:r>
              <a:rPr lang="he-IL" dirty="0"/>
              <a:t>נקבל החלטה בתוך השירות, למשל:</a:t>
            </a:r>
          </a:p>
          <a:p>
            <a:pPr lvl="2"/>
            <a:r>
              <a:rPr lang="he-IL" dirty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/>
              <a:t>נחזיר 0 או מספר ברירת מחדל אחר</a:t>
            </a:r>
          </a:p>
          <a:p>
            <a:pPr lvl="1"/>
            <a:r>
              <a:rPr lang="he-IL" dirty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/>
              <a:t>אופציה </a:t>
            </a:r>
            <a:r>
              <a:rPr lang="he-IL" dirty="0" err="1"/>
              <a:t>שניה</a:t>
            </a:r>
            <a:r>
              <a:rPr lang="he-IL" dirty="0"/>
              <a:t>: </a:t>
            </a:r>
          </a:p>
          <a:p>
            <a:pPr lvl="1"/>
            <a:r>
              <a:rPr lang="he-IL" dirty="0"/>
              <a:t>שימוש בחריגים.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2"/>
            <a:ext cx="4913376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>
                <a:solidFill>
                  <a:schemeClr val="tx1"/>
                </a:solidFill>
              </a:rPr>
              <a:t>Exception</a:t>
            </a:r>
            <a:r>
              <a:rPr lang="he-IL" dirty="0">
                <a:solidFill>
                  <a:schemeClr val="tx1"/>
                </a:solidFill>
              </a:rPr>
              <a:t> ולהשתמש במילה השמורה </a:t>
            </a:r>
            <a:r>
              <a:rPr lang="en-US" dirty="0">
                <a:solidFill>
                  <a:schemeClr val="tx1"/>
                </a:solidFill>
              </a:rPr>
              <a:t>throw</a:t>
            </a:r>
            <a:r>
              <a:rPr lang="he-IL" dirty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נוסיף שירות נוסף – השירות מקבל מפה:</a:t>
            </a:r>
          </a:p>
          <a:p>
            <a:r>
              <a:rPr lang="he-IL" dirty="0"/>
              <a:t>משם קובץ לאוסף המספרים שהוא מכיל</a:t>
            </a:r>
          </a:p>
          <a:p>
            <a:r>
              <a:rPr lang="he-IL" dirty="0"/>
              <a:t>השירות מדפיס ממוצע הרמוני עבור כל קובץ.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6044" y="3026066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numbers)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7536" y="3975458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99706" y="4950023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435719" y="3975458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2532888" y="496620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ראשונה: לא נטפל בחריג, ורק נצהיר עליו</a:t>
            </a:r>
          </a:p>
          <a:p>
            <a:r>
              <a:rPr lang="he-IL" dirty="0"/>
              <a:t>במקרה הזה, מי שיצטרך להתמודד עם הטיפול בחריג הוא השירות שיקרא ל </a:t>
            </a:r>
            <a:r>
              <a:rPr lang="en-US" dirty="0" err="1"/>
              <a:t>printMeansByFiles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			throws Exception{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					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אפשרות שניה: נטפל בחריג!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	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0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זה עובד?</a:t>
            </a:r>
            <a:endParaRPr lang="en-US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תוכנית זו מייצרת את הפלט: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495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ובכל זאת יש בעיה – אנחנו מטפלים בכל שגיאה אפשרית שיכולה להיזרק מתוך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/>
              <a:t>ועל הדרך יכולים להתעלם משגיאות שמעידות על באג אפשרי.</a:t>
            </a:r>
          </a:p>
          <a:p>
            <a:r>
              <a:rPr lang="he-IL" sz="2000" dirty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/>
              <a:t>מה יקרה במקרה הבא?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null);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59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חריגים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מה נרצה לעשות במידה והמפה שלי מכילה </a:t>
            </a:r>
            <a:r>
              <a:rPr lang="en-US" dirty="0"/>
              <a:t>null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יכול להיות שנרצה להתייחס לזה כמו לרשימה ריקה (שזה למעשה הטיפול שקיים כרגע בקוד).</a:t>
            </a:r>
          </a:p>
          <a:p>
            <a:pPr lvl="1"/>
            <a:r>
              <a:rPr lang="he-IL" dirty="0"/>
              <a:t>יכול להיות שנרצה להדפיס הודעה למשתמש: המפה מכילה </a:t>
            </a:r>
            <a:r>
              <a:rPr lang="en-US" dirty="0"/>
              <a:t>null</a:t>
            </a:r>
            <a:r>
              <a:rPr lang="he-IL" dirty="0"/>
              <a:t>, אולי קרתה שגיאה בטעינת הקובץ?</a:t>
            </a:r>
          </a:p>
          <a:p>
            <a:pPr lvl="1"/>
            <a:r>
              <a:rPr lang="he-IL" dirty="0"/>
              <a:t>יכול להיות שנרצה לזרוק את השגיאה ולהטיל את הטיפול על מי שמשתמש ב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>
              <a:latin typeface="Consolas" pitchFamily="49" charset="0"/>
              <a:cs typeface="Consolas" pitchFamily="49" charset="0"/>
            </a:endParaRPr>
          </a:p>
          <a:p>
            <a:r>
              <a:rPr lang="he-IL" dirty="0">
                <a:latin typeface="Consolas" pitchFamily="49" charset="0"/>
              </a:rPr>
              <a:t>אם נרצה להתייחס למקרה של מפה המכילה </a:t>
            </a:r>
            <a:r>
              <a:rPr lang="en-US" dirty="0">
                <a:latin typeface="Consolas" pitchFamily="49" charset="0"/>
              </a:rPr>
              <a:t>null</a:t>
            </a:r>
            <a:r>
              <a:rPr lang="he-IL" dirty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/>
              <a:t>הצעה: נוסיף בלוק </a:t>
            </a:r>
            <a:r>
              <a:rPr lang="en-US" dirty="0"/>
              <a:t>except</a:t>
            </a:r>
            <a:r>
              <a:rPr lang="he-IL" dirty="0"/>
              <a:t> עבור </a:t>
            </a:r>
            <a:r>
              <a:rPr lang="en-US" dirty="0" err="1"/>
              <a:t>NullPointerException</a:t>
            </a:r>
            <a:endParaRPr lang="he-IL" dirty="0"/>
          </a:p>
          <a:p>
            <a:pPr lvl="2"/>
            <a:r>
              <a:rPr lang="he-IL" dirty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דריסת שירותים</a:t>
            </a:r>
            <a:endParaRPr lang="en-US" dirty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/>
              <a:t>המחלקה היורשת בדרך כלל מייצגת תת</a:t>
            </a:r>
            <a:r>
              <a:rPr lang="en-US" sz="3000" dirty="0"/>
              <a:t>-</a:t>
            </a:r>
            <a:r>
              <a:rPr lang="he-IL" sz="3000" dirty="0"/>
              <a:t>משפחה של מחלקת הבסיס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/>
          </a:p>
          <a:p>
            <a:pPr eaLnBrk="1" hangingPunct="1">
              <a:defRPr/>
            </a:pPr>
            <a:r>
              <a:rPr lang="he-IL" sz="3000" dirty="0"/>
              <a:t>כדי להשתמש בשירות המקורי (למשל מהשירות הדורס) ניתן לפנות לשירות המקורי בתחביר: </a:t>
            </a:r>
            <a:r>
              <a:rPr lang="en-US" sz="3000" dirty="0" err="1"/>
              <a:t>super.methodName</a:t>
            </a:r>
            <a:r>
              <a:rPr lang="en-US" sz="3000" dirty="0"/>
              <a:t>(…)                                     </a:t>
            </a:r>
            <a:endParaRPr lang="he-IL" sz="3000" dirty="0"/>
          </a:p>
          <a:p>
            <a:pPr eaLnBrk="1" hangingPunct="1">
              <a:defRPr/>
            </a:pPr>
            <a:endParaRPr lang="he-IL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32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יצירת טיפוס חריג 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ירושה מ </a:t>
            </a:r>
            <a:r>
              <a:rPr lang="en-US" sz="1600" dirty="0">
                <a:solidFill>
                  <a:schemeClr val="tx1"/>
                </a:solidFill>
              </a:rPr>
              <a:t>Exception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בטיפוס החריג החדש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חריגים אחרים יזרקו הלאה.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 – פורמט הודעת השגיאה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sz="2000" dirty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27320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שימוש בשגיאות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הדפסת פורמט שגיאה מצומצם יותר: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sz="1100" dirty="0"/>
          </a:p>
          <a:p>
            <a:r>
              <a:rPr lang="he-IL" dirty="0"/>
              <a:t>פלט התוכנית יהיה: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שימוש בשירות המקורי מתוך השירות הדורס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95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/>
              <a:t>ניראות</a:t>
            </a:r>
            <a:r>
              <a:rPr lang="he-IL" dirty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שדות ושירותים פרטיים (</a:t>
            </a:r>
            <a:r>
              <a:rPr lang="en-US" dirty="0"/>
              <a:t>private</a:t>
            </a:r>
            <a:r>
              <a:rPr lang="he-IL" dirty="0"/>
              <a:t>) של מחלקת הבסיס אינם נגישים למחלקה היורשת</a:t>
            </a:r>
          </a:p>
          <a:p>
            <a:pPr eaLnBrk="1" hangingPunct="1"/>
            <a:r>
              <a:rPr lang="he-IL" dirty="0"/>
              <a:t>כדי לאפשר גישה למחלקות יורשות יש להגדיר להם נראות </a:t>
            </a:r>
            <a:r>
              <a:rPr lang="en-US" dirty="0">
                <a:solidFill>
                  <a:srgbClr val="FF6600"/>
                </a:solidFill>
              </a:rPr>
              <a:t>protected</a:t>
            </a:r>
            <a:endParaRPr lang="he-IL" dirty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/>
              <a:t>נשתמש ב </a:t>
            </a:r>
            <a:r>
              <a:rPr lang="en-US" dirty="0"/>
              <a:t>protected</a:t>
            </a:r>
            <a:r>
              <a:rPr lang="he-IL" dirty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9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הלקוח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/>
              <a:t>בהרצאה ראינו את המנשק </a:t>
            </a:r>
            <a:r>
              <a:rPr lang="en-US" sz="2400" dirty="0" err="1"/>
              <a:t>IPoint</a:t>
            </a:r>
            <a:r>
              <a:rPr lang="he-IL" sz="2400" dirty="0"/>
              <a:t>, והצגנו 3 מימושים שונים עבורו</a:t>
            </a:r>
          </a:p>
          <a:p>
            <a:pPr eaLnBrk="1" hangingPunct="1"/>
            <a:r>
              <a:rPr lang="he-IL" sz="2400" dirty="0"/>
              <a:t>ראינו כי </a:t>
            </a:r>
            <a:r>
              <a:rPr lang="he-IL" sz="2400" b="1" dirty="0"/>
              <a:t>לקוחות</a:t>
            </a:r>
            <a:r>
              <a:rPr lang="he-IL" sz="2400" dirty="0"/>
              <a:t> התלויים במנשק </a:t>
            </a:r>
            <a:r>
              <a:rPr lang="en-US" sz="2400" dirty="0" err="1"/>
              <a:t>IPoint</a:t>
            </a:r>
            <a:r>
              <a:rPr lang="he-IL" sz="2400" dirty="0"/>
              <a:t> בלבד, ואינם מכירים את המחלקות המממשות, יהיו </a:t>
            </a:r>
            <a:r>
              <a:rPr lang="he-IL" sz="2400" b="1" dirty="0"/>
              <a:t>אדישים</a:t>
            </a:r>
            <a:r>
              <a:rPr lang="he-IL" sz="2400" dirty="0"/>
              <a:t> לשינויים עתידים בקוד הספק</a:t>
            </a:r>
          </a:p>
          <a:p>
            <a:pPr eaLnBrk="1" hangingPunct="1"/>
            <a:r>
              <a:rPr lang="he-IL" sz="2400" dirty="0"/>
              <a:t>שימוש </a:t>
            </a:r>
            <a:r>
              <a:rPr lang="he-IL" sz="2400" b="1" dirty="0"/>
              <a:t>במנשקים</a:t>
            </a:r>
            <a:r>
              <a:rPr lang="he-IL" sz="2400" dirty="0"/>
              <a:t> חוסך </a:t>
            </a:r>
            <a:r>
              <a:rPr lang="he-IL" sz="2400" b="1" dirty="0"/>
              <a:t>שכפול בקוד לקוח,</a:t>
            </a:r>
            <a:r>
              <a:rPr lang="he-IL" sz="2400" dirty="0"/>
              <a:t> בכך שאותו קטע קוד עובד בצורה נכונה עם מגוון ספקים (פולימורפיזם)</a:t>
            </a:r>
            <a:endParaRPr lang="he-IL" dirty="0"/>
          </a:p>
          <a:p>
            <a:pPr eaLnBrk="1" hangingPunct="1"/>
            <a:endParaRPr lang="he-IL" dirty="0"/>
          </a:p>
          <a:p>
            <a:pPr eaLnBrk="1" hangingPunct="1"/>
            <a:endParaRPr lang="he-IL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הממשק </a:t>
            </a:r>
            <a:r>
              <a:rPr lang="en-US" dirty="0" err="1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r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ho();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dx,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</a:t>
            </a:r>
            <a:r>
              <a:rPr lang="en-US" sz="1600" b="1" dirty="0" err="1">
                <a:latin typeface="Garamond" pitchFamily="18" charset="0"/>
                <a:cs typeface="+mn-cs"/>
              </a:rPr>
              <a:t>dy</a:t>
            </a:r>
            <a:r>
              <a:rPr lang="en-US" sz="1600" b="1" dirty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406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צד הספק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dirty="0"/>
              <a:t>לעומת זאת, </a:t>
            </a:r>
            <a:r>
              <a:rPr lang="he-IL" sz="2400" b="1" dirty="0"/>
              <a:t>מנגנון ההורשה</a:t>
            </a:r>
            <a:r>
              <a:rPr lang="he-IL" sz="2400" dirty="0"/>
              <a:t> חוסך </a:t>
            </a:r>
            <a:r>
              <a:rPr lang="he-IL" sz="2400" b="1" dirty="0"/>
              <a:t>שכפול קוד בצד הספק</a:t>
            </a:r>
            <a:endParaRPr lang="he-IL" sz="2400" dirty="0"/>
          </a:p>
          <a:p>
            <a:pPr eaLnBrk="1" hangingPunct="1"/>
            <a:r>
              <a:rPr lang="he-IL" sz="2400" dirty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dirty="0"/>
              <a:t>פתרון אלטרנטיבי הוא להשתמש </a:t>
            </a:r>
          </a:p>
          <a:p>
            <a:pPr eaLnBrk="1" hangingPunct="1">
              <a:buNone/>
            </a:pPr>
            <a:r>
              <a:rPr lang="he-IL" sz="2400" dirty="0"/>
              <a:t>  במתודות </a:t>
            </a:r>
            <a:r>
              <a:rPr lang="he-IL" sz="2400" dirty="0" err="1"/>
              <a:t>דיפולטיות</a:t>
            </a:r>
            <a:r>
              <a:rPr lang="he-IL" sz="2400" dirty="0"/>
              <a:t> במנשק</a:t>
            </a:r>
          </a:p>
          <a:p>
            <a:pPr eaLnBrk="1" hangingPunct="1"/>
            <a:r>
              <a:rPr lang="he-IL" sz="2400" dirty="0"/>
              <a:t>ננסה לזהות את שכפול הקוד בין 3 </a:t>
            </a:r>
            <a:br>
              <a:rPr lang="en-US" sz="2400" dirty="0"/>
            </a:br>
            <a:r>
              <a:rPr lang="he-IL" sz="2400" dirty="0"/>
              <a:t>מימושי המנשק </a:t>
            </a:r>
            <a:r>
              <a:rPr lang="en-US" sz="2400" dirty="0" err="1"/>
              <a:t>IPoint</a:t>
            </a:r>
            <a:r>
              <a:rPr lang="he-IL" sz="2400" dirty="0"/>
              <a:t> ולרכז קטעים	</a:t>
            </a:r>
            <a:br>
              <a:rPr lang="en-US" sz="2400" dirty="0"/>
            </a:br>
            <a:r>
              <a:rPr lang="he-IL" sz="2400" dirty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/>
              <a:t>  משותפת</a:t>
            </a:r>
            <a:r>
              <a:rPr lang="en-US" sz="2400" dirty="0"/>
              <a:t> </a:t>
            </a:r>
            <a:r>
              <a:rPr lang="he-IL" sz="2400" dirty="0"/>
              <a:t> ממנה ירשו שלושת</a:t>
            </a:r>
          </a:p>
          <a:p>
            <a:pPr eaLnBrk="1" hangingPunct="1">
              <a:buNone/>
            </a:pPr>
            <a:r>
              <a:rPr lang="he-IL" dirty="0"/>
              <a:t> </a:t>
            </a:r>
            <a:r>
              <a:rPr lang="he-IL" sz="2400" dirty="0"/>
              <a:t> המימושים.</a:t>
            </a:r>
          </a:p>
          <a:p>
            <a:pPr eaLnBrk="1" hangingPunct="1">
              <a:buNone/>
            </a:pPr>
            <a:endParaRPr lang="he-IL" sz="2400" dirty="0"/>
          </a:p>
          <a:p>
            <a:pPr eaLnBrk="1" hangingPunct="1">
              <a:buNone/>
            </a:pPr>
            <a:endParaRPr lang="en-US" sz="2400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/>
              <a:t>מחלקות מופשטות       </a:t>
            </a:r>
            <a:r>
              <a:rPr lang="en-US" dirty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/>
              <a:t>מחלקה מופשטת מוגדרת ע"י המלה השמורה </a:t>
            </a:r>
            <a:r>
              <a:rPr lang="en-US" sz="2000" b="1" dirty="0">
                <a:solidFill>
                  <a:srgbClr val="7F004B"/>
                </a:solidFill>
              </a:rPr>
              <a:t>abstract</a:t>
            </a:r>
            <a:endParaRPr lang="he-IL" sz="2000" b="1" dirty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/>
          </a:p>
          <a:p>
            <a:pPr eaLnBrk="1" hangingPunct="1">
              <a:lnSpc>
                <a:spcPct val="80000"/>
              </a:lnSpc>
            </a:pPr>
            <a:r>
              <a:rPr lang="he-IL" sz="2000" dirty="0"/>
              <a:t>זהו מנגנון המועיל להימנע משכפול קוד במחלקות יורשות</a:t>
            </a:r>
            <a:endParaRPr lang="en-US" sz="2000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4345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</TotalTime>
  <Words>2986</Words>
  <Application>Microsoft Office PowerPoint</Application>
  <PresentationFormat>‫הצגה על המסך (4:3)</PresentationFormat>
  <Paragraphs>564</Paragraphs>
  <Slides>34</Slides>
  <Notes>18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41" baseType="lpstr">
      <vt:lpstr>Arial</vt:lpstr>
      <vt:lpstr>Comic Sans MS</vt:lpstr>
      <vt:lpstr>Consolas</vt:lpstr>
      <vt:lpstr>Garamond</vt:lpstr>
      <vt:lpstr>Segoe UI</vt:lpstr>
      <vt:lpstr>Wingdings</vt:lpstr>
      <vt:lpstr>sw1</vt:lpstr>
      <vt:lpstr>תוכנה 1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itay itzhak</cp:lastModifiedBy>
  <cp:revision>1432</cp:revision>
  <dcterms:created xsi:type="dcterms:W3CDTF">2006-10-09T12:27:45Z</dcterms:created>
  <dcterms:modified xsi:type="dcterms:W3CDTF">2019-12-16T12:43:23Z</dcterms:modified>
</cp:coreProperties>
</file>