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348" r:id="rId2"/>
    <p:sldId id="429" r:id="rId3"/>
    <p:sldId id="430" r:id="rId4"/>
    <p:sldId id="431" r:id="rId5"/>
    <p:sldId id="432" r:id="rId6"/>
    <p:sldId id="433" r:id="rId7"/>
    <p:sldId id="435" r:id="rId8"/>
    <p:sldId id="436" r:id="rId9"/>
    <p:sldId id="437" r:id="rId10"/>
    <p:sldId id="439" r:id="rId11"/>
    <p:sldId id="440" r:id="rId12"/>
    <p:sldId id="441" r:id="rId13"/>
    <p:sldId id="403" r:id="rId14"/>
    <p:sldId id="404" r:id="rId15"/>
    <p:sldId id="405" r:id="rId16"/>
    <p:sldId id="427" r:id="rId17"/>
    <p:sldId id="406" r:id="rId18"/>
    <p:sldId id="407" r:id="rId19"/>
    <p:sldId id="408" r:id="rId20"/>
    <p:sldId id="409" r:id="rId21"/>
    <p:sldId id="410" r:id="rId22"/>
    <p:sldId id="428" r:id="rId23"/>
    <p:sldId id="401" r:id="rId24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60093"/>
    <a:srgbClr val="0066CC"/>
    <a:srgbClr val="0000FF"/>
    <a:srgbClr val="FFFFFF"/>
    <a:srgbClr val="CCECFF"/>
    <a:srgbClr val="FFCC66"/>
    <a:srgbClr val="FFCC00"/>
    <a:srgbClr val="FF9933"/>
    <a:srgbClr val="FFDA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90460" autoAdjust="0"/>
  </p:normalViewPr>
  <p:slideViewPr>
    <p:cSldViewPr snapToGrid="0" snapToObjects="1">
      <p:cViewPr varScale="1">
        <p:scale>
          <a:sx n="105" d="100"/>
          <a:sy n="105" d="100"/>
        </p:scale>
        <p:origin x="-20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246965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78965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82181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08818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260531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37537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699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Static binding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11250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Compiler knows that all such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4694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5353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84371"/>
            <a:ext cx="6858000" cy="1600200"/>
          </a:xfrm>
        </p:spPr>
        <p:txBody>
          <a:bodyPr/>
          <a:lstStyle/>
          <a:p>
            <a:r>
              <a:rPr lang="en-US" i="1" smtClean="0">
                <a:solidFill>
                  <a:srgbClr val="0066CC"/>
                </a:solidFill>
              </a:rPr>
              <a:t>Static </a:t>
            </a:r>
            <a:r>
              <a:rPr lang="en-US" i="1" dirty="0">
                <a:solidFill>
                  <a:srgbClr val="0066CC"/>
                </a:solidFill>
              </a:rPr>
              <a:t>vs. Dynamic Binding</a:t>
            </a:r>
            <a:endParaRPr lang="he-IL" i="1" dirty="0">
              <a:solidFill>
                <a:srgbClr val="0066CC"/>
              </a:solidFill>
            </a:endParaRPr>
          </a:p>
          <a:p>
            <a:r>
              <a:rPr lang="he-IL" dirty="0">
                <a:solidFill>
                  <a:srgbClr val="0066CC"/>
                </a:solidFill>
              </a:rPr>
              <a:t>מחלקות מקוננות </a:t>
            </a:r>
            <a:r>
              <a:rPr lang="en-US" dirty="0">
                <a:solidFill>
                  <a:srgbClr val="0066CC"/>
                </a:solidFill>
              </a:rPr>
              <a:t>Nested Classes</a:t>
            </a:r>
            <a:endParaRPr lang="he-IL" dirty="0">
              <a:solidFill>
                <a:srgbClr val="0066CC"/>
              </a:solidFill>
            </a:endParaRPr>
          </a:p>
          <a:p>
            <a:endParaRPr lang="en-US" i="1" dirty="0">
              <a:solidFill>
                <a:srgbClr val="0066CC"/>
              </a:solidFill>
            </a:endParaRPr>
          </a:p>
          <a:p>
            <a:pPr eaLnBrk="1" hangingPunct="1"/>
            <a:endParaRPr lang="he-IL" dirty="0" smtClean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78327"/>
              <a:gd name="adj2" fmla="val -5702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room1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r>
              <a:rPr lang="he-IL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he-IL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2185271"/>
            <a:ext cx="2092325" cy="776514"/>
          </a:xfrm>
          <a:prstGeom prst="wedgeRectCallout">
            <a:avLst>
              <a:gd name="adj1" fmla="val -132002"/>
              <a:gd name="adj2" fmla="val 17024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1800" y="4206240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Classes: static </a:t>
            </a:r>
            <a:r>
              <a:rPr lang="en-US" dirty="0" err="1" smtClean="0"/>
              <a:t>vs</a:t>
            </a:r>
            <a:r>
              <a:rPr lang="en-US" dirty="0" smtClean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Static vs. Dynamic </a:t>
            </a:r>
            <a:r>
              <a:rPr lang="en-US" i="1" dirty="0"/>
              <a:t>Binding</a:t>
            </a:r>
            <a:br>
              <a:rPr lang="en-US" i="1" dirty="0"/>
            </a:b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72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 smtClean="0">
                <a:ea typeface="PMingLiU" pitchFamily="18" charset="-120"/>
              </a:rPr>
              <a:t>Static versus Dynamic </a:t>
            </a:r>
            <a:r>
              <a:rPr lang="en-US" altLang="zh-TW" dirty="0">
                <a:ea typeface="PMingLiU" pitchFamily="18" charset="-120"/>
              </a:rPr>
              <a:t>B</a:t>
            </a:r>
            <a:r>
              <a:rPr lang="en-US" altLang="zh-TW" dirty="0" smtClean="0">
                <a:ea typeface="PMingLiU" pitchFamily="18" charset="-120"/>
              </a:rPr>
              <a:t>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 smtClean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724" y="5989930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</p:spTree>
    <p:extLst>
      <p:ext uri="{BB962C8B-B14F-4D97-AF65-F5344CB8AC3E}">
        <p14:creationId xmlns="" xmlns:p14="http://schemas.microsoft.com/office/powerpoint/2010/main" val="36748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Binding</a:t>
            </a:r>
            <a:r>
              <a:rPr lang="en-US" dirty="0" smtClean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 smtClean="0"/>
              <a:t>Binding is the </a:t>
            </a:r>
            <a:r>
              <a:rPr lang="en-US" sz="3200" dirty="0"/>
              <a:t>process </a:t>
            </a:r>
            <a:r>
              <a:rPr lang="en-US" sz="3200" dirty="0" smtClean="0"/>
              <a:t>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Used to resolve which methods and variables are used at </a:t>
            </a:r>
            <a:r>
              <a:rPr lang="en-US" sz="3200" dirty="0" smtClean="0">
                <a:solidFill>
                  <a:srgbClr val="FF0000"/>
                </a:solidFill>
              </a:rPr>
              <a:t>run time</a:t>
            </a:r>
            <a:r>
              <a:rPr lang="en-US" sz="3200" dirty="0" smtClean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There are two kind of bindings: 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456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</a:t>
            </a:r>
            <a:r>
              <a:rPr lang="en-US" sz="2400" dirty="0" smtClean="0"/>
              <a:t> (As in the previous example)</a:t>
            </a:r>
            <a:endParaRPr lang="en-US" sz="2400" dirty="0"/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1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 smtClean="0">
                <a:ea typeface="PMingLiU" pitchFamily="18" charset="-120"/>
              </a:rPr>
              <a:t>Static binding: bind at </a:t>
            </a:r>
            <a:r>
              <a:rPr lang="en-US" altLang="zh-TW" u="sng" dirty="0" smtClean="0">
                <a:ea typeface="PMingLiU" pitchFamily="18" charset="-120"/>
              </a:rPr>
              <a:t>compilation time</a:t>
            </a:r>
            <a:endParaRPr lang="en-US" altLang="zh-TW" dirty="0" smtClean="0">
              <a:ea typeface="PMingLiU" pitchFamily="18" charset="-120"/>
            </a:endParaRP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="" xmlns:p14="http://schemas.microsoft.com/office/powerpoint/2010/main" val="27846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="" xmlns:p14="http://schemas.microsoft.com/office/powerpoint/2010/main" val="17172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="" xmlns:p14="http://schemas.microsoft.com/office/powerpoint/2010/main" val="30155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classes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מחלקות מקוננות</a:t>
            </a:r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971600" y="1865372"/>
            <a:ext cx="5072098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static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class Inner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52625"/>
            <a:ext cx="8153400" cy="4645025"/>
          </a:xfrm>
        </p:spPr>
        <p:txBody>
          <a:bodyPr/>
          <a:lstStyle/>
          <a:p>
            <a:pPr algn="l" rtl="0"/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600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What should the compiler do here? </a:t>
            </a:r>
            <a:r>
              <a:rPr lang="en-US" altLang="zh-TW" sz="2600" dirty="0" smtClean="0">
                <a:ea typeface="PMingLiU" pitchFamily="18" charset="-120"/>
              </a:rPr>
              <a:t>	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dirty="0" smtClean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method to be called can only be known at run time (</a:t>
            </a:r>
            <a:r>
              <a:rPr lang="en-US" altLang="zh-TW" i="1" dirty="0" smtClean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dirty="0" smtClean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u="sng" dirty="0" smtClean="0">
                <a:ea typeface="PMingLiU" pitchFamily="18" charset="-120"/>
              </a:rPr>
              <a:t>Run-time binding</a:t>
            </a:r>
          </a:p>
        </p:txBody>
      </p:sp>
    </p:spTree>
    <p:extLst>
      <p:ext uri="{BB962C8B-B14F-4D97-AF65-F5344CB8AC3E}">
        <p14:creationId xmlns="" xmlns:p14="http://schemas.microsoft.com/office/powerpoint/2010/main" val="4063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 smtClean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 smtClean="0"/>
              <a:t>Output: “</a:t>
            </a:r>
            <a:r>
              <a:rPr lang="en-US" b="1" dirty="0" smtClean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89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Static binding happens at compile-time while dynamic binding happens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private, static and final methods always happen at compile time since these methods cannot be overridden. Binding of overridden methods happen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</a:t>
            </a:r>
            <a:r>
              <a:rPr lang="en-US" sz="2400" dirty="0" smtClean="0"/>
              <a:t>overloaded methods</a:t>
            </a:r>
            <a:r>
              <a:rPr lang="en-US" sz="2400" dirty="0"/>
              <a:t>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7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 smtClean="0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Guttman Yad-Brush" pitchFamily="2" charset="-79"/>
              </a:rPr>
              <a:t>הסוף...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מחלקה מקוננת </a:t>
            </a:r>
            <a:r>
              <a:rPr lang="en-US" dirty="0" smtClean="0"/>
              <a:t>Nested Class)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 smtClean="0"/>
              <a:t>מחלקה מקוננת היא מחלקה המוגדרת בתוך מחלקה אחרת.</a:t>
            </a:r>
          </a:p>
          <a:p>
            <a:r>
              <a:rPr lang="he-IL" dirty="0" smtClean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סטטית (</a:t>
            </a:r>
            <a:r>
              <a:rPr lang="en-US" sz="2800" dirty="0" smtClean="0"/>
              <a:t>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לא סטטית (</a:t>
            </a:r>
            <a:r>
              <a:rPr lang="en-US" sz="2800" dirty="0" smtClean="0"/>
              <a:t>non-static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אנונימית (</a:t>
            </a:r>
            <a:r>
              <a:rPr lang="en-US" sz="2800" dirty="0" smtClean="0"/>
              <a:t>anonymous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מקומית (</a:t>
            </a:r>
            <a:r>
              <a:rPr lang="en-US" sz="2800" dirty="0" smtClean="0"/>
              <a:t>local</a:t>
            </a:r>
            <a:r>
              <a:rPr lang="he-IL" sz="2800" dirty="0" smtClean="0"/>
              <a:t>)</a:t>
            </a:r>
            <a:endParaRPr lang="he-IL" sz="2800" u="sng" dirty="0" smtClean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633191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 smtClean="0"/>
              <a:t> (</a:t>
            </a:r>
            <a:r>
              <a:rPr lang="en-US" sz="2000" dirty="0" smtClean="0"/>
              <a:t>inner</a:t>
            </a:r>
            <a:r>
              <a:rPr lang="he-IL" sz="2000" dirty="0" smtClean="0"/>
              <a:t>)</a:t>
            </a:r>
            <a:endParaRPr kumimoji="0" lang="he-I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686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בשביל מה זה טוב 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קיבוץ לוגי</a:t>
            </a:r>
          </a:p>
          <a:p>
            <a:pPr marL="450850" lvl="1" indent="6350">
              <a:buNone/>
            </a:pPr>
            <a:r>
              <a:rPr lang="he-IL" sz="2400" dirty="0" smtClean="0"/>
              <a:t>אם משתמשים בטיפוס מסוים רק בהקשר של טיפוס אחר, נטמיע את הטיפוס כדי לשמר את הקשר הלוגי.</a:t>
            </a:r>
          </a:p>
          <a:p>
            <a:r>
              <a:rPr lang="he-IL" b="1" dirty="0" err="1" smtClean="0"/>
              <a:t>הכמסה</a:t>
            </a:r>
            <a:r>
              <a:rPr lang="he-IL" b="1" dirty="0" smtClean="0"/>
              <a:t> מוגברת</a:t>
            </a:r>
          </a:p>
          <a:p>
            <a:pPr marL="450850" lvl="1" indent="-17463">
              <a:buNone/>
            </a:pPr>
            <a:r>
              <a:rPr lang="he-IL" sz="2400" dirty="0" smtClean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 smtClean="0"/>
              <a:t>קריאות</a:t>
            </a:r>
          </a:p>
          <a:p>
            <a:pPr lvl="1">
              <a:buNone/>
            </a:pPr>
            <a:r>
              <a:rPr lang="he-IL" sz="2400" dirty="0" smtClean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74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מחלקות מקוננות - תכונות משותפות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למחלקה מקוננת יש גישה לשדות הפרטיים של המחלקה העוטפת ולהיפך	</a:t>
            </a:r>
          </a:p>
          <a:p>
            <a:pPr lvl="1"/>
            <a:r>
              <a:rPr lang="he-IL" sz="2400" dirty="0" smtClean="0"/>
              <a:t>הנראות של המחלקה היא עבור "צד שלישי"</a:t>
            </a:r>
          </a:p>
          <a:p>
            <a:r>
              <a:rPr lang="he-IL" dirty="0" smtClean="0"/>
              <a:t>אלו הן מחלקות (כמעט)</a:t>
            </a:r>
            <a:r>
              <a:rPr lang="en-US" dirty="0" smtClean="0"/>
              <a:t> </a:t>
            </a:r>
            <a:r>
              <a:rPr lang="he-IL" dirty="0" smtClean="0"/>
              <a:t>רגילות לכל דבר ועניין</a:t>
            </a:r>
          </a:p>
          <a:p>
            <a:pPr lvl="1"/>
            <a:r>
              <a:rPr lang="he-IL" sz="2400" dirty="0" smtClean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435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dirty="0" smtClean="0"/>
              <a:t>מחלקה רגילה ש"במקרה" מוגדרת בתוך מחלקה אחרת</a:t>
            </a:r>
          </a:p>
          <a:p>
            <a:r>
              <a:rPr lang="he-IL" dirty="0" smtClean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 smtClean="0"/>
              <a:t>גישה לשדות / פונקציות סטטיים בלבד</a:t>
            </a:r>
          </a:p>
          <a:p>
            <a:pPr lvl="1"/>
            <a:r>
              <a:rPr lang="he-IL" sz="2400" dirty="0" smtClean="0"/>
              <a:t>גישה לאיברים לא סטטיים רק בעזרת הפניה לאובייקט</a:t>
            </a:r>
          </a:p>
          <a:p>
            <a:r>
              <a:rPr lang="he-IL" dirty="0" smtClean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e-IL" dirty="0" smtClean="0"/>
              <a:t>יצירת אובייקט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760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כל מופע של המחלקה הפנימית משויך למופע של המחלקה החיצונית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השיוך מבוצע בזמן יצירת האובייקט ואינו ניתן לשינוי</a:t>
            </a:r>
          </a:p>
          <a:p>
            <a:pPr lvl="1"/>
            <a:r>
              <a:rPr lang="he-IL" sz="2400" dirty="0" smtClean="0"/>
              <a:t>באובייקט הפנימי קיימת הפניה לאובייקט החיצוני (</a:t>
            </a:r>
            <a:r>
              <a:rPr lang="en-US" sz="2400" dirty="0" smtClean="0"/>
              <a:t>qualified this</a:t>
            </a:r>
            <a:r>
              <a:rPr lang="he-IL" sz="2400" dirty="0" smtClean="0"/>
              <a:t>)</a:t>
            </a:r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6" name="Oval 5"/>
          <p:cNvSpPr/>
          <p:nvPr/>
        </p:nvSpPr>
        <p:spPr bwMode="auto">
          <a:xfrm>
            <a:off x="4000496" y="2285992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14876" y="3000372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43636" y="2857496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85852" y="2285992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431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 smtClean="0"/>
              <a:t>House Example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smtClean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"Room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579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 smtClean="0"/>
              <a:t>Inner Classes</a:t>
            </a:r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53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  <p:bldP spid="394247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12415</TotalTime>
  <Words>604</Words>
  <Application>Microsoft Office PowerPoint</Application>
  <PresentationFormat>On-screen Show (4:3)</PresentationFormat>
  <Paragraphs>293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Layers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 </vt:lpstr>
      <vt:lpstr>Static versus Dynamic Binding</vt:lpstr>
      <vt:lpstr>Binding in Java</vt:lpstr>
      <vt:lpstr>Binding in Java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shay</cp:lastModifiedBy>
  <cp:revision>1390</cp:revision>
  <cp:lastPrinted>1601-01-01T00:00:00Z</cp:lastPrinted>
  <dcterms:created xsi:type="dcterms:W3CDTF">1601-01-01T00:00:00Z</dcterms:created>
  <dcterms:modified xsi:type="dcterms:W3CDTF">2019-10-26T16:11:50Z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