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0" r:id="rId1"/>
  </p:sldMasterIdLst>
  <p:notesMasterIdLst>
    <p:notesMasterId r:id="rId48"/>
  </p:notesMasterIdLst>
  <p:handoutMasterIdLst>
    <p:handoutMasterId r:id="rId49"/>
  </p:handoutMasterIdLst>
  <p:sldIdLst>
    <p:sldId id="348" r:id="rId2"/>
    <p:sldId id="493" r:id="rId3"/>
    <p:sldId id="475" r:id="rId4"/>
    <p:sldId id="476" r:id="rId5"/>
    <p:sldId id="495" r:id="rId6"/>
    <p:sldId id="494" r:id="rId7"/>
    <p:sldId id="481" r:id="rId8"/>
    <p:sldId id="416" r:id="rId9"/>
    <p:sldId id="349" r:id="rId10"/>
    <p:sldId id="350" r:id="rId11"/>
    <p:sldId id="351" r:id="rId12"/>
    <p:sldId id="352" r:id="rId13"/>
    <p:sldId id="353" r:id="rId14"/>
    <p:sldId id="402" r:id="rId15"/>
    <p:sldId id="357" r:id="rId16"/>
    <p:sldId id="403" r:id="rId17"/>
    <p:sldId id="404" r:id="rId18"/>
    <p:sldId id="360" r:id="rId19"/>
    <p:sldId id="415" r:id="rId20"/>
    <p:sldId id="417" r:id="rId21"/>
    <p:sldId id="405" r:id="rId22"/>
    <p:sldId id="379" r:id="rId23"/>
    <p:sldId id="391" r:id="rId24"/>
    <p:sldId id="390" r:id="rId25"/>
    <p:sldId id="497" r:id="rId26"/>
    <p:sldId id="496" r:id="rId27"/>
    <p:sldId id="387" r:id="rId28"/>
    <p:sldId id="388" r:id="rId29"/>
    <p:sldId id="498" r:id="rId30"/>
    <p:sldId id="382" r:id="rId31"/>
    <p:sldId id="383" r:id="rId32"/>
    <p:sldId id="381" r:id="rId33"/>
    <p:sldId id="385" r:id="rId34"/>
    <p:sldId id="386" r:id="rId35"/>
    <p:sldId id="418" r:id="rId36"/>
    <p:sldId id="398" r:id="rId37"/>
    <p:sldId id="399" r:id="rId38"/>
    <p:sldId id="400" r:id="rId39"/>
    <p:sldId id="407" r:id="rId40"/>
    <p:sldId id="413" r:id="rId41"/>
    <p:sldId id="408" r:id="rId42"/>
    <p:sldId id="409" r:id="rId43"/>
    <p:sldId id="410" r:id="rId44"/>
    <p:sldId id="411" r:id="rId45"/>
    <p:sldId id="412" r:id="rId46"/>
    <p:sldId id="401" r:id="rId47"/>
  </p:sldIdLst>
  <p:sldSz cx="9144000" cy="6858000" type="screen4x3"/>
  <p:notesSz cx="6881813" cy="92964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33CC33"/>
    <a:srgbClr val="000099"/>
    <a:srgbClr val="CCECFF"/>
    <a:srgbClr val="FFCC66"/>
    <a:srgbClr val="FFCC00"/>
    <a:srgbClr val="0066CC"/>
    <a:srgbClr val="FF9933"/>
    <a:srgbClr val="FFDAB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B3B16C-ACD4-4F8C-B2C5-919D40C1D113}" v="2" dt="2021-10-17T15:29:59.8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14" autoAdjust="0"/>
    <p:restoredTop sz="72694" autoAdjust="0"/>
  </p:normalViewPr>
  <p:slideViewPr>
    <p:cSldViewPr snapToGrid="0" snapToObjects="1">
      <p:cViewPr varScale="1">
        <p:scale>
          <a:sx n="75" d="100"/>
          <a:sy n="75" d="100"/>
        </p:scale>
        <p:origin x="1891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32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55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ir Hertz" userId="bed6b467-bca7-4968-9f53-a864f3c9308b" providerId="ADAL" clId="{A1B3B16C-ACD4-4F8C-B2C5-919D40C1D113}"/>
    <pc:docChg chg="undo custSel addSld delSld modSld sldOrd">
      <pc:chgData name="Amir Hertz" userId="bed6b467-bca7-4968-9f53-a864f3c9308b" providerId="ADAL" clId="{A1B3B16C-ACD4-4F8C-B2C5-919D40C1D113}" dt="2021-10-18T11:18:31.230" v="87" actId="20577"/>
      <pc:docMkLst>
        <pc:docMk/>
      </pc:docMkLst>
      <pc:sldChg chg="modSp mod">
        <pc:chgData name="Amir Hertz" userId="bed6b467-bca7-4968-9f53-a864f3c9308b" providerId="ADAL" clId="{A1B3B16C-ACD4-4F8C-B2C5-919D40C1D113}" dt="2021-10-18T11:18:19.426" v="80" actId="20577"/>
        <pc:sldMkLst>
          <pc:docMk/>
          <pc:sldMk cId="0" sldId="348"/>
        </pc:sldMkLst>
        <pc:spChg chg="mod">
          <ac:chgData name="Amir Hertz" userId="bed6b467-bca7-4968-9f53-a864f3c9308b" providerId="ADAL" clId="{A1B3B16C-ACD4-4F8C-B2C5-919D40C1D113}" dt="2021-10-18T11:18:19.426" v="80" actId="20577"/>
          <ac:spMkLst>
            <pc:docMk/>
            <pc:sldMk cId="0" sldId="348"/>
            <ac:spMk id="16386" creationId="{00000000-0000-0000-0000-000000000000}"/>
          </ac:spMkLst>
        </pc:spChg>
      </pc:sldChg>
      <pc:sldChg chg="modSp mod">
        <pc:chgData name="Amir Hertz" userId="bed6b467-bca7-4968-9f53-a864f3c9308b" providerId="ADAL" clId="{A1B3B16C-ACD4-4F8C-B2C5-919D40C1D113}" dt="2021-10-17T15:30:05.945" v="44" actId="20577"/>
        <pc:sldMkLst>
          <pc:docMk/>
          <pc:sldMk cId="0" sldId="349"/>
        </pc:sldMkLst>
        <pc:spChg chg="mod">
          <ac:chgData name="Amir Hertz" userId="bed6b467-bca7-4968-9f53-a864f3c9308b" providerId="ADAL" clId="{A1B3B16C-ACD4-4F8C-B2C5-919D40C1D113}" dt="2021-10-17T15:30:05.945" v="44" actId="20577"/>
          <ac:spMkLst>
            <pc:docMk/>
            <pc:sldMk cId="0" sldId="349"/>
            <ac:spMk id="18435" creationId="{00000000-0000-0000-0000-000000000000}"/>
          </ac:spMkLst>
        </pc:spChg>
      </pc:sldChg>
      <pc:sldChg chg="add mod modShow">
        <pc:chgData name="Amir Hertz" userId="bed6b467-bca7-4968-9f53-a864f3c9308b" providerId="ADAL" clId="{A1B3B16C-ACD4-4F8C-B2C5-919D40C1D113}" dt="2021-10-18T11:16:52.202" v="73" actId="729"/>
        <pc:sldMkLst>
          <pc:docMk/>
          <pc:sldMk cId="0" sldId="472"/>
        </pc:sldMkLst>
      </pc:sldChg>
      <pc:sldChg chg="add">
        <pc:chgData name="Amir Hertz" userId="bed6b467-bca7-4968-9f53-a864f3c9308b" providerId="ADAL" clId="{A1B3B16C-ACD4-4F8C-B2C5-919D40C1D113}" dt="2021-10-17T15:25:53.222" v="19" actId="22"/>
        <pc:sldMkLst>
          <pc:docMk/>
          <pc:sldMk cId="0" sldId="475"/>
        </pc:sldMkLst>
      </pc:sldChg>
      <pc:sldChg chg="add">
        <pc:chgData name="Amir Hertz" userId="bed6b467-bca7-4968-9f53-a864f3c9308b" providerId="ADAL" clId="{A1B3B16C-ACD4-4F8C-B2C5-919D40C1D113}" dt="2021-10-17T15:25:53.222" v="19" actId="22"/>
        <pc:sldMkLst>
          <pc:docMk/>
          <pc:sldMk cId="0" sldId="476"/>
        </pc:sldMkLst>
      </pc:sldChg>
      <pc:sldChg chg="add">
        <pc:chgData name="Amir Hertz" userId="bed6b467-bca7-4968-9f53-a864f3c9308b" providerId="ADAL" clId="{A1B3B16C-ACD4-4F8C-B2C5-919D40C1D113}" dt="2021-10-17T15:29:07.139" v="34" actId="22"/>
        <pc:sldMkLst>
          <pc:docMk/>
          <pc:sldMk cId="0" sldId="481"/>
        </pc:sldMkLst>
      </pc:sldChg>
      <pc:sldChg chg="add mod modShow">
        <pc:chgData name="Amir Hertz" userId="bed6b467-bca7-4968-9f53-a864f3c9308b" providerId="ADAL" clId="{A1B3B16C-ACD4-4F8C-B2C5-919D40C1D113}" dt="2021-10-18T11:16:52.202" v="73" actId="729"/>
        <pc:sldMkLst>
          <pc:docMk/>
          <pc:sldMk cId="231014067" sldId="492"/>
        </pc:sldMkLst>
      </pc:sldChg>
      <pc:sldChg chg="new del">
        <pc:chgData name="Amir Hertz" userId="bed6b467-bca7-4968-9f53-a864f3c9308b" providerId="ADAL" clId="{A1B3B16C-ACD4-4F8C-B2C5-919D40C1D113}" dt="2021-10-17T15:25:52.432" v="18" actId="680"/>
        <pc:sldMkLst>
          <pc:docMk/>
          <pc:sldMk cId="26605110" sldId="493"/>
        </pc:sldMkLst>
      </pc:sldChg>
      <pc:sldChg chg="modSp add mod ord">
        <pc:chgData name="Amir Hertz" userId="bed6b467-bca7-4968-9f53-a864f3c9308b" providerId="ADAL" clId="{A1B3B16C-ACD4-4F8C-B2C5-919D40C1D113}" dt="2021-10-18T11:18:31.230" v="87" actId="20577"/>
        <pc:sldMkLst>
          <pc:docMk/>
          <pc:sldMk cId="3855725810" sldId="493"/>
        </pc:sldMkLst>
        <pc:spChg chg="mod">
          <ac:chgData name="Amir Hertz" userId="bed6b467-bca7-4968-9f53-a864f3c9308b" providerId="ADAL" clId="{A1B3B16C-ACD4-4F8C-B2C5-919D40C1D113}" dt="2021-10-18T11:18:31.230" v="87" actId="20577"/>
          <ac:spMkLst>
            <pc:docMk/>
            <pc:sldMk cId="3855725810" sldId="493"/>
            <ac:spMk id="16386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00767" y="0"/>
            <a:ext cx="2981047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610" y="0"/>
            <a:ext cx="2981047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00767" y="8830091"/>
            <a:ext cx="2981047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610" y="8830091"/>
            <a:ext cx="2981047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34821418-9BA2-467F-ADEF-5E352C458BB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521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00767" y="0"/>
            <a:ext cx="2981047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610" y="0"/>
            <a:ext cx="2981047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6613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182" y="4415790"/>
            <a:ext cx="550545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900767" y="8830091"/>
            <a:ext cx="2981047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610" y="8830091"/>
            <a:ext cx="2981047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C389542B-A589-4D7D-9E57-A16AAB84789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2063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562771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  <a:buFontTx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2744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hangingPunct="1">
              <a:spcBef>
                <a:spcPct val="0"/>
              </a:spcBef>
              <a:buFontTx/>
              <a:buChar char="•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877502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hangingPunct="1">
              <a:spcBef>
                <a:spcPct val="0"/>
              </a:spcBef>
              <a:buFontTx/>
              <a:buChar char="•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452853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hangingPunct="1">
              <a:spcBef>
                <a:spcPct val="0"/>
              </a:spcBef>
              <a:buFontTx/>
              <a:buChar char="•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517053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8A5F1F-BAB8-4E52-900F-F8B089D2FE07}" type="slidenum">
              <a:rPr lang="he-IL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9807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2128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1F1423-496C-4512-881C-F9DE09FE2DCF}" type="slidenum">
              <a:rPr lang="he-IL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8065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/>
            <a:endParaRPr lang="he-IL" dirty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E3DD57-196F-4038-99C4-D31BB90AE5D3}" type="slidenum">
              <a:rPr lang="he-IL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1101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rtl="1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5522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11101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554824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5627717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B5DA59-1E92-46B5-B2BF-755C250AF517}" type="slidenum">
              <a:rPr lang="he-IL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65672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84353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eaLnBrk="1" hangingPunct="1">
              <a:buFontTx/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769547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>
              <a:buFontTx/>
              <a:buChar char="•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9638840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eaLnBrk="1" hangingPunct="1">
              <a:buFontTx/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1013448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>
              <a:buFontTx/>
              <a:buChar char="•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4518110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E4EB62-59BD-4840-8C71-5729735052C1}" type="slidenum">
              <a:rPr lang="he-IL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5601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C21786-9F59-4028-9C6E-1EAC2A2E2029}" type="slidenum">
              <a:rPr lang="he-IL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91783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42329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7116835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rtl="1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14293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35243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>
              <a:buFontTx/>
              <a:buChar char="•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8136480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>
              <a:buFontTx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731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rtl="1" eaLnBrk="1" hangingPunct="1">
              <a:buFontTx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15985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5627717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8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  <p:sp>
        <p:nvSpPr>
          <p:cNvPr id="70659" name="מציין מיקום של מספר שקופית 3"/>
          <p:cNvSpPr txBox="1">
            <a:spLocks noGrp="1"/>
          </p:cNvSpPr>
          <p:nvPr/>
        </p:nvSpPr>
        <p:spPr bwMode="auto">
          <a:xfrm>
            <a:off x="1610" y="8830091"/>
            <a:ext cx="2981047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6EAC8995-53E8-4DFF-9E26-88D797E37FAA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36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76583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6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  <p:sp>
        <p:nvSpPr>
          <p:cNvPr id="72707" name="מציין מיקום של מספר שקופית 3"/>
          <p:cNvSpPr txBox="1">
            <a:spLocks noGrp="1"/>
          </p:cNvSpPr>
          <p:nvPr/>
        </p:nvSpPr>
        <p:spPr bwMode="auto">
          <a:xfrm>
            <a:off x="1610" y="8830091"/>
            <a:ext cx="2981047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464FE74E-C115-48C1-8E3F-655809607641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37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81173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4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  <p:sp>
        <p:nvSpPr>
          <p:cNvPr id="74755" name="מציין מיקום של מספר שקופית 3"/>
          <p:cNvSpPr txBox="1">
            <a:spLocks noGrp="1"/>
          </p:cNvSpPr>
          <p:nvPr/>
        </p:nvSpPr>
        <p:spPr bwMode="auto">
          <a:xfrm>
            <a:off x="1610" y="8830091"/>
            <a:ext cx="2981047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CEC02C86-148D-443B-9BB8-F0452ED44C46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38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68686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6731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0061312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C21786-9F59-4028-9C6E-1EAC2A2E2029}" type="slidenum">
              <a:rPr lang="he-IL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16367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88631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6185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53520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58631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3108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124A2B-1790-43E4-B29D-D0F20E487F29}" type="slidenum">
              <a:rPr lang="he-IL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819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>
              <a:cs typeface="Arial" charset="0"/>
            </a:endParaRPr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FAFEA0-92D2-412D-A65F-772BC2208B55}" type="slidenum">
              <a:rPr lang="he-IL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6858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734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>
              <a:cs typeface="Arial" charset="0"/>
            </a:endParaRPr>
          </a:p>
        </p:txBody>
      </p:sp>
      <p:sp>
        <p:nvSpPr>
          <p:cNvPr id="5734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93F8CF-EEA8-4DC7-8AB8-C65C83A54EB5}" type="slidenum">
              <a:rPr lang="he-IL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8906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709775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562771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algn="r" rtl="1" eaLnBrk="1" hangingPunct="1">
              <a:spcBef>
                <a:spcPct val="0"/>
              </a:spcBef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999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5CAC8-73F3-4E93-8867-F508E21F3AC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1E61B-3BFD-41B4-A2EB-0EE11B0DC97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965F2-EE08-4115-B1DD-4AD1D042180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04CEA-88EF-43B4-8948-F9D89F540B9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D3F673-F234-49C5-9393-686355F9BC6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1600D0-8F24-43FC-B38E-64491354DFB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C2B667-802F-4EB3-B8B6-5F5670B4F4D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FD66F-6904-48FD-AC7C-32D8C6E5ECA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6F154-8009-40BB-B5C7-32B34A76EBB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249F6-6BD3-4739-8FF9-A0F58162DC7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8D4A5-4CB2-4FC3-B40B-A898187F504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98099-F30E-4349-8947-C5B4180EA0F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D0BCD90-852B-47C6-BC99-B4B4B7C08C2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2" r:id="rId2"/>
    <p:sldLayoutId id="2147483821" r:id="rId3"/>
    <p:sldLayoutId id="2147483820" r:id="rId4"/>
    <p:sldLayoutId id="2147483819" r:id="rId5"/>
    <p:sldLayoutId id="2147483818" r:id="rId6"/>
    <p:sldLayoutId id="2147483817" r:id="rId7"/>
    <p:sldLayoutId id="2147483816" r:id="rId8"/>
    <p:sldLayoutId id="2147483815" r:id="rId9"/>
    <p:sldLayoutId id="2147483814" r:id="rId10"/>
    <p:sldLayoutId id="2147483813" r:id="rId11"/>
    <p:sldLayoutId id="2147483812" r:id="rId12"/>
  </p:sldLayoutIdLst>
  <p:hf hdr="0" ftr="0" dt="0"/>
  <p:txStyles>
    <p:titleStyle>
      <a:lvl1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sun.com/javase/6/docs/api/java/util/Arrays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8/docs/api/index.html?java/lang/String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eclipsetutorial.sourceforge.net/debugger.html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vogella.com/tutorials/EclipseDebugging/article.html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he-IL" dirty="0">
                <a:latin typeface="Comic Sans MS" pitchFamily="66" charset="0"/>
              </a:rPr>
              <a:t>תוכנה 1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 dirty="0">
                <a:solidFill>
                  <a:srgbClr val="000099"/>
                </a:solidFill>
              </a:rPr>
              <a:t>תרגול 2</a:t>
            </a:r>
            <a:r>
              <a:rPr lang="he-IL" dirty="0" smtClean="0">
                <a:solidFill>
                  <a:srgbClr val="000099"/>
                </a:solidFill>
              </a:rPr>
              <a:t>: מחרוזות</a:t>
            </a:r>
            <a:r>
              <a:rPr lang="he-IL" dirty="0">
                <a:solidFill>
                  <a:srgbClr val="000099"/>
                </a:solidFill>
              </a:rPr>
              <a:t>, מערכים, לולאות והתמודדות עם שגיאות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42E2CA-0A2C-4A0B-93B5-4176916D43E1}" type="slidenum">
              <a:rPr lang="he-IL" smtClean="0"/>
              <a:pPr/>
              <a:t>10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>
                <a:solidFill>
                  <a:srgbClr val="CC0000"/>
                </a:solidFill>
              </a:rPr>
              <a:t>Array Variables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sz="3200" dirty="0"/>
              <a:t>An array is denoted by the </a:t>
            </a:r>
            <a:r>
              <a:rPr lang="en-US" sz="3200" dirty="0">
                <a:latin typeface="Courier"/>
              </a:rPr>
              <a:t>[]</a:t>
            </a:r>
            <a:r>
              <a:rPr lang="en-US" sz="3200" dirty="0"/>
              <a:t> notation</a:t>
            </a:r>
          </a:p>
          <a:p>
            <a:pPr algn="l" rtl="0" eaLnBrk="1" hangingPunct="1"/>
            <a:r>
              <a:rPr lang="en-US" sz="3200" dirty="0"/>
              <a:t>Examples:</a:t>
            </a:r>
          </a:p>
          <a:p>
            <a:pPr lvl="1" algn="l" rtl="0" eaLnBrk="1" hangingPunct="1"/>
            <a:r>
              <a:rPr lang="en-US" sz="2400" dirty="0">
                <a:latin typeface="Courier New" pitchFamily="49" charset="0"/>
                <a:cs typeface="Courier New" pitchFamily="49" charset="0"/>
              </a:rPr>
              <a:t>int[] odds;	</a:t>
            </a:r>
          </a:p>
          <a:p>
            <a:pPr lvl="1" algn="l" rtl="0" eaLnBrk="1" hangingPunct="1"/>
            <a:r>
              <a:rPr lang="en-US" sz="2400" dirty="0">
                <a:latin typeface="Courier New" pitchFamily="49" charset="0"/>
                <a:cs typeface="Courier New" pitchFamily="49" charset="0"/>
              </a:rPr>
              <a:t>String[] names;</a:t>
            </a:r>
          </a:p>
          <a:p>
            <a:pPr lvl="1" algn="l" rtl="0" eaLnBrk="1" hangingPunct="1"/>
            <a:r>
              <a:rPr lang="en-US" sz="2400" dirty="0">
                <a:latin typeface="Courier New" pitchFamily="49" charset="0"/>
                <a:cs typeface="Courier New" pitchFamily="49" charset="0"/>
              </a:rPr>
              <a:t>int[][] matrix;</a:t>
            </a:r>
            <a:r>
              <a:rPr lang="en-US" sz="2400" dirty="0">
                <a:latin typeface="Courier"/>
              </a:rPr>
              <a:t>  </a:t>
            </a:r>
            <a:r>
              <a:rPr lang="en-US" sz="2400" dirty="0"/>
              <a:t>// an array of arrays</a:t>
            </a:r>
            <a:r>
              <a:rPr lang="en-US" sz="2400" dirty="0">
                <a:latin typeface="Courier"/>
              </a:rPr>
              <a:t> </a:t>
            </a:r>
          </a:p>
          <a:p>
            <a:pPr lvl="1" algn="l" rtl="0" eaLnBrk="1" hangingPunct="1"/>
            <a:endParaRPr lang="en-US" sz="2400" dirty="0">
              <a:latin typeface="Courier"/>
            </a:endParaRPr>
          </a:p>
        </p:txBody>
      </p:sp>
      <p:sp>
        <p:nvSpPr>
          <p:cNvPr id="20484" name="Rectangle 25"/>
          <p:cNvSpPr>
            <a:spLocks noChangeArrowheads="1"/>
          </p:cNvSpPr>
          <p:nvPr/>
        </p:nvSpPr>
        <p:spPr bwMode="auto">
          <a:xfrm>
            <a:off x="2887663" y="4724400"/>
            <a:ext cx="317500" cy="431800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20485" name="Rectangle 26"/>
          <p:cNvSpPr>
            <a:spLocks noChangeArrowheads="1"/>
          </p:cNvSpPr>
          <p:nvPr/>
        </p:nvSpPr>
        <p:spPr bwMode="auto">
          <a:xfrm>
            <a:off x="3209925" y="4724400"/>
            <a:ext cx="317500" cy="431800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20486" name="Rectangle 27"/>
          <p:cNvSpPr>
            <a:spLocks noChangeArrowheads="1"/>
          </p:cNvSpPr>
          <p:nvPr/>
        </p:nvSpPr>
        <p:spPr bwMode="auto">
          <a:xfrm>
            <a:off x="3533775" y="4724400"/>
            <a:ext cx="317500" cy="431800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20487" name="Rectangle 28"/>
          <p:cNvSpPr>
            <a:spLocks noChangeArrowheads="1"/>
          </p:cNvSpPr>
          <p:nvPr/>
        </p:nvSpPr>
        <p:spPr bwMode="auto">
          <a:xfrm>
            <a:off x="3822700" y="4724400"/>
            <a:ext cx="317500" cy="431800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20488" name="Rectangle 29"/>
          <p:cNvSpPr>
            <a:spLocks noChangeArrowheads="1"/>
          </p:cNvSpPr>
          <p:nvPr/>
        </p:nvSpPr>
        <p:spPr bwMode="auto">
          <a:xfrm>
            <a:off x="4140200" y="4724400"/>
            <a:ext cx="317500" cy="431800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20489" name="Rectangle 30"/>
          <p:cNvSpPr>
            <a:spLocks noChangeArrowheads="1"/>
          </p:cNvSpPr>
          <p:nvPr/>
        </p:nvSpPr>
        <p:spPr bwMode="auto">
          <a:xfrm>
            <a:off x="4464050" y="4724400"/>
            <a:ext cx="317500" cy="431800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20490" name="Rectangle 31"/>
          <p:cNvSpPr>
            <a:spLocks noChangeArrowheads="1"/>
          </p:cNvSpPr>
          <p:nvPr/>
        </p:nvSpPr>
        <p:spPr bwMode="auto">
          <a:xfrm>
            <a:off x="4787900" y="4724400"/>
            <a:ext cx="317500" cy="431800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20491" name="Rectangle 32"/>
          <p:cNvSpPr>
            <a:spLocks noChangeArrowheads="1"/>
          </p:cNvSpPr>
          <p:nvPr/>
        </p:nvSpPr>
        <p:spPr bwMode="auto">
          <a:xfrm>
            <a:off x="5111750" y="4724400"/>
            <a:ext cx="317500" cy="431800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20492" name="Text Box 33" descr="‎30%‎"/>
          <p:cNvSpPr txBox="1">
            <a:spLocks noChangeArrowheads="1"/>
          </p:cNvSpPr>
          <p:nvPr/>
        </p:nvSpPr>
        <p:spPr bwMode="auto">
          <a:xfrm>
            <a:off x="1692275" y="4754563"/>
            <a:ext cx="11398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0">
                <a:latin typeface="Courier"/>
              </a:rPr>
              <a:t>matrix:</a:t>
            </a:r>
          </a:p>
        </p:txBody>
      </p:sp>
      <p:sp>
        <p:nvSpPr>
          <p:cNvPr id="20493" name="Rectangle 42"/>
          <p:cNvSpPr>
            <a:spLocks noChangeArrowheads="1"/>
          </p:cNvSpPr>
          <p:nvPr/>
        </p:nvSpPr>
        <p:spPr bwMode="auto">
          <a:xfrm>
            <a:off x="2851150" y="5408613"/>
            <a:ext cx="317500" cy="431800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20494" name="Rectangle 43"/>
          <p:cNvSpPr>
            <a:spLocks noChangeArrowheads="1"/>
          </p:cNvSpPr>
          <p:nvPr/>
        </p:nvSpPr>
        <p:spPr bwMode="auto">
          <a:xfrm>
            <a:off x="2851150" y="5840413"/>
            <a:ext cx="317500" cy="431800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20495" name="Rectangle 44"/>
          <p:cNvSpPr>
            <a:spLocks noChangeArrowheads="1"/>
          </p:cNvSpPr>
          <p:nvPr/>
        </p:nvSpPr>
        <p:spPr bwMode="auto">
          <a:xfrm>
            <a:off x="2851150" y="6273800"/>
            <a:ext cx="317500" cy="431800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20496" name="Rectangle 45"/>
          <p:cNvSpPr>
            <a:spLocks noChangeArrowheads="1"/>
          </p:cNvSpPr>
          <p:nvPr/>
        </p:nvSpPr>
        <p:spPr bwMode="auto">
          <a:xfrm>
            <a:off x="3209925" y="5408613"/>
            <a:ext cx="317500" cy="431800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20497" name="Rectangle 46"/>
          <p:cNvSpPr>
            <a:spLocks noChangeArrowheads="1"/>
          </p:cNvSpPr>
          <p:nvPr/>
        </p:nvSpPr>
        <p:spPr bwMode="auto">
          <a:xfrm>
            <a:off x="3209925" y="5840413"/>
            <a:ext cx="317500" cy="431800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20498" name="Line 47"/>
          <p:cNvSpPr>
            <a:spLocks noChangeShapeType="1"/>
          </p:cNvSpPr>
          <p:nvPr/>
        </p:nvSpPr>
        <p:spPr bwMode="auto">
          <a:xfrm>
            <a:off x="3024188" y="4905375"/>
            <a:ext cx="0" cy="755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he-IL"/>
          </a:p>
        </p:txBody>
      </p:sp>
      <p:sp>
        <p:nvSpPr>
          <p:cNvPr id="20499" name="Line 48"/>
          <p:cNvSpPr>
            <a:spLocks noChangeShapeType="1"/>
          </p:cNvSpPr>
          <p:nvPr/>
        </p:nvSpPr>
        <p:spPr bwMode="auto">
          <a:xfrm>
            <a:off x="3348038" y="4905375"/>
            <a:ext cx="0" cy="755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he-IL"/>
          </a:p>
        </p:txBody>
      </p:sp>
      <p:sp>
        <p:nvSpPr>
          <p:cNvPr id="20500" name="Text Box 49" descr="‎30%‎"/>
          <p:cNvSpPr txBox="1">
            <a:spLocks noChangeArrowheads="1"/>
          </p:cNvSpPr>
          <p:nvPr/>
        </p:nvSpPr>
        <p:spPr bwMode="auto">
          <a:xfrm>
            <a:off x="3600450" y="5354638"/>
            <a:ext cx="69215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4000"/>
              <a:t>…</a:t>
            </a:r>
          </a:p>
        </p:txBody>
      </p:sp>
      <p:sp>
        <p:nvSpPr>
          <p:cNvPr id="20501" name="Rectangle 46"/>
          <p:cNvSpPr>
            <a:spLocks noChangeArrowheads="1"/>
          </p:cNvSpPr>
          <p:nvPr/>
        </p:nvSpPr>
        <p:spPr bwMode="auto">
          <a:xfrm>
            <a:off x="3211513" y="6273800"/>
            <a:ext cx="317500" cy="431800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2" name="Right Brace 1"/>
          <p:cNvSpPr/>
          <p:nvPr/>
        </p:nvSpPr>
        <p:spPr bwMode="auto">
          <a:xfrm rot="5400000">
            <a:off x="2074386" y="3666016"/>
            <a:ext cx="193675" cy="903922"/>
          </a:xfrm>
          <a:prstGeom prst="rightBrac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28000D-C754-49C0-AA0D-EE4A05E27B3C}" type="slidenum">
              <a:rPr lang="he-IL" smtClean="0"/>
              <a:pPr/>
              <a:t>11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>
                <a:solidFill>
                  <a:srgbClr val="CC0000"/>
                </a:solidFill>
              </a:rPr>
              <a:t>Loop through Arrays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sz="3200" dirty="0"/>
              <a:t>By promoting the array's index: </a:t>
            </a:r>
            <a:endParaRPr lang="en-US" sz="3200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endParaRPr lang="en-US" sz="1000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for (int i = 0; i &lt;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months.length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 i++) {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	System.out.println(months[i]);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} </a:t>
            </a:r>
          </a:p>
          <a:p>
            <a:pPr algn="l" rtl="0" eaLnBrk="1" hangingPunct="1">
              <a:buFont typeface="Wingdings" pitchFamily="2" charset="2"/>
              <a:buNone/>
            </a:pP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/>
            <a:r>
              <a:rPr lang="en-US" sz="3200" dirty="0" err="1"/>
              <a:t>foreach</a:t>
            </a:r>
            <a:r>
              <a:rPr lang="en-US" sz="3200" dirty="0"/>
              <a:t>:</a:t>
            </a:r>
          </a:p>
          <a:p>
            <a:pPr algn="l" rtl="0" eaLnBrk="1" hangingPunct="1"/>
            <a:endParaRPr lang="en-US" sz="1000" dirty="0"/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for (String month: months) { 	System.out.println(month);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} </a:t>
            </a:r>
          </a:p>
        </p:txBody>
      </p:sp>
      <p:sp>
        <p:nvSpPr>
          <p:cNvPr id="26628" name="AutoShape 12" descr="‎30%‎"/>
          <p:cNvSpPr>
            <a:spLocks/>
          </p:cNvSpPr>
          <p:nvPr/>
        </p:nvSpPr>
        <p:spPr bwMode="auto">
          <a:xfrm>
            <a:off x="4754563" y="3392488"/>
            <a:ext cx="3651250" cy="647700"/>
          </a:xfrm>
          <a:prstGeom prst="accentBorderCallout3">
            <a:avLst>
              <a:gd name="adj1" fmla="val 17648"/>
              <a:gd name="adj2" fmla="val 102088"/>
              <a:gd name="adj3" fmla="val 17648"/>
              <a:gd name="adj4" fmla="val 107653"/>
              <a:gd name="adj5" fmla="val 239731"/>
              <a:gd name="adj6" fmla="val 107972"/>
              <a:gd name="adj7" fmla="val 239977"/>
              <a:gd name="adj8" fmla="val 36102"/>
            </a:avLst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 rtl="0"/>
            <a:r>
              <a:rPr lang="en-US" b="0"/>
              <a:t>The variable month is assigned the next element in each iteration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2040D5-B612-42D2-825F-C0FA97C23269}" type="slidenum">
              <a:rPr lang="he-IL" smtClean="0"/>
              <a:pPr/>
              <a:t>12</a:t>
            </a:fld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>
                <a:solidFill>
                  <a:srgbClr val="CC0000"/>
                </a:solidFill>
              </a:rPr>
              <a:t>Array Creation and Initialization</a:t>
            </a:r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dirty="0"/>
              <a:t>What is the output of the following code: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int[] odds = new int[8];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for (int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odds.length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(odds[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 + " ");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odds[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 = 2 *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+ 1;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(odds[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 + " ");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algn="l" rtl="0" eaLnBrk="1" hangingPunct="1"/>
            <a:endParaRPr lang="en-US" dirty="0"/>
          </a:p>
          <a:p>
            <a:pPr algn="l" rtl="0" eaLnBrk="1" hangingPunct="1"/>
            <a:r>
              <a:rPr lang="en-US" dirty="0"/>
              <a:t>Output: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sz="2500" dirty="0">
                <a:latin typeface="Courier"/>
              </a:rPr>
              <a:t>0 1 0 3 0 5 0 7 0 9 0 11 0 13 0 15</a:t>
            </a:r>
          </a:p>
        </p:txBody>
      </p:sp>
      <p:sp>
        <p:nvSpPr>
          <p:cNvPr id="442383" name="AutoShape 15" descr="‎30%‎"/>
          <p:cNvSpPr>
            <a:spLocks/>
          </p:cNvSpPr>
          <p:nvPr/>
        </p:nvSpPr>
        <p:spPr bwMode="auto">
          <a:xfrm>
            <a:off x="4356100" y="4545013"/>
            <a:ext cx="3852863" cy="684212"/>
          </a:xfrm>
          <a:prstGeom prst="accentBorderCallout3">
            <a:avLst>
              <a:gd name="adj1" fmla="val 16704"/>
              <a:gd name="adj2" fmla="val 101977"/>
              <a:gd name="adj3" fmla="val 16704"/>
              <a:gd name="adj4" fmla="val 114546"/>
              <a:gd name="adj5" fmla="val -325292"/>
              <a:gd name="adj6" fmla="val 114546"/>
              <a:gd name="adj7" fmla="val -326218"/>
              <a:gd name="adj8" fmla="val 13556"/>
            </a:avLst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 rtl="0"/>
            <a:r>
              <a:rPr lang="en-US" sz="1700" dirty="0"/>
              <a:t>Array creation</a:t>
            </a:r>
            <a:r>
              <a:rPr lang="en-US" sz="1700" b="0" dirty="0"/>
              <a:t>: all elements get the </a:t>
            </a:r>
            <a:r>
              <a:rPr lang="en-US" sz="1700" b="0" dirty="0">
                <a:solidFill>
                  <a:srgbClr val="FF0000"/>
                </a:solidFill>
              </a:rPr>
              <a:t>default value</a:t>
            </a:r>
            <a:r>
              <a:rPr lang="en-US" sz="1700" b="0" dirty="0"/>
              <a:t> for their type (</a:t>
            </a:r>
            <a:r>
              <a:rPr lang="en-US" sz="1700" b="0" dirty="0">
                <a:latin typeface="Courier"/>
              </a:rPr>
              <a:t>0</a:t>
            </a:r>
            <a:r>
              <a:rPr lang="en-US" sz="1700" b="0" dirty="0"/>
              <a:t> for </a:t>
            </a:r>
            <a:r>
              <a:rPr lang="en-US" sz="1700" b="0" dirty="0">
                <a:latin typeface="Courier"/>
              </a:rPr>
              <a:t>int</a:t>
            </a:r>
            <a:r>
              <a:rPr lang="en-US" sz="1700" b="0" dirty="0"/>
              <a:t>)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1300480" y="5872480"/>
            <a:ext cx="274320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2052320" y="5872480"/>
            <a:ext cx="274320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2829560" y="5872480"/>
            <a:ext cx="274320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3591560" y="5872480"/>
            <a:ext cx="274320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4356100" y="5872480"/>
            <a:ext cx="274320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5125720" y="5872480"/>
            <a:ext cx="274320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6070600" y="5872480"/>
            <a:ext cx="274320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7020560" y="5872480"/>
            <a:ext cx="274320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238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E178D5-D423-4BF7-86FF-1BFB55D265B1}" type="slidenum">
              <a:rPr lang="he-IL" smtClean="0"/>
              <a:pPr/>
              <a:t>13</a:t>
            </a:fld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>
                <a:solidFill>
                  <a:srgbClr val="CC0000"/>
                </a:solidFill>
              </a:rPr>
              <a:t>Array Creation and Initialization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sz="3200" dirty="0"/>
              <a:t>Creating and initializing small arrays with </a:t>
            </a:r>
            <a:r>
              <a:rPr lang="en-US" sz="3200" i="1" dirty="0"/>
              <a:t>a-priori</a:t>
            </a:r>
            <a:r>
              <a:rPr lang="en-US" sz="3200" dirty="0"/>
              <a:t> known values:</a:t>
            </a:r>
          </a:p>
          <a:p>
            <a:pPr lvl="1" algn="l" rtl="0" eaLnBrk="1" hangingPunct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odds = {1,3,5,7,9,11,13,15};</a:t>
            </a:r>
          </a:p>
          <a:p>
            <a:pPr lvl="1" algn="l" rtl="0" eaLnBrk="1" hangingPunct="1"/>
            <a:endParaRPr lang="he-IL" b="1" dirty="0" smtClean="0">
              <a:latin typeface="Courier New" pitchFamily="49" charset="0"/>
              <a:cs typeface="Courier New" pitchFamily="49" charset="0"/>
            </a:endParaRPr>
          </a:p>
          <a:p>
            <a:pPr lvl="1" algn="l" rtl="0" eaLnBrk="1" hangingPunct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months =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		{"Jan", "Feb", "Mar", "Apr", 	 	 "May", "Jun", "July", "Aug", 	 	 "Sep", "Oct", "Nov", "Dec"};</a:t>
            </a:r>
          </a:p>
        </p:txBody>
      </p:sp>
      <p:sp>
        <p:nvSpPr>
          <p:cNvPr id="24580" name="Rectangle 15"/>
          <p:cNvSpPr>
            <a:spLocks noChangeArrowheads="1"/>
          </p:cNvSpPr>
          <p:nvPr/>
        </p:nvSpPr>
        <p:spPr bwMode="auto">
          <a:xfrm>
            <a:off x="4694238" y="5472113"/>
            <a:ext cx="317500" cy="431800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24581" name="Rectangle 16"/>
          <p:cNvSpPr>
            <a:spLocks noChangeArrowheads="1"/>
          </p:cNvSpPr>
          <p:nvPr/>
        </p:nvSpPr>
        <p:spPr bwMode="auto">
          <a:xfrm>
            <a:off x="5016500" y="5472113"/>
            <a:ext cx="317500" cy="431800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24582" name="Rectangle 17"/>
          <p:cNvSpPr>
            <a:spLocks noChangeArrowheads="1"/>
          </p:cNvSpPr>
          <p:nvPr/>
        </p:nvSpPr>
        <p:spPr bwMode="auto">
          <a:xfrm>
            <a:off x="5340350" y="5472113"/>
            <a:ext cx="317500" cy="431800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24583" name="Rectangle 18"/>
          <p:cNvSpPr>
            <a:spLocks noChangeArrowheads="1"/>
          </p:cNvSpPr>
          <p:nvPr/>
        </p:nvSpPr>
        <p:spPr bwMode="auto">
          <a:xfrm>
            <a:off x="5629275" y="5472113"/>
            <a:ext cx="317500" cy="431800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24584" name="Rectangle 19"/>
          <p:cNvSpPr>
            <a:spLocks noChangeArrowheads="1"/>
          </p:cNvSpPr>
          <p:nvPr/>
        </p:nvSpPr>
        <p:spPr bwMode="auto">
          <a:xfrm>
            <a:off x="5946775" y="5472113"/>
            <a:ext cx="317500" cy="431800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24585" name="Rectangle 20"/>
          <p:cNvSpPr>
            <a:spLocks noChangeArrowheads="1"/>
          </p:cNvSpPr>
          <p:nvPr/>
        </p:nvSpPr>
        <p:spPr bwMode="auto">
          <a:xfrm>
            <a:off x="6270625" y="5472113"/>
            <a:ext cx="317500" cy="431800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24586" name="Rectangle 21"/>
          <p:cNvSpPr>
            <a:spLocks noChangeArrowheads="1"/>
          </p:cNvSpPr>
          <p:nvPr/>
        </p:nvSpPr>
        <p:spPr bwMode="auto">
          <a:xfrm>
            <a:off x="6594475" y="5472113"/>
            <a:ext cx="317500" cy="431800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24587" name="Rectangle 22"/>
          <p:cNvSpPr>
            <a:spLocks noChangeArrowheads="1"/>
          </p:cNvSpPr>
          <p:nvPr/>
        </p:nvSpPr>
        <p:spPr bwMode="auto">
          <a:xfrm>
            <a:off x="6918325" y="5472113"/>
            <a:ext cx="317500" cy="431800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24588" name="Rectangle 23"/>
          <p:cNvSpPr>
            <a:spLocks noChangeArrowheads="1"/>
          </p:cNvSpPr>
          <p:nvPr/>
        </p:nvSpPr>
        <p:spPr bwMode="auto">
          <a:xfrm>
            <a:off x="7235825" y="5472113"/>
            <a:ext cx="317500" cy="431800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24589" name="Rectangle 24"/>
          <p:cNvSpPr>
            <a:spLocks noChangeArrowheads="1"/>
          </p:cNvSpPr>
          <p:nvPr/>
        </p:nvSpPr>
        <p:spPr bwMode="auto">
          <a:xfrm>
            <a:off x="7559675" y="5472113"/>
            <a:ext cx="317500" cy="431800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24590" name="Rectangle 25"/>
          <p:cNvSpPr>
            <a:spLocks noChangeArrowheads="1"/>
          </p:cNvSpPr>
          <p:nvPr/>
        </p:nvSpPr>
        <p:spPr bwMode="auto">
          <a:xfrm>
            <a:off x="7883525" y="5472113"/>
            <a:ext cx="317500" cy="431800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24591" name="Rectangle 26"/>
          <p:cNvSpPr>
            <a:spLocks noChangeArrowheads="1"/>
          </p:cNvSpPr>
          <p:nvPr/>
        </p:nvSpPr>
        <p:spPr bwMode="auto">
          <a:xfrm>
            <a:off x="8207375" y="5472113"/>
            <a:ext cx="317500" cy="431800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24592" name="Line 28"/>
          <p:cNvSpPr>
            <a:spLocks noChangeShapeType="1"/>
          </p:cNvSpPr>
          <p:nvPr/>
        </p:nvSpPr>
        <p:spPr bwMode="auto">
          <a:xfrm>
            <a:off x="4859338" y="5688013"/>
            <a:ext cx="0" cy="503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4593" name="Line 29"/>
          <p:cNvSpPr>
            <a:spLocks noChangeShapeType="1"/>
          </p:cNvSpPr>
          <p:nvPr/>
        </p:nvSpPr>
        <p:spPr bwMode="auto">
          <a:xfrm flipH="1">
            <a:off x="2411413" y="6191250"/>
            <a:ext cx="24479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e-IL"/>
          </a:p>
        </p:txBody>
      </p:sp>
      <p:sp>
        <p:nvSpPr>
          <p:cNvPr id="24594" name="Text Box 31" descr="‎30%‎"/>
          <p:cNvSpPr txBox="1">
            <a:spLocks noChangeArrowheads="1"/>
          </p:cNvSpPr>
          <p:nvPr/>
        </p:nvSpPr>
        <p:spPr bwMode="auto">
          <a:xfrm>
            <a:off x="4859338" y="5786438"/>
            <a:ext cx="565150" cy="549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000"/>
              <a:t>…</a:t>
            </a:r>
          </a:p>
        </p:txBody>
      </p:sp>
      <p:sp>
        <p:nvSpPr>
          <p:cNvPr id="24595" name="Text Box 32" descr="‎30%‎"/>
          <p:cNvSpPr txBox="1">
            <a:spLocks noChangeArrowheads="1"/>
          </p:cNvSpPr>
          <p:nvPr/>
        </p:nvSpPr>
        <p:spPr bwMode="auto">
          <a:xfrm>
            <a:off x="3503613" y="5472113"/>
            <a:ext cx="11398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0">
                <a:latin typeface="Courier"/>
              </a:rPr>
              <a:t>months:</a:t>
            </a:r>
          </a:p>
        </p:txBody>
      </p:sp>
      <p:sp>
        <p:nvSpPr>
          <p:cNvPr id="24596" name="Text Box 33" descr="‎30%‎"/>
          <p:cNvSpPr txBox="1">
            <a:spLocks noChangeArrowheads="1"/>
          </p:cNvSpPr>
          <p:nvPr/>
        </p:nvSpPr>
        <p:spPr bwMode="auto">
          <a:xfrm>
            <a:off x="1511300" y="6011863"/>
            <a:ext cx="86677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0">
                <a:latin typeface="Courier"/>
              </a:rPr>
              <a:t>“Jan”</a:t>
            </a:r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5499100" y="3133997"/>
            <a:ext cx="3454400" cy="612775"/>
            <a:chOff x="4578350" y="4256088"/>
            <a:chExt cx="3454400" cy="612775"/>
          </a:xfrm>
        </p:grpSpPr>
        <p:sp>
          <p:nvSpPr>
            <p:cNvPr id="23" name="Rectangle 6"/>
            <p:cNvSpPr>
              <a:spLocks noChangeArrowheads="1"/>
            </p:cNvSpPr>
            <p:nvPr/>
          </p:nvSpPr>
          <p:spPr bwMode="auto">
            <a:xfrm>
              <a:off x="45783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1</a:t>
              </a:r>
            </a:p>
          </p:txBody>
        </p:sp>
        <p:sp>
          <p:nvSpPr>
            <p:cNvPr id="24" name="Rectangle 7"/>
            <p:cNvSpPr>
              <a:spLocks noChangeArrowheads="1"/>
            </p:cNvSpPr>
            <p:nvPr/>
          </p:nvSpPr>
          <p:spPr bwMode="auto">
            <a:xfrm>
              <a:off x="50101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3</a:t>
              </a:r>
            </a:p>
          </p:txBody>
        </p:sp>
        <p:sp>
          <p:nvSpPr>
            <p:cNvPr id="25" name="Rectangle 8"/>
            <p:cNvSpPr>
              <a:spLocks noChangeArrowheads="1"/>
            </p:cNvSpPr>
            <p:nvPr/>
          </p:nvSpPr>
          <p:spPr bwMode="auto">
            <a:xfrm>
              <a:off x="54419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5</a:t>
              </a:r>
            </a:p>
          </p:txBody>
        </p:sp>
        <p:sp>
          <p:nvSpPr>
            <p:cNvPr id="26" name="Rectangle 9"/>
            <p:cNvSpPr>
              <a:spLocks noChangeArrowheads="1"/>
            </p:cNvSpPr>
            <p:nvPr/>
          </p:nvSpPr>
          <p:spPr bwMode="auto">
            <a:xfrm>
              <a:off x="58737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7</a:t>
              </a:r>
            </a:p>
          </p:txBody>
        </p:sp>
        <p:sp>
          <p:nvSpPr>
            <p:cNvPr id="27" name="Rectangle 10"/>
            <p:cNvSpPr>
              <a:spLocks noChangeArrowheads="1"/>
            </p:cNvSpPr>
            <p:nvPr/>
          </p:nvSpPr>
          <p:spPr bwMode="auto">
            <a:xfrm>
              <a:off x="63055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9</a:t>
              </a:r>
            </a:p>
          </p:txBody>
        </p:sp>
        <p:sp>
          <p:nvSpPr>
            <p:cNvPr id="28" name="Rectangle 11"/>
            <p:cNvSpPr>
              <a:spLocks noChangeArrowheads="1"/>
            </p:cNvSpPr>
            <p:nvPr/>
          </p:nvSpPr>
          <p:spPr bwMode="auto">
            <a:xfrm>
              <a:off x="67373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11</a:t>
              </a:r>
            </a:p>
          </p:txBody>
        </p:sp>
        <p:sp>
          <p:nvSpPr>
            <p:cNvPr id="29" name="Rectangle 12"/>
            <p:cNvSpPr>
              <a:spLocks noChangeArrowheads="1"/>
            </p:cNvSpPr>
            <p:nvPr/>
          </p:nvSpPr>
          <p:spPr bwMode="auto">
            <a:xfrm>
              <a:off x="71691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13</a:t>
              </a:r>
            </a:p>
          </p:txBody>
        </p:sp>
        <p:sp>
          <p:nvSpPr>
            <p:cNvPr id="30" name="Rectangle 13"/>
            <p:cNvSpPr>
              <a:spLocks noChangeArrowheads="1"/>
            </p:cNvSpPr>
            <p:nvPr/>
          </p:nvSpPr>
          <p:spPr bwMode="auto">
            <a:xfrm>
              <a:off x="76009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15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Operations on arrays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The class Arrays provide operations on array </a:t>
            </a:r>
            <a:endParaRPr lang="en-US" dirty="0">
              <a:hlinkClick r:id="rId3"/>
            </a:endParaRPr>
          </a:p>
          <a:p>
            <a:pPr lvl="1" algn="l" rtl="0"/>
            <a:r>
              <a:rPr lang="en-US" dirty="0"/>
              <a:t>Copy </a:t>
            </a:r>
          </a:p>
          <a:p>
            <a:pPr lvl="1" algn="l" rtl="0"/>
            <a:r>
              <a:rPr lang="en-US" dirty="0"/>
              <a:t>Sort</a:t>
            </a:r>
          </a:p>
          <a:p>
            <a:pPr lvl="1" algn="l" rtl="0"/>
            <a:r>
              <a:rPr lang="en-US" dirty="0"/>
              <a:t>Search</a:t>
            </a:r>
          </a:p>
          <a:p>
            <a:pPr lvl="1" algn="l" rtl="0"/>
            <a:r>
              <a:rPr lang="en-US" dirty="0"/>
              <a:t>Fill</a:t>
            </a:r>
          </a:p>
          <a:p>
            <a:pPr lvl="1" algn="l" rtl="0"/>
            <a:r>
              <a:rPr lang="en-US" dirty="0"/>
              <a:t>...</a:t>
            </a:r>
            <a:endParaRPr lang="en-US" dirty="0">
              <a:hlinkClick r:id="rId3"/>
            </a:endParaRPr>
          </a:p>
          <a:p>
            <a:pPr algn="l" rtl="0"/>
            <a:r>
              <a:rPr lang="en-US" dirty="0" err="1">
                <a:hlinkClick r:id="rId3"/>
              </a:rPr>
              <a:t>java.util.Arrays</a:t>
            </a:r>
            <a:r>
              <a:rPr lang="en-US" dirty="0"/>
              <a:t> </a:t>
            </a:r>
            <a:r>
              <a:rPr lang="en-US" sz="2000" dirty="0">
                <a:hlinkClick r:id="rId3"/>
              </a:rPr>
              <a:t>http://docs.oracle.com/javase/6/docs/api/index.html?java/util/Arrays.html</a:t>
            </a:r>
            <a:endParaRPr lang="en-US" dirty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9054C8-ADE7-45B7-8905-1A07646799FE}" type="slidenum">
              <a:rPr lang="he-IL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050D4C-7589-4B59-8F0D-8C08AD261270}" type="slidenum">
              <a:rPr lang="he-IL" smtClean="0"/>
              <a:pPr/>
              <a:t>15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>
                <a:solidFill>
                  <a:srgbClr val="CC0000"/>
                </a:solidFill>
              </a:rPr>
              <a:t>Copying Arrays</a:t>
            </a:r>
          </a:p>
        </p:txBody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</a:pPr>
            <a:r>
              <a:rPr lang="en-US" sz="3200" dirty="0"/>
              <a:t>Assume:</a:t>
            </a:r>
          </a:p>
          <a:p>
            <a:pPr lvl="1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000" dirty="0" err="1">
                <a:latin typeface="Courier"/>
                <a:cs typeface="Courier New" pitchFamily="49" charset="0"/>
              </a:rPr>
              <a:t>int</a:t>
            </a:r>
            <a:r>
              <a:rPr lang="en-US" sz="3000" dirty="0">
                <a:latin typeface="Courier"/>
                <a:cs typeface="Courier New" pitchFamily="49" charset="0"/>
              </a:rPr>
              <a:t>[] array1 = {1,2,3};</a:t>
            </a:r>
          </a:p>
          <a:p>
            <a:pPr lvl="1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000" dirty="0" err="1">
                <a:latin typeface="Courier"/>
                <a:cs typeface="Courier New" pitchFamily="49" charset="0"/>
              </a:rPr>
              <a:t>int</a:t>
            </a:r>
            <a:r>
              <a:rPr lang="en-US" sz="3000" dirty="0">
                <a:latin typeface="Courier"/>
                <a:cs typeface="Courier New" pitchFamily="49" charset="0"/>
              </a:rPr>
              <a:t>[] array2 = {8,7,6,5};</a:t>
            </a:r>
            <a:endParaRPr lang="en-US" sz="3000" dirty="0">
              <a:latin typeface="Courier"/>
            </a:endParaRPr>
          </a:p>
          <a:p>
            <a:pPr algn="l" rtl="0" eaLnBrk="1" hangingPunct="1">
              <a:lnSpc>
                <a:spcPct val="90000"/>
              </a:lnSpc>
            </a:pPr>
            <a:endParaRPr lang="en-US" sz="3200" dirty="0"/>
          </a:p>
          <a:p>
            <a:pPr algn="l" rtl="0" eaLnBrk="1" hangingPunct="1">
              <a:lnSpc>
                <a:spcPct val="90000"/>
              </a:lnSpc>
            </a:pPr>
            <a:r>
              <a:rPr lang="en-US" sz="3200" dirty="0"/>
              <a:t>Naïve copy:</a:t>
            </a:r>
          </a:p>
          <a:p>
            <a:pPr lvl="1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000" dirty="0">
                <a:latin typeface="Courier"/>
                <a:cs typeface="Courier New" pitchFamily="49" charset="0"/>
              </a:rPr>
              <a:t>array1 = array2;</a:t>
            </a:r>
          </a:p>
          <a:p>
            <a:pPr algn="l" rtl="0" eaLnBrk="1" hangingPunct="1">
              <a:lnSpc>
                <a:spcPct val="90000"/>
              </a:lnSpc>
            </a:pPr>
            <a:endParaRPr lang="en-US" sz="3200" dirty="0"/>
          </a:p>
          <a:p>
            <a:pPr algn="l" rtl="0" eaLnBrk="1" hangingPunct="1">
              <a:lnSpc>
                <a:spcPct val="90000"/>
              </a:lnSpc>
            </a:pPr>
            <a:r>
              <a:rPr lang="en-US" sz="3200" dirty="0"/>
              <a:t>What’s wrong with this solution? </a:t>
            </a:r>
          </a:p>
          <a:p>
            <a:pPr algn="l" rtl="0" eaLnBrk="1" hangingPunct="1">
              <a:lnSpc>
                <a:spcPct val="90000"/>
              </a:lnSpc>
            </a:pPr>
            <a:endParaRPr lang="en-US" sz="2700" b="1" dirty="0">
              <a:latin typeface="Courier"/>
              <a:cs typeface="Courier New" pitchFamily="49" charset="0"/>
            </a:endParaRPr>
          </a:p>
        </p:txBody>
      </p:sp>
      <p:sp>
        <p:nvSpPr>
          <p:cNvPr id="454661" name="Text Box 5"/>
          <p:cNvSpPr txBox="1">
            <a:spLocks noChangeArrowheads="1"/>
          </p:cNvSpPr>
          <p:nvPr/>
        </p:nvSpPr>
        <p:spPr bwMode="auto">
          <a:xfrm>
            <a:off x="7416800" y="3644900"/>
            <a:ext cx="1116013" cy="385763"/>
          </a:xfrm>
          <a:prstGeom prst="rect">
            <a:avLst/>
          </a:prstGeom>
          <a:solidFill>
            <a:srgbClr val="FFDAB5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Courier New" pitchFamily="49" charset="0"/>
                <a:cs typeface="Courier New" pitchFamily="49" charset="0"/>
              </a:rPr>
              <a:t>1,2,3</a:t>
            </a:r>
          </a:p>
        </p:txBody>
      </p:sp>
      <p:sp>
        <p:nvSpPr>
          <p:cNvPr id="454662" name="Text Box 6"/>
          <p:cNvSpPr txBox="1">
            <a:spLocks noChangeArrowheads="1"/>
          </p:cNvSpPr>
          <p:nvPr/>
        </p:nvSpPr>
        <p:spPr bwMode="auto">
          <a:xfrm>
            <a:off x="5329238" y="3644900"/>
            <a:ext cx="1655762" cy="385763"/>
          </a:xfrm>
          <a:prstGeom prst="rect">
            <a:avLst/>
          </a:prstGeom>
          <a:solidFill>
            <a:srgbClr val="FFDAB5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Courier New" pitchFamily="49" charset="0"/>
                <a:cs typeface="Courier New" pitchFamily="49" charset="0"/>
              </a:rPr>
              <a:t>8,7,6,5</a:t>
            </a:r>
          </a:p>
        </p:txBody>
      </p:sp>
      <p:sp>
        <p:nvSpPr>
          <p:cNvPr id="454663" name="Text Box 7"/>
          <p:cNvSpPr txBox="1">
            <a:spLocks noChangeArrowheads="1"/>
          </p:cNvSpPr>
          <p:nvPr/>
        </p:nvSpPr>
        <p:spPr bwMode="auto">
          <a:xfrm>
            <a:off x="7489825" y="4545013"/>
            <a:ext cx="1116013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0">
                <a:latin typeface="Courier"/>
                <a:cs typeface="Courier New" pitchFamily="49" charset="0"/>
              </a:rPr>
              <a:t>array1</a:t>
            </a:r>
          </a:p>
        </p:txBody>
      </p:sp>
      <p:sp>
        <p:nvSpPr>
          <p:cNvPr id="454664" name="Text Box 8"/>
          <p:cNvSpPr txBox="1">
            <a:spLocks noChangeArrowheads="1"/>
          </p:cNvSpPr>
          <p:nvPr/>
        </p:nvSpPr>
        <p:spPr bwMode="auto">
          <a:xfrm>
            <a:off x="5581650" y="4545013"/>
            <a:ext cx="1116013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0">
                <a:latin typeface="Courier"/>
                <a:cs typeface="Courier New" pitchFamily="49" charset="0"/>
              </a:rPr>
              <a:t>array2</a:t>
            </a:r>
          </a:p>
        </p:txBody>
      </p:sp>
      <p:sp>
        <p:nvSpPr>
          <p:cNvPr id="454665" name="Line 9"/>
          <p:cNvSpPr>
            <a:spLocks noChangeShapeType="1"/>
          </p:cNvSpPr>
          <p:nvPr/>
        </p:nvSpPr>
        <p:spPr bwMode="auto">
          <a:xfrm flipV="1">
            <a:off x="8029575" y="4076700"/>
            <a:ext cx="0" cy="4683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he-IL"/>
          </a:p>
        </p:txBody>
      </p:sp>
      <p:sp>
        <p:nvSpPr>
          <p:cNvPr id="454666" name="Line 10"/>
          <p:cNvSpPr>
            <a:spLocks noChangeShapeType="1"/>
          </p:cNvSpPr>
          <p:nvPr/>
        </p:nvSpPr>
        <p:spPr bwMode="auto">
          <a:xfrm flipV="1">
            <a:off x="6121400" y="4076700"/>
            <a:ext cx="0" cy="4683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he-IL"/>
          </a:p>
        </p:txBody>
      </p:sp>
      <p:sp>
        <p:nvSpPr>
          <p:cNvPr id="454667" name="Line 11"/>
          <p:cNvSpPr>
            <a:spLocks noChangeShapeType="1"/>
          </p:cNvSpPr>
          <p:nvPr/>
        </p:nvSpPr>
        <p:spPr bwMode="auto">
          <a:xfrm flipH="1" flipV="1">
            <a:off x="6300788" y="4149725"/>
            <a:ext cx="1728787" cy="3952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4661" grpId="0" animBg="1"/>
      <p:bldP spid="454662" grpId="0" animBg="1"/>
      <p:bldP spid="454663" grpId="0"/>
      <p:bldP spid="454664" grpId="0"/>
      <p:bldP spid="454665" grpId="0" animBg="1"/>
      <p:bldP spid="454665" grpId="1" animBg="1"/>
      <p:bldP spid="454666" grpId="0" animBg="1"/>
      <p:bldP spid="45466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solidFill>
                  <a:srgbClr val="CC0000"/>
                </a:solidFill>
              </a:rPr>
              <a:t>Copying Arrays</a:t>
            </a:r>
            <a:endParaRPr lang="en-US"/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Arrays.copyOf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 algn="l" rtl="0"/>
            <a:r>
              <a:rPr lang="en-US" sz="2400" dirty="0">
                <a:cs typeface="Courier New" pitchFamily="49" charset="0"/>
              </a:rPr>
              <a:t>1</a:t>
            </a:r>
            <a:r>
              <a:rPr lang="en-US" sz="2400" baseline="30000" dirty="0">
                <a:cs typeface="Courier New" pitchFamily="49" charset="0"/>
              </a:rPr>
              <a:t>st</a:t>
            </a:r>
            <a:r>
              <a:rPr lang="en-US" sz="2400" dirty="0">
                <a:cs typeface="Courier New" pitchFamily="49" charset="0"/>
              </a:rPr>
              <a:t> argument: the original array </a:t>
            </a:r>
          </a:p>
          <a:p>
            <a:pPr lvl="1" algn="l" rtl="0"/>
            <a:r>
              <a:rPr lang="en-US" sz="2400" dirty="0"/>
              <a:t>2</a:t>
            </a:r>
            <a:r>
              <a:rPr lang="en-US" sz="2400" baseline="30000" dirty="0"/>
              <a:t>nd</a:t>
            </a:r>
            <a:r>
              <a:rPr lang="en-US" sz="2400" dirty="0"/>
              <a:t>  argument: the length of the copy</a:t>
            </a:r>
          </a:p>
          <a:p>
            <a:pPr lvl="1" algn="l" rtl="0"/>
            <a:endParaRPr lang="en-US" dirty="0">
              <a:cs typeface="Courier New" pitchFamily="49" charset="0"/>
            </a:endParaRPr>
          </a:p>
          <a:p>
            <a:pPr algn="l" rtl="0"/>
            <a:endParaRPr lang="en-US" dirty="0">
              <a:cs typeface="Courier New" pitchFamily="49" charset="0"/>
            </a:endParaRPr>
          </a:p>
          <a:p>
            <a:pPr algn="l" rtl="0"/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Arrays.copyOfRange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 algn="l" rtl="0"/>
            <a:r>
              <a:rPr lang="en-US" sz="2400" dirty="0">
                <a:cs typeface="Courier New" pitchFamily="49" charset="0"/>
              </a:rPr>
              <a:t>1</a:t>
            </a:r>
            <a:r>
              <a:rPr lang="en-US" sz="2400" baseline="30000" dirty="0">
                <a:cs typeface="Courier New" pitchFamily="49" charset="0"/>
              </a:rPr>
              <a:t>st</a:t>
            </a:r>
            <a:r>
              <a:rPr lang="en-US" sz="2400" dirty="0">
                <a:cs typeface="Courier New" pitchFamily="49" charset="0"/>
              </a:rPr>
              <a:t> argument: the original array </a:t>
            </a:r>
          </a:p>
          <a:p>
            <a:pPr lvl="1" algn="l" rtl="0"/>
            <a:r>
              <a:rPr lang="en-US" sz="2400" dirty="0"/>
              <a:t>2</a:t>
            </a:r>
            <a:r>
              <a:rPr lang="en-US" sz="2400" baseline="30000" dirty="0"/>
              <a:t>nd </a:t>
            </a:r>
            <a:r>
              <a:rPr lang="en-US" sz="2400" dirty="0"/>
              <a:t>initial index of the range to be copied, inclusive</a:t>
            </a:r>
          </a:p>
          <a:p>
            <a:pPr lvl="1" algn="l" rtl="0"/>
            <a:r>
              <a:rPr lang="en-US" sz="2400" dirty="0"/>
              <a:t>3</a:t>
            </a:r>
            <a:r>
              <a:rPr lang="en-US" sz="2400" baseline="30000" dirty="0"/>
              <a:t>rd</a:t>
            </a:r>
            <a:r>
              <a:rPr lang="en-US" sz="2400" dirty="0"/>
              <a:t> </a:t>
            </a:r>
            <a:r>
              <a:rPr lang="en-US" sz="2400" dirty="0" err="1"/>
              <a:t>argumrnt</a:t>
            </a:r>
            <a:r>
              <a:rPr lang="en-US" sz="2400" dirty="0"/>
              <a:t>: final index of the range to be copied, exclusive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algn="l" rtl="0"/>
            <a:endParaRPr lang="en-US" dirty="0">
              <a:cs typeface="Courier New" pitchFamily="49" charset="0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A23FC3-E275-492C-99AC-E5A09DF96DCE}" type="slidenum">
              <a:rPr lang="he-IL" smtClean="0"/>
              <a:pPr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76338" y="3136900"/>
            <a:ext cx="7229475" cy="7080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l">
              <a:defRPr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[] arr1 = {1, 2, 3};</a:t>
            </a:r>
          </a:p>
          <a:p>
            <a:pPr algn="l">
              <a:defRPr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[] arr2 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Arrays.</a:t>
            </a:r>
            <a:r>
              <a:rPr lang="en-US" sz="2000" i="1" dirty="0" err="1">
                <a:latin typeface="Courier New" pitchFamily="49" charset="0"/>
                <a:cs typeface="Courier New" pitchFamily="49" charset="0"/>
              </a:rPr>
              <a:t>copyOf</a:t>
            </a:r>
            <a:r>
              <a:rPr lang="en-US" sz="2000" i="1" dirty="0">
                <a:latin typeface="Courier New" pitchFamily="49" charset="0"/>
                <a:cs typeface="Courier New" pitchFamily="49" charset="0"/>
              </a:rPr>
              <a:t>(arr1, arr1.length);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Question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157" y="1636171"/>
            <a:ext cx="7772400" cy="4530725"/>
          </a:xfrm>
        </p:spPr>
        <p:txBody>
          <a:bodyPr/>
          <a:lstStyle/>
          <a:p>
            <a:pPr algn="l" rtl="0"/>
            <a:r>
              <a:rPr lang="en-US" sz="3200" dirty="0"/>
              <a:t>What is the output of the following code:</a:t>
            </a:r>
          </a:p>
          <a:p>
            <a:pPr algn="l" rtl="0"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[] odds = {1, 3, 5, 7, 9, 11, 13, 15}; </a:t>
            </a:r>
          </a:p>
          <a:p>
            <a:pPr algn="l" rtl="0"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newOdds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[] = </a:t>
            </a:r>
          </a:p>
          <a:p>
            <a:pPr algn="l" rtl="0"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Arrays.</a:t>
            </a:r>
            <a:r>
              <a:rPr lang="en-US" sz="2000" b="1" i="1" dirty="0" err="1">
                <a:latin typeface="Courier New" pitchFamily="49" charset="0"/>
                <a:cs typeface="Courier New" pitchFamily="49" charset="0"/>
              </a:rPr>
              <a:t>copyOfRange</a:t>
            </a:r>
            <a:r>
              <a:rPr lang="en-US" sz="2000" b="1" i="1" dirty="0">
                <a:latin typeface="Courier New" pitchFamily="49" charset="0"/>
                <a:cs typeface="Courier New" pitchFamily="49" charset="0"/>
              </a:rPr>
              <a:t>(odds, 1, </a:t>
            </a:r>
            <a:r>
              <a:rPr lang="en-US" sz="2000" b="1" i="1" dirty="0" err="1">
                <a:latin typeface="Courier New" pitchFamily="49" charset="0"/>
                <a:cs typeface="Courier New" pitchFamily="49" charset="0"/>
              </a:rPr>
              <a:t>odds.length</a:t>
            </a:r>
            <a:r>
              <a:rPr lang="en-US" sz="2000" b="1" i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odd: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newOdds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algn="l" rtl="0"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System.</a:t>
            </a:r>
            <a:r>
              <a:rPr lang="en-US" sz="2000" b="1" i="1" dirty="0" err="1">
                <a:latin typeface="Courier New" pitchFamily="49" charset="0"/>
                <a:cs typeface="Courier New" pitchFamily="49" charset="0"/>
              </a:rPr>
              <a:t>out.print</a:t>
            </a:r>
            <a:r>
              <a:rPr lang="en-US" sz="2000" b="1" i="1" dirty="0">
                <a:latin typeface="Courier New" pitchFamily="49" charset="0"/>
                <a:cs typeface="Courier New" pitchFamily="49" charset="0"/>
              </a:rPr>
              <a:t>(odd + " ");</a:t>
            </a:r>
          </a:p>
          <a:p>
            <a:pPr algn="l" rtl="0"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} </a:t>
            </a:r>
          </a:p>
          <a:p>
            <a:pPr algn="l" rtl="0">
              <a:buFont typeface="Wingdings" pitchFamily="2" charset="2"/>
              <a:buNone/>
            </a:pPr>
            <a:endParaRPr lang="en-US" sz="2000" b="1" i="1" dirty="0">
              <a:latin typeface="Courier New" pitchFamily="49" charset="0"/>
              <a:cs typeface="Courier New" pitchFamily="49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sz="2400" dirty="0">
                <a:latin typeface="Lucida Console" pitchFamily="49" charset="0"/>
              </a:rPr>
              <a:t>Output: 3 5 7 9 11 13 15</a:t>
            </a:r>
          </a:p>
          <a:p>
            <a:pPr algn="l" rtl="0">
              <a:buFont typeface="Wingdings" pitchFamily="2" charset="2"/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A3E96E-5F29-456D-ACDE-6EA1871557EA}" type="slidenum">
              <a:rPr lang="he-IL" smtClean="0"/>
              <a:pPr/>
              <a:t>17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80803" y="2465937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 smtClean="0">
                <a:solidFill>
                  <a:srgbClr val="FF0000"/>
                </a:solidFill>
              </a:rPr>
              <a:t>הצהרה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8743" y="3050627"/>
            <a:ext cx="878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 smtClean="0">
                <a:solidFill>
                  <a:srgbClr val="FF0000"/>
                </a:solidFill>
              </a:rPr>
              <a:t>העתקה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6758" y="3839405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 smtClean="0">
                <a:solidFill>
                  <a:srgbClr val="FF0000"/>
                </a:solidFill>
              </a:rPr>
              <a:t>הדפסה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FF35C4-2C43-403A-8ACC-10EFD8CD208B}" type="slidenum">
              <a:rPr lang="he-IL" smtClean="0"/>
              <a:pPr/>
              <a:t>18</a:t>
            </a:fld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>
                <a:solidFill>
                  <a:srgbClr val="CC0000"/>
                </a:solidFill>
              </a:rPr>
              <a:t>2D Arrays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dirty="0"/>
              <a:t>There are no 2D arrays in Java but …</a:t>
            </a:r>
          </a:p>
          <a:p>
            <a:pPr algn="l" rtl="0" eaLnBrk="1" hangingPunct="1"/>
            <a:r>
              <a:rPr lang="en-US" dirty="0"/>
              <a:t>you can build array of arrays: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7F0055"/>
                </a:solidFill>
                <a:latin typeface="Courier"/>
                <a:cs typeface="Courier New" pitchFamily="49" charset="0"/>
              </a:rPr>
              <a:t>char</a:t>
            </a:r>
            <a:r>
              <a:rPr lang="en-US" dirty="0">
                <a:latin typeface="Courier"/>
                <a:cs typeface="Courier New" pitchFamily="49" charset="0"/>
              </a:rPr>
              <a:t>[][] board = </a:t>
            </a:r>
            <a:r>
              <a:rPr lang="en-US" b="1" dirty="0">
                <a:solidFill>
                  <a:srgbClr val="7F0055"/>
                </a:solidFill>
                <a:latin typeface="Courier"/>
                <a:cs typeface="Courier New" pitchFamily="49" charset="0"/>
              </a:rPr>
              <a:t>new</a:t>
            </a:r>
            <a:r>
              <a:rPr lang="en-US" dirty="0">
                <a:latin typeface="Courier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"/>
                <a:cs typeface="Courier New" pitchFamily="49" charset="0"/>
              </a:rPr>
              <a:t>char</a:t>
            </a:r>
            <a:r>
              <a:rPr lang="en-US" dirty="0">
                <a:latin typeface="Courier"/>
                <a:cs typeface="Courier New" pitchFamily="49" charset="0"/>
              </a:rPr>
              <a:t>[3][];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dirty="0">
                <a:latin typeface="Courier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7F0055"/>
                </a:solidFill>
                <a:latin typeface="Courier"/>
                <a:cs typeface="Courier New" pitchFamily="49" charset="0"/>
              </a:rPr>
              <a:t>for</a:t>
            </a:r>
            <a:r>
              <a:rPr lang="en-US" dirty="0">
                <a:latin typeface="Courier"/>
                <a:cs typeface="Courier New" pitchFamily="49" charset="0"/>
              </a:rPr>
              <a:t> (</a:t>
            </a:r>
            <a:r>
              <a:rPr lang="en-US" b="1" dirty="0" err="1">
                <a:solidFill>
                  <a:srgbClr val="7F0055"/>
                </a:solidFill>
                <a:latin typeface="Courier"/>
                <a:cs typeface="Courier New" pitchFamily="49" charset="0"/>
              </a:rPr>
              <a:t>int</a:t>
            </a:r>
            <a:r>
              <a:rPr lang="en-US" dirty="0">
                <a:latin typeface="Courier"/>
                <a:cs typeface="Courier New" pitchFamily="49" charset="0"/>
              </a:rPr>
              <a:t> </a:t>
            </a:r>
            <a:r>
              <a:rPr lang="en-US" dirty="0" err="1">
                <a:latin typeface="Courier"/>
                <a:cs typeface="Courier New" pitchFamily="49" charset="0"/>
              </a:rPr>
              <a:t>i</a:t>
            </a:r>
            <a:r>
              <a:rPr lang="en-US" dirty="0">
                <a:latin typeface="Courier"/>
                <a:cs typeface="Courier New" pitchFamily="49" charset="0"/>
              </a:rPr>
              <a:t> = 0; </a:t>
            </a:r>
            <a:r>
              <a:rPr lang="en-US" dirty="0" err="1">
                <a:latin typeface="Courier"/>
                <a:cs typeface="Courier New" pitchFamily="49" charset="0"/>
              </a:rPr>
              <a:t>i</a:t>
            </a:r>
            <a:r>
              <a:rPr lang="en-US" dirty="0">
                <a:latin typeface="Courier"/>
                <a:cs typeface="Courier New" pitchFamily="49" charset="0"/>
              </a:rPr>
              <a:t> &lt; 3; </a:t>
            </a:r>
            <a:r>
              <a:rPr lang="en-US" dirty="0" err="1">
                <a:latin typeface="Courier"/>
                <a:cs typeface="Courier New" pitchFamily="49" charset="0"/>
              </a:rPr>
              <a:t>i</a:t>
            </a:r>
            <a:r>
              <a:rPr lang="en-US" dirty="0">
                <a:latin typeface="Courier"/>
                <a:cs typeface="Courier New" pitchFamily="49" charset="0"/>
              </a:rPr>
              <a:t>++)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dirty="0">
                <a:latin typeface="Courier"/>
                <a:cs typeface="Courier New" pitchFamily="49" charset="0"/>
              </a:rPr>
              <a:t>		board[</a:t>
            </a:r>
            <a:r>
              <a:rPr lang="en-US" dirty="0" err="1">
                <a:latin typeface="Courier"/>
                <a:cs typeface="Courier New" pitchFamily="49" charset="0"/>
              </a:rPr>
              <a:t>i</a:t>
            </a:r>
            <a:r>
              <a:rPr lang="en-US" dirty="0">
                <a:latin typeface="Courier"/>
                <a:cs typeface="Courier New" pitchFamily="49" charset="0"/>
              </a:rPr>
              <a:t>] = </a:t>
            </a:r>
            <a:r>
              <a:rPr lang="en-US" b="1" dirty="0">
                <a:solidFill>
                  <a:srgbClr val="7F0055"/>
                </a:solidFill>
                <a:latin typeface="Courier"/>
                <a:cs typeface="Courier New" pitchFamily="49" charset="0"/>
              </a:rPr>
              <a:t>new char</a:t>
            </a:r>
            <a:r>
              <a:rPr lang="en-US" dirty="0">
                <a:latin typeface="Courier"/>
                <a:cs typeface="Courier New" pitchFamily="49" charset="0"/>
              </a:rPr>
              <a:t>[3];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087563" y="4279900"/>
            <a:ext cx="395287" cy="1655763"/>
            <a:chOff x="1837" y="2704"/>
            <a:chExt cx="249" cy="703"/>
          </a:xfrm>
        </p:grpSpPr>
        <p:sp>
          <p:nvSpPr>
            <p:cNvPr id="38935" name="Rectangle 4"/>
            <p:cNvSpPr>
              <a:spLocks noChangeArrowheads="1"/>
            </p:cNvSpPr>
            <p:nvPr/>
          </p:nvSpPr>
          <p:spPr bwMode="auto">
            <a:xfrm>
              <a:off x="1837" y="2704"/>
              <a:ext cx="249" cy="703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/>
            </a:p>
          </p:txBody>
        </p:sp>
        <p:sp>
          <p:nvSpPr>
            <p:cNvPr id="38936" name="Line 5"/>
            <p:cNvSpPr>
              <a:spLocks noChangeShapeType="1"/>
            </p:cNvSpPr>
            <p:nvPr/>
          </p:nvSpPr>
          <p:spPr bwMode="auto">
            <a:xfrm>
              <a:off x="1837" y="2954"/>
              <a:ext cx="24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38937" name="Line 6"/>
            <p:cNvSpPr>
              <a:spLocks noChangeShapeType="1"/>
            </p:cNvSpPr>
            <p:nvPr/>
          </p:nvSpPr>
          <p:spPr bwMode="auto">
            <a:xfrm>
              <a:off x="1837" y="3181"/>
              <a:ext cx="24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 rot="5400000">
            <a:off x="3563938" y="4027487"/>
            <a:ext cx="395288" cy="1116013"/>
            <a:chOff x="1837" y="2704"/>
            <a:chExt cx="249" cy="703"/>
          </a:xfrm>
        </p:grpSpPr>
        <p:sp>
          <p:nvSpPr>
            <p:cNvPr id="38932" name="Rectangle 9"/>
            <p:cNvSpPr>
              <a:spLocks noChangeArrowheads="1"/>
            </p:cNvSpPr>
            <p:nvPr/>
          </p:nvSpPr>
          <p:spPr bwMode="auto">
            <a:xfrm>
              <a:off x="1837" y="2704"/>
              <a:ext cx="249" cy="703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/>
            </a:p>
          </p:txBody>
        </p:sp>
        <p:sp>
          <p:nvSpPr>
            <p:cNvPr id="38933" name="Line 10"/>
            <p:cNvSpPr>
              <a:spLocks noChangeShapeType="1"/>
            </p:cNvSpPr>
            <p:nvPr/>
          </p:nvSpPr>
          <p:spPr bwMode="auto">
            <a:xfrm>
              <a:off x="1837" y="2954"/>
              <a:ext cx="24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38934" name="Line 11"/>
            <p:cNvSpPr>
              <a:spLocks noChangeShapeType="1"/>
            </p:cNvSpPr>
            <p:nvPr/>
          </p:nvSpPr>
          <p:spPr bwMode="auto">
            <a:xfrm>
              <a:off x="1837" y="3181"/>
              <a:ext cx="24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 rot="5400000">
            <a:off x="3563938" y="4567237"/>
            <a:ext cx="395288" cy="1116013"/>
            <a:chOff x="1837" y="2704"/>
            <a:chExt cx="249" cy="703"/>
          </a:xfrm>
        </p:grpSpPr>
        <p:sp>
          <p:nvSpPr>
            <p:cNvPr id="38929" name="Rectangle 13"/>
            <p:cNvSpPr>
              <a:spLocks noChangeArrowheads="1"/>
            </p:cNvSpPr>
            <p:nvPr/>
          </p:nvSpPr>
          <p:spPr bwMode="auto">
            <a:xfrm>
              <a:off x="1837" y="2704"/>
              <a:ext cx="249" cy="703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/>
            </a:p>
          </p:txBody>
        </p:sp>
        <p:sp>
          <p:nvSpPr>
            <p:cNvPr id="38930" name="Line 14"/>
            <p:cNvSpPr>
              <a:spLocks noChangeShapeType="1"/>
            </p:cNvSpPr>
            <p:nvPr/>
          </p:nvSpPr>
          <p:spPr bwMode="auto">
            <a:xfrm>
              <a:off x="1837" y="2954"/>
              <a:ext cx="24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38931" name="Line 15"/>
            <p:cNvSpPr>
              <a:spLocks noChangeShapeType="1"/>
            </p:cNvSpPr>
            <p:nvPr/>
          </p:nvSpPr>
          <p:spPr bwMode="auto">
            <a:xfrm>
              <a:off x="1837" y="3181"/>
              <a:ext cx="24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 rot="5400000">
            <a:off x="3563938" y="5180012"/>
            <a:ext cx="395288" cy="1116013"/>
            <a:chOff x="1837" y="2704"/>
            <a:chExt cx="249" cy="703"/>
          </a:xfrm>
        </p:grpSpPr>
        <p:sp>
          <p:nvSpPr>
            <p:cNvPr id="38926" name="Rectangle 17"/>
            <p:cNvSpPr>
              <a:spLocks noChangeArrowheads="1"/>
            </p:cNvSpPr>
            <p:nvPr/>
          </p:nvSpPr>
          <p:spPr bwMode="auto">
            <a:xfrm>
              <a:off x="1837" y="2704"/>
              <a:ext cx="249" cy="703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/>
            </a:p>
          </p:txBody>
        </p:sp>
        <p:sp>
          <p:nvSpPr>
            <p:cNvPr id="38927" name="Line 18"/>
            <p:cNvSpPr>
              <a:spLocks noChangeShapeType="1"/>
            </p:cNvSpPr>
            <p:nvPr/>
          </p:nvSpPr>
          <p:spPr bwMode="auto">
            <a:xfrm>
              <a:off x="1837" y="2954"/>
              <a:ext cx="24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38928" name="Line 19"/>
            <p:cNvSpPr>
              <a:spLocks noChangeShapeType="1"/>
            </p:cNvSpPr>
            <p:nvPr/>
          </p:nvSpPr>
          <p:spPr bwMode="auto">
            <a:xfrm>
              <a:off x="1837" y="3181"/>
              <a:ext cx="24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460822" name="Line 22"/>
          <p:cNvSpPr>
            <a:spLocks noChangeShapeType="1"/>
          </p:cNvSpPr>
          <p:nvPr/>
        </p:nvSpPr>
        <p:spPr bwMode="auto">
          <a:xfrm>
            <a:off x="2303463" y="5719763"/>
            <a:ext cx="827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he-IL"/>
          </a:p>
        </p:txBody>
      </p:sp>
      <p:sp>
        <p:nvSpPr>
          <p:cNvPr id="460823" name="Text Box 23" descr="‎30%‎"/>
          <p:cNvSpPr txBox="1">
            <a:spLocks noChangeArrowheads="1"/>
          </p:cNvSpPr>
          <p:nvPr/>
        </p:nvSpPr>
        <p:spPr bwMode="auto">
          <a:xfrm>
            <a:off x="1908175" y="6375400"/>
            <a:ext cx="70008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0" dirty="0">
                <a:latin typeface="Garamond" pitchFamily="18" charset="0"/>
              </a:rPr>
              <a:t>board</a:t>
            </a:r>
          </a:p>
        </p:txBody>
      </p:sp>
      <p:sp>
        <p:nvSpPr>
          <p:cNvPr id="460830" name="Line 30"/>
          <p:cNvSpPr>
            <a:spLocks noChangeShapeType="1"/>
          </p:cNvSpPr>
          <p:nvPr/>
        </p:nvSpPr>
        <p:spPr bwMode="auto">
          <a:xfrm>
            <a:off x="2305050" y="4567238"/>
            <a:ext cx="827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he-IL"/>
          </a:p>
        </p:txBody>
      </p:sp>
      <p:sp>
        <p:nvSpPr>
          <p:cNvPr id="460831" name="Line 31"/>
          <p:cNvSpPr>
            <a:spLocks noChangeShapeType="1"/>
          </p:cNvSpPr>
          <p:nvPr/>
        </p:nvSpPr>
        <p:spPr bwMode="auto">
          <a:xfrm>
            <a:off x="2303463" y="5143500"/>
            <a:ext cx="827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he-IL"/>
          </a:p>
        </p:txBody>
      </p:sp>
      <p:sp>
        <p:nvSpPr>
          <p:cNvPr id="460833" name="AutoShape 33" descr="‎30%‎"/>
          <p:cNvSpPr>
            <a:spLocks/>
          </p:cNvSpPr>
          <p:nvPr/>
        </p:nvSpPr>
        <p:spPr bwMode="auto">
          <a:xfrm>
            <a:off x="5184775" y="4508500"/>
            <a:ext cx="3362325" cy="755650"/>
          </a:xfrm>
          <a:prstGeom prst="accentBorderCallout3">
            <a:avLst>
              <a:gd name="adj1" fmla="val 15125"/>
              <a:gd name="adj2" fmla="val 102269"/>
              <a:gd name="adj3" fmla="val 15125"/>
              <a:gd name="adj4" fmla="val 103681"/>
              <a:gd name="adj5" fmla="val -103991"/>
              <a:gd name="adj6" fmla="val 103681"/>
              <a:gd name="adj7" fmla="val -175843"/>
              <a:gd name="adj8" fmla="val 71481"/>
            </a:avLst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 rtl="0"/>
            <a:r>
              <a:rPr lang="en-US" b="0"/>
              <a:t>Or equivalently:</a:t>
            </a:r>
          </a:p>
          <a:p>
            <a:pPr algn="l" rtl="0"/>
            <a:r>
              <a:rPr lang="en-US">
                <a:solidFill>
                  <a:srgbClr val="7F0055"/>
                </a:solidFill>
                <a:latin typeface="Garamond" pitchFamily="18" charset="0"/>
              </a:rPr>
              <a:t>char</a:t>
            </a:r>
            <a:r>
              <a:rPr lang="en-US" b="0">
                <a:latin typeface="Garamond" pitchFamily="18" charset="0"/>
              </a:rPr>
              <a:t>[][] board = </a:t>
            </a:r>
            <a:r>
              <a:rPr lang="en-US">
                <a:solidFill>
                  <a:srgbClr val="7F0055"/>
                </a:solidFill>
                <a:latin typeface="Garamond" pitchFamily="18" charset="0"/>
              </a:rPr>
              <a:t>new</a:t>
            </a:r>
            <a:r>
              <a:rPr lang="en-US" b="0">
                <a:latin typeface="Garamond" pitchFamily="18" charset="0"/>
              </a:rPr>
              <a:t> </a:t>
            </a:r>
            <a:r>
              <a:rPr lang="en-US">
                <a:solidFill>
                  <a:srgbClr val="7F0055"/>
                </a:solidFill>
                <a:latin typeface="Garamond" pitchFamily="18" charset="0"/>
              </a:rPr>
              <a:t>char</a:t>
            </a:r>
            <a:r>
              <a:rPr lang="en-US" b="0">
                <a:latin typeface="Garamond" pitchFamily="18" charset="0"/>
              </a:rPr>
              <a:t>[3][3];</a:t>
            </a:r>
          </a:p>
        </p:txBody>
      </p:sp>
      <p:sp>
        <p:nvSpPr>
          <p:cNvPr id="460834" name="Line 34"/>
          <p:cNvSpPr>
            <a:spLocks noChangeShapeType="1"/>
          </p:cNvSpPr>
          <p:nvPr/>
        </p:nvSpPr>
        <p:spPr bwMode="auto">
          <a:xfrm flipH="1" flipV="1">
            <a:off x="2268538" y="598487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2" grpId="0" animBg="1"/>
      <p:bldP spid="460823" grpId="0"/>
      <p:bldP spid="460830" grpId="0" animBg="1"/>
      <p:bldP spid="460831" grpId="0" animBg="1"/>
      <p:bldP spid="460833" grpId="0" animBg="1"/>
      <p:bldP spid="46083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2641D1-8E5D-4869-AAA0-B5FE1D12DC52}" type="slidenum">
              <a:rPr lang="he-IL" smtClean="0"/>
              <a:pPr/>
              <a:t>19</a:t>
            </a:fld>
            <a:endParaRPr 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>
                <a:solidFill>
                  <a:srgbClr val="CC0000"/>
                </a:solidFill>
              </a:rPr>
              <a:t>2D Arrays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sz="3200" dirty="0"/>
              <a:t>A more compact table:</a:t>
            </a:r>
          </a:p>
          <a:p>
            <a:pPr algn="l" rtl="0" eaLnBrk="1" hangingPunct="1">
              <a:buFont typeface="Wingdings" pitchFamily="2" charset="2"/>
              <a:buNone/>
            </a:pPr>
            <a:endParaRPr lang="en-US" sz="1000" b="1" dirty="0"/>
          </a:p>
          <a:p>
            <a:pPr algn="l" rtl="0" eaLnBrk="1" hangingPunct="1"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[][] table = new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[10][];</a:t>
            </a:r>
          </a:p>
          <a:p>
            <a:pPr algn="l" rtl="0" eaLnBrk="1" hangingPunct="1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&lt; 10;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 algn="l" rtl="0" eaLnBrk="1" hangingPunct="1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	table[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] = new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+ 1];</a:t>
            </a:r>
          </a:p>
          <a:p>
            <a:pPr algn="l" rtl="0" eaLnBrk="1" hangingPunct="1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	for (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j = 0; j &lt;=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; j++) {</a:t>
            </a:r>
          </a:p>
          <a:p>
            <a:pPr algn="l" rtl="0" eaLnBrk="1" hangingPunct="1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		table[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][j] = (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+ 1) * (j + 1);</a:t>
            </a:r>
          </a:p>
          <a:p>
            <a:pPr algn="l" rtl="0" eaLnBrk="1" hangingPunct="1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algn="l" rtl="0" eaLnBrk="1" hangingPunct="1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}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3255298" y="4905164"/>
            <a:ext cx="3512723" cy="1655763"/>
            <a:chOff x="3255298" y="4905164"/>
            <a:chExt cx="3512723" cy="1655763"/>
          </a:xfrm>
        </p:grpSpPr>
        <p:grpSp>
          <p:nvGrpSpPr>
            <p:cNvPr id="33" name="Group 32"/>
            <p:cNvGrpSpPr/>
            <p:nvPr/>
          </p:nvGrpSpPr>
          <p:grpSpPr>
            <a:xfrm>
              <a:off x="4535996" y="4905164"/>
              <a:ext cx="395287" cy="1655763"/>
              <a:chOff x="4535996" y="4905164"/>
              <a:chExt cx="395287" cy="1655763"/>
            </a:xfrm>
          </p:grpSpPr>
          <p:sp>
            <p:nvSpPr>
              <p:cNvPr id="6" name="Rectangle 4"/>
              <p:cNvSpPr>
                <a:spLocks noChangeArrowheads="1"/>
              </p:cNvSpPr>
              <p:nvPr/>
            </p:nvSpPr>
            <p:spPr bwMode="auto">
              <a:xfrm>
                <a:off x="4535996" y="4905164"/>
                <a:ext cx="395287" cy="1655763"/>
              </a:xfrm>
              <a:prstGeom prst="rect">
                <a:avLst/>
              </a:prstGeom>
              <a:solidFill>
                <a:srgbClr val="FFDAB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he-IL"/>
              </a:p>
            </p:txBody>
          </p:sp>
          <p:sp>
            <p:nvSpPr>
              <p:cNvPr id="7" name="Line 5"/>
              <p:cNvSpPr>
                <a:spLocks noChangeShapeType="1"/>
              </p:cNvSpPr>
              <p:nvPr/>
            </p:nvSpPr>
            <p:spPr bwMode="auto">
              <a:xfrm>
                <a:off x="4535996" y="5457084"/>
                <a:ext cx="3952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8" name="Line 6"/>
              <p:cNvSpPr>
                <a:spLocks noChangeShapeType="1"/>
              </p:cNvSpPr>
              <p:nvPr/>
            </p:nvSpPr>
            <p:spPr bwMode="auto">
              <a:xfrm>
                <a:off x="4535996" y="6009004"/>
                <a:ext cx="3952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e-IL"/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5652008" y="4983480"/>
              <a:ext cx="1116013" cy="395288"/>
              <a:chOff x="5652008" y="5013114"/>
              <a:chExt cx="1116013" cy="395288"/>
            </a:xfrm>
          </p:grpSpPr>
          <p:sp>
            <p:nvSpPr>
              <p:cNvPr id="10" name="Rectangle 9"/>
              <p:cNvSpPr>
                <a:spLocks noChangeArrowheads="1"/>
              </p:cNvSpPr>
              <p:nvPr/>
            </p:nvSpPr>
            <p:spPr bwMode="auto">
              <a:xfrm rot="5400000">
                <a:off x="6012371" y="4652751"/>
                <a:ext cx="395288" cy="1116013"/>
              </a:xfrm>
              <a:prstGeom prst="rect">
                <a:avLst/>
              </a:prstGeom>
              <a:solidFill>
                <a:srgbClr val="FFDAB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vert270" wrap="none" anchor="ctr"/>
              <a:lstStyle/>
              <a:p>
                <a:pPr algn="ctr"/>
                <a:r>
                  <a:rPr lang="en-US" dirty="0"/>
                  <a:t>3    6    9</a:t>
                </a:r>
                <a:endParaRPr lang="he-IL" dirty="0"/>
              </a:p>
            </p:txBody>
          </p:sp>
          <p:sp>
            <p:nvSpPr>
              <p:cNvPr id="11" name="Line 10"/>
              <p:cNvSpPr>
                <a:spLocks noChangeShapeType="1"/>
              </p:cNvSpPr>
              <p:nvPr/>
            </p:nvSpPr>
            <p:spPr bwMode="auto">
              <a:xfrm rot="5400000">
                <a:off x="6173502" y="5210758"/>
                <a:ext cx="395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vert270"/>
              <a:lstStyle/>
              <a:p>
                <a:endParaRPr lang="he-IL"/>
              </a:p>
            </p:txBody>
          </p:sp>
          <p:sp>
            <p:nvSpPr>
              <p:cNvPr id="12" name="Line 11"/>
              <p:cNvSpPr>
                <a:spLocks noChangeShapeType="1"/>
              </p:cNvSpPr>
              <p:nvPr/>
            </p:nvSpPr>
            <p:spPr bwMode="auto">
              <a:xfrm rot="5400000">
                <a:off x="5813140" y="5210758"/>
                <a:ext cx="395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vert270"/>
              <a:lstStyle/>
              <a:p>
                <a:endParaRPr lang="he-IL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5652008" y="5535400"/>
              <a:ext cx="720191" cy="395288"/>
              <a:chOff x="5652008" y="5552864"/>
              <a:chExt cx="720191" cy="395288"/>
            </a:xfrm>
          </p:grpSpPr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 rot="5400000">
                <a:off x="5814460" y="5390412"/>
                <a:ext cx="395288" cy="720191"/>
              </a:xfrm>
              <a:prstGeom prst="rect">
                <a:avLst/>
              </a:prstGeom>
              <a:solidFill>
                <a:srgbClr val="FFDAB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vert270" wrap="none" anchor="ctr"/>
              <a:lstStyle/>
              <a:p>
                <a:pPr algn="ctr"/>
                <a:r>
                  <a:rPr lang="en-US" dirty="0"/>
                  <a:t>2   4</a:t>
                </a:r>
                <a:endParaRPr lang="he-IL" dirty="0"/>
              </a:p>
            </p:txBody>
          </p:sp>
          <p:sp>
            <p:nvSpPr>
              <p:cNvPr id="16" name="Line 15"/>
              <p:cNvSpPr>
                <a:spLocks noChangeShapeType="1"/>
              </p:cNvSpPr>
              <p:nvPr/>
            </p:nvSpPr>
            <p:spPr bwMode="auto">
              <a:xfrm rot="5400000">
                <a:off x="5813140" y="5750508"/>
                <a:ext cx="395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e-IL"/>
              </a:p>
            </p:txBody>
          </p:sp>
        </p:grp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 rot="5400000">
              <a:off x="5634440" y="6104890"/>
              <a:ext cx="395288" cy="360151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anchor="ctr"/>
            <a:lstStyle/>
            <a:p>
              <a:pPr algn="ctr"/>
              <a:r>
                <a:rPr lang="en-US" dirty="0"/>
                <a:t>1</a:t>
              </a:r>
              <a:endParaRPr lang="he-IL" dirty="0"/>
            </a:p>
          </p:txBody>
        </p:sp>
        <p:sp>
          <p:nvSpPr>
            <p:cNvPr id="21" name="Line 22"/>
            <p:cNvSpPr>
              <a:spLocks noChangeShapeType="1"/>
            </p:cNvSpPr>
            <p:nvPr/>
          </p:nvSpPr>
          <p:spPr bwMode="auto">
            <a:xfrm>
              <a:off x="4751896" y="6284964"/>
              <a:ext cx="8270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22" name="Text Box 23" descr="‎30%‎"/>
            <p:cNvSpPr txBox="1">
              <a:spLocks noChangeArrowheads="1"/>
            </p:cNvSpPr>
            <p:nvPr/>
          </p:nvSpPr>
          <p:spPr bwMode="auto">
            <a:xfrm>
              <a:off x="3255298" y="6100299"/>
              <a:ext cx="612668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0" dirty="0">
                  <a:latin typeface="Garamond" pitchFamily="18" charset="0"/>
                </a:rPr>
                <a:t>table</a:t>
              </a:r>
            </a:p>
          </p:txBody>
        </p:sp>
        <p:sp>
          <p:nvSpPr>
            <p:cNvPr id="23" name="Line 30"/>
            <p:cNvSpPr>
              <a:spLocks noChangeShapeType="1"/>
            </p:cNvSpPr>
            <p:nvPr/>
          </p:nvSpPr>
          <p:spPr bwMode="auto">
            <a:xfrm>
              <a:off x="4753483" y="5181124"/>
              <a:ext cx="8270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24" name="Line 31"/>
            <p:cNvSpPr>
              <a:spLocks noChangeShapeType="1"/>
            </p:cNvSpPr>
            <p:nvPr/>
          </p:nvSpPr>
          <p:spPr bwMode="auto">
            <a:xfrm>
              <a:off x="4751896" y="5733044"/>
              <a:ext cx="8270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25" name="Line 34"/>
            <p:cNvSpPr>
              <a:spLocks noChangeShapeType="1"/>
            </p:cNvSpPr>
            <p:nvPr/>
          </p:nvSpPr>
          <p:spPr bwMode="auto">
            <a:xfrm>
              <a:off x="3939374" y="6284841"/>
              <a:ext cx="540060" cy="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 dirty="0">
                <a:solidFill>
                  <a:srgbClr val="000099"/>
                </a:solidFill>
              </a:rPr>
              <a:t>מחרוזות</a:t>
            </a:r>
          </a:p>
        </p:txBody>
      </p:sp>
    </p:spTree>
    <p:extLst>
      <p:ext uri="{BB962C8B-B14F-4D97-AF65-F5344CB8AC3E}">
        <p14:creationId xmlns:p14="http://schemas.microsoft.com/office/powerpoint/2010/main" val="385572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 dirty="0">
                <a:solidFill>
                  <a:srgbClr val="000099"/>
                </a:solidFill>
              </a:rPr>
              <a:t>לולאות ותנאים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ChangeArrowheads="1"/>
          </p:cNvSpPr>
          <p:nvPr/>
        </p:nvSpPr>
        <p:spPr bwMode="auto">
          <a:xfrm>
            <a:off x="576263" y="404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4200" b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Fibonacci</a:t>
            </a:r>
          </a:p>
        </p:txBody>
      </p:sp>
      <p:sp>
        <p:nvSpPr>
          <p:cNvPr id="43010" name="Rectangle 3"/>
          <p:cNvSpPr>
            <a:spLocks noChangeArrowheads="1"/>
          </p:cNvSpPr>
          <p:nvPr/>
        </p:nvSpPr>
        <p:spPr bwMode="auto">
          <a:xfrm>
            <a:off x="609600" y="1752600"/>
            <a:ext cx="4575175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rtl="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sz="2800" b="0"/>
              <a:t> Fibonacci series</a:t>
            </a:r>
          </a:p>
          <a:p>
            <a:pPr algn="l" rtl="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2800" b="0"/>
              <a:t>1, 1, 2, 3, 5, 8, 13, 21, 34</a:t>
            </a:r>
          </a:p>
          <a:p>
            <a:pPr algn="l" rtl="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sz="2800" b="0"/>
              <a:t> Definition:</a:t>
            </a:r>
          </a:p>
          <a:p>
            <a:pPr lvl="1" algn="l" rtl="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sz="2600" b="0"/>
              <a:t> fib(0) = 1</a:t>
            </a:r>
          </a:p>
          <a:p>
            <a:pPr lvl="1" algn="l" rtl="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sz="2600" b="0"/>
              <a:t> fib(1) = 1</a:t>
            </a:r>
          </a:p>
          <a:p>
            <a:pPr lvl="1" algn="l" rtl="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sz="2600" b="0"/>
              <a:t> fib(n) = fib(n-1) + fib(n-2)</a:t>
            </a:r>
            <a:endParaRPr lang="en-US" sz="2600" b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12" name="Text Box 5"/>
          <p:cNvSpPr txBox="1">
            <a:spLocks noChangeArrowheads="1"/>
          </p:cNvSpPr>
          <p:nvPr/>
        </p:nvSpPr>
        <p:spPr bwMode="auto">
          <a:xfrm>
            <a:off x="533400" y="5867400"/>
            <a:ext cx="46482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b="0"/>
              <a:t>en.wikipedia.org/wiki/Fibonacci_number </a:t>
            </a:r>
          </a:p>
        </p:txBody>
      </p:sp>
      <p:pic>
        <p:nvPicPr>
          <p:cNvPr id="48132" name="Picture 4" descr="http://static.environmentalgraffiti.com/sites/default/files/images/http-inlinethumb59.webshots.com-42298-2561778790105101600S600x600Q8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01023" y="1895707"/>
            <a:ext cx="3404840" cy="25536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81725A-4150-4531-A1AC-8364024EE1A7}" type="slidenum">
              <a:rPr lang="he-IL" smtClean="0"/>
              <a:pPr/>
              <a:t>22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>
                <a:solidFill>
                  <a:srgbClr val="CC0000"/>
                </a:solidFill>
              </a:rPr>
              <a:t>If-Else Statement</a:t>
            </a:r>
          </a:p>
        </p:txBody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public class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Fibonacci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…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b="1" dirty="0">
              <a:latin typeface="Garamond" pitchFamily="18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   	/** Returns the n-</a:t>
            </a:r>
            <a:r>
              <a:rPr lang="en-US" sz="2000" b="1" dirty="0" err="1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th</a:t>
            </a:r>
            <a:r>
              <a:rPr lang="en-US" sz="2000" b="1" dirty="0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 Fibonacci element */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      public static int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Garamond" pitchFamily="18" charset="0"/>
                <a:cs typeface="Courier New" pitchFamily="49" charset="0"/>
              </a:rPr>
              <a:t>computeElement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int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n)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if 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(n==0) 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return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1;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       	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else if 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(n==1)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return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1;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else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return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Garamond" pitchFamily="18" charset="0"/>
                <a:cs typeface="Courier New" pitchFamily="49" charset="0"/>
              </a:rPr>
              <a:t>computeElement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(n-1) + </a:t>
            </a:r>
            <a:r>
              <a:rPr lang="en-US" sz="2000" b="1" dirty="0" err="1">
                <a:latin typeface="Garamond" pitchFamily="18" charset="0"/>
                <a:cs typeface="Courier New" pitchFamily="49" charset="0"/>
              </a:rPr>
              <a:t>computeElement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(n-2);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 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}</a:t>
            </a:r>
          </a:p>
        </p:txBody>
      </p:sp>
      <p:sp>
        <p:nvSpPr>
          <p:cNvPr id="47108" name="AutoShape 7" descr="‎30%‎"/>
          <p:cNvSpPr>
            <a:spLocks/>
          </p:cNvSpPr>
          <p:nvPr/>
        </p:nvSpPr>
        <p:spPr bwMode="auto">
          <a:xfrm>
            <a:off x="6300788" y="1952625"/>
            <a:ext cx="2498725" cy="609600"/>
          </a:xfrm>
          <a:prstGeom prst="borderCallout1">
            <a:avLst>
              <a:gd name="adj1" fmla="val 18750"/>
              <a:gd name="adj2" fmla="val -3051"/>
              <a:gd name="adj3" fmla="val 151301"/>
              <a:gd name="adj4" fmla="val -32148"/>
            </a:avLst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0"/>
              <a:t>Assumption:</a:t>
            </a:r>
          </a:p>
          <a:p>
            <a:pPr algn="ctr"/>
            <a:r>
              <a:rPr lang="en-US" b="0"/>
              <a:t>n≥0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833563" y="4268788"/>
            <a:ext cx="2557462" cy="2117725"/>
            <a:chOff x="1156" y="2276"/>
            <a:chExt cx="1611" cy="1334"/>
          </a:xfrm>
        </p:grpSpPr>
        <p:sp>
          <p:nvSpPr>
            <p:cNvPr id="47110" name="Oval 8"/>
            <p:cNvSpPr>
              <a:spLocks noChangeArrowheads="1"/>
            </p:cNvSpPr>
            <p:nvPr/>
          </p:nvSpPr>
          <p:spPr bwMode="auto">
            <a:xfrm>
              <a:off x="1156" y="2276"/>
              <a:ext cx="363" cy="299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/>
            </a:p>
          </p:txBody>
        </p:sp>
        <p:sp>
          <p:nvSpPr>
            <p:cNvPr id="47111" name="AutoShape 9" descr="‎30%‎"/>
            <p:cNvSpPr>
              <a:spLocks/>
            </p:cNvSpPr>
            <p:nvPr/>
          </p:nvSpPr>
          <p:spPr bwMode="auto">
            <a:xfrm>
              <a:off x="1882" y="3090"/>
              <a:ext cx="885" cy="520"/>
            </a:xfrm>
            <a:prstGeom prst="borderCallout1">
              <a:avLst>
                <a:gd name="adj1" fmla="val 13847"/>
                <a:gd name="adj2" fmla="val -5426"/>
                <a:gd name="adj3" fmla="val -87116"/>
                <a:gd name="adj4" fmla="val -53560"/>
              </a:avLst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b="0"/>
                <a:t>Can be removed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AAEF51-147B-4894-8A06-95A8C8264707}" type="slidenum">
              <a:rPr lang="he-IL" smtClean="0"/>
              <a:pPr/>
              <a:t>23</a:t>
            </a:fld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>
                <a:solidFill>
                  <a:srgbClr val="CC0000"/>
                </a:solidFill>
              </a:rPr>
              <a:t>Switch Statement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public class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Fibonacci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…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b="1" dirty="0">
              <a:latin typeface="Garamond" pitchFamily="18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   	/** Returns the n-</a:t>
            </a:r>
            <a:r>
              <a:rPr lang="en-US" sz="2000" b="1" dirty="0" err="1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th</a:t>
            </a:r>
            <a:r>
              <a:rPr lang="en-US" sz="2000" b="1" dirty="0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 Fibonacci element */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      public static int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Garamond" pitchFamily="18" charset="0"/>
                <a:cs typeface="Courier New" pitchFamily="49" charset="0"/>
              </a:rPr>
              <a:t>computeElement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int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n)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switch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(n)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       	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case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0: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return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1;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       	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case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1: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return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1;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default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: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return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Garamond" pitchFamily="18" charset="0"/>
                <a:cs typeface="Courier New" pitchFamily="49" charset="0"/>
              </a:rPr>
              <a:t>computeElement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(n-1) + </a:t>
            </a:r>
            <a:r>
              <a:rPr lang="en-US" sz="2000" b="1" dirty="0" err="1">
                <a:latin typeface="Garamond" pitchFamily="18" charset="0"/>
                <a:cs typeface="Courier New" pitchFamily="49" charset="0"/>
              </a:rPr>
              <a:t>computeElement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(n-2);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   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   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}</a:t>
            </a:r>
          </a:p>
        </p:txBody>
      </p:sp>
      <p:sp>
        <p:nvSpPr>
          <p:cNvPr id="516100" name="AutoShape 4" descr="‎30%‎"/>
          <p:cNvSpPr>
            <a:spLocks/>
          </p:cNvSpPr>
          <p:nvPr/>
        </p:nvSpPr>
        <p:spPr bwMode="auto">
          <a:xfrm>
            <a:off x="6480175" y="3906838"/>
            <a:ext cx="2124075" cy="609600"/>
          </a:xfrm>
          <a:prstGeom prst="accentBorderCallout2">
            <a:avLst>
              <a:gd name="adj1" fmla="val 18750"/>
              <a:gd name="adj2" fmla="val -3588"/>
              <a:gd name="adj3" fmla="val 18750"/>
              <a:gd name="adj4" fmla="val -29148"/>
              <a:gd name="adj5" fmla="val 153907"/>
              <a:gd name="adj6" fmla="val -54407"/>
            </a:avLst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0"/>
              <a:t>can be placed outside the switch</a:t>
            </a:r>
          </a:p>
        </p:txBody>
      </p:sp>
      <p:sp>
        <p:nvSpPr>
          <p:cNvPr id="49157" name="AutoShape 5" descr="‎30%‎"/>
          <p:cNvSpPr>
            <a:spLocks/>
          </p:cNvSpPr>
          <p:nvPr/>
        </p:nvSpPr>
        <p:spPr bwMode="auto">
          <a:xfrm>
            <a:off x="6300788" y="1952625"/>
            <a:ext cx="2498725" cy="609600"/>
          </a:xfrm>
          <a:prstGeom prst="borderCallout1">
            <a:avLst>
              <a:gd name="adj1" fmla="val 18750"/>
              <a:gd name="adj2" fmla="val -3051"/>
              <a:gd name="adj3" fmla="val 149481"/>
              <a:gd name="adj4" fmla="val -31259"/>
            </a:avLst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0"/>
              <a:t>Assumption:</a:t>
            </a:r>
          </a:p>
          <a:p>
            <a:pPr algn="ctr"/>
            <a:r>
              <a:rPr lang="en-US" b="0"/>
              <a:t>n≥0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610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30822D-4374-41F8-9CD5-16FA7C15681B}" type="slidenum">
              <a:rPr lang="he-IL" smtClean="0"/>
              <a:pPr/>
              <a:t>24</a:t>
            </a:fld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>
                <a:solidFill>
                  <a:srgbClr val="CC0000"/>
                </a:solidFill>
              </a:rPr>
              <a:t>Switch Statement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820132" y="1717675"/>
            <a:ext cx="7772400" cy="4530725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  <a:buNone/>
            </a:pP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public class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Hello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…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b="1" dirty="0">
              <a:latin typeface="Garamond" pitchFamily="18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   	/** Returns the n-</a:t>
            </a:r>
            <a:r>
              <a:rPr lang="en-US" sz="2000" b="1" dirty="0" err="1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th</a:t>
            </a:r>
            <a:r>
              <a:rPr lang="en-US" sz="2000" b="1" dirty="0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 Fibonacci element */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      public static </a:t>
            </a:r>
            <a:r>
              <a:rPr lang="en-US" sz="2000" b="1" dirty="0" err="1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int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Garamond" pitchFamily="18" charset="0"/>
                <a:cs typeface="Courier New" pitchFamily="49" charset="0"/>
              </a:rPr>
              <a:t>computeElement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</a:t>
            </a:r>
            <a:r>
              <a:rPr lang="en-US" sz="2000" b="1" dirty="0" err="1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int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n)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switch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(n)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       	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case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0: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    </a:t>
            </a:r>
            <a:r>
              <a:rPr lang="en-US" sz="2000" b="1" dirty="0" err="1" smtClean="0">
                <a:latin typeface="Garamond" pitchFamily="18" charset="0"/>
                <a:cs typeface="Courier New" pitchFamily="49" charset="0"/>
              </a:rPr>
              <a:t>System.out.print</a:t>
            </a:r>
            <a:r>
              <a:rPr lang="en-US" sz="2000" b="1" dirty="0" smtClean="0">
                <a:latin typeface="Garamond" pitchFamily="18" charset="0"/>
                <a:cs typeface="Courier New" pitchFamily="49" charset="0"/>
              </a:rPr>
              <a:t>(“Hello”);</a:t>
            </a:r>
            <a:endParaRPr lang="en-US" sz="2000" b="1" dirty="0">
              <a:latin typeface="Garamond" pitchFamily="18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       	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case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1: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    </a:t>
            </a:r>
            <a:r>
              <a:rPr lang="en-US" sz="2000" b="1" dirty="0" err="1">
                <a:latin typeface="Garamond" pitchFamily="18" charset="0"/>
                <a:cs typeface="Courier New" pitchFamily="49" charset="0"/>
              </a:rPr>
              <a:t>System.out.print</a:t>
            </a:r>
            <a:r>
              <a:rPr lang="en-US" sz="2000" b="1" dirty="0" smtClean="0">
                <a:latin typeface="Garamond" pitchFamily="18" charset="0"/>
                <a:cs typeface="Courier New" pitchFamily="49" charset="0"/>
              </a:rPr>
              <a:t>(“World”);</a:t>
            </a:r>
            <a:endParaRPr lang="en-US" sz="2000" b="1" dirty="0">
              <a:latin typeface="Garamond" pitchFamily="18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default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:</a:t>
            </a:r>
          </a:p>
          <a:p>
            <a:pPr algn="l" rtl="0" eaLnBrk="1" hangingPunct="1">
              <a:lnSpc>
                <a:spcPct val="80000"/>
              </a:lnSpc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    </a:t>
            </a:r>
            <a:r>
              <a:rPr lang="en-US" sz="2000" b="1" dirty="0" err="1">
                <a:latin typeface="Garamond" pitchFamily="18" charset="0"/>
                <a:cs typeface="Courier New" pitchFamily="49" charset="0"/>
              </a:rPr>
              <a:t>System.out.print</a:t>
            </a:r>
            <a:r>
              <a:rPr lang="en-US" sz="2000" b="1" dirty="0" smtClean="0">
                <a:latin typeface="Garamond" pitchFamily="18" charset="0"/>
                <a:cs typeface="Courier New" pitchFamily="49" charset="0"/>
              </a:rPr>
              <a:t>(“!”);</a:t>
            </a:r>
            <a:endParaRPr lang="en-US" sz="2000" b="1" dirty="0">
              <a:latin typeface="Garamond" pitchFamily="18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   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   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30822D-4374-41F8-9CD5-16FA7C15681B}" type="slidenum">
              <a:rPr lang="he-IL" smtClean="0"/>
              <a:pPr/>
              <a:t>25</a:t>
            </a:fld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>
                <a:solidFill>
                  <a:srgbClr val="CC0000"/>
                </a:solidFill>
              </a:rPr>
              <a:t>Switch Statement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820132" y="1717675"/>
            <a:ext cx="7772400" cy="4530725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  <a:buNone/>
            </a:pP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public class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Hello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…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b="1" dirty="0">
              <a:latin typeface="Garamond" pitchFamily="18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   	/** Returns the n-</a:t>
            </a:r>
            <a:r>
              <a:rPr lang="en-US" sz="2000" b="1" dirty="0" err="1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th</a:t>
            </a:r>
            <a:r>
              <a:rPr lang="en-US" sz="2000" b="1" dirty="0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 Fibonacci element */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      public static </a:t>
            </a:r>
            <a:r>
              <a:rPr lang="en-US" sz="2000" b="1" dirty="0" err="1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int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Garamond" pitchFamily="18" charset="0"/>
                <a:cs typeface="Courier New" pitchFamily="49" charset="0"/>
              </a:rPr>
              <a:t>computeElement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</a:t>
            </a:r>
            <a:r>
              <a:rPr lang="en-US" sz="2000" b="1" dirty="0" err="1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int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n)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switch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(n)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       	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case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0: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    </a:t>
            </a:r>
            <a:r>
              <a:rPr lang="en-US" sz="2000" b="1" dirty="0" err="1" smtClean="0">
                <a:latin typeface="Garamond" pitchFamily="18" charset="0"/>
                <a:cs typeface="Courier New" pitchFamily="49" charset="0"/>
              </a:rPr>
              <a:t>System.out.print</a:t>
            </a:r>
            <a:r>
              <a:rPr lang="en-US" sz="2000" b="1" dirty="0" smtClean="0">
                <a:latin typeface="Garamond" pitchFamily="18" charset="0"/>
                <a:cs typeface="Courier New" pitchFamily="49" charset="0"/>
              </a:rPr>
              <a:t>(“Hello”);</a:t>
            </a:r>
            <a:endParaRPr lang="en-US" sz="2000" b="1" dirty="0">
              <a:latin typeface="Garamond" pitchFamily="18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       	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case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1: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    </a:t>
            </a:r>
            <a:r>
              <a:rPr lang="en-US" sz="2000" b="1" dirty="0" err="1">
                <a:latin typeface="Garamond" pitchFamily="18" charset="0"/>
                <a:cs typeface="Courier New" pitchFamily="49" charset="0"/>
              </a:rPr>
              <a:t>System.out.print</a:t>
            </a:r>
            <a:r>
              <a:rPr lang="en-US" sz="2000" b="1" dirty="0" smtClean="0">
                <a:latin typeface="Garamond" pitchFamily="18" charset="0"/>
                <a:cs typeface="Courier New" pitchFamily="49" charset="0"/>
              </a:rPr>
              <a:t>(“World”);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Garamond" pitchFamily="18" charset="0"/>
                <a:cs typeface="Courier New" pitchFamily="49" charset="0"/>
              </a:rPr>
              <a:t>	          break;</a:t>
            </a:r>
            <a:endParaRPr lang="en-US" sz="2000" b="1" dirty="0">
              <a:latin typeface="Garamond" pitchFamily="18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default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:</a:t>
            </a:r>
          </a:p>
          <a:p>
            <a:pPr algn="l" rtl="0" eaLnBrk="1" hangingPunct="1">
              <a:lnSpc>
                <a:spcPct val="80000"/>
              </a:lnSpc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    </a:t>
            </a:r>
            <a:r>
              <a:rPr lang="en-US" sz="2000" b="1" dirty="0" err="1">
                <a:latin typeface="Garamond" pitchFamily="18" charset="0"/>
                <a:cs typeface="Courier New" pitchFamily="49" charset="0"/>
              </a:rPr>
              <a:t>System.out.print</a:t>
            </a:r>
            <a:r>
              <a:rPr lang="en-US" sz="2000" b="1" dirty="0" smtClean="0">
                <a:latin typeface="Garamond" pitchFamily="18" charset="0"/>
                <a:cs typeface="Courier New" pitchFamily="49" charset="0"/>
              </a:rPr>
              <a:t>(“!”);</a:t>
            </a:r>
            <a:endParaRPr lang="en-US" sz="2000" b="1" dirty="0">
              <a:latin typeface="Garamond" pitchFamily="18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   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   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5531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30822D-4374-41F8-9CD5-16FA7C15681B}" type="slidenum">
              <a:rPr lang="he-IL" smtClean="0"/>
              <a:pPr/>
              <a:t>26</a:t>
            </a:fld>
            <a:endParaRPr lang="en-US"/>
          </a:p>
        </p:txBody>
      </p:sp>
      <p:sp>
        <p:nvSpPr>
          <p:cNvPr id="514050" name="Rectangle 2"/>
          <p:cNvSpPr>
            <a:spLocks noChangeArrowheads="1"/>
          </p:cNvSpPr>
          <p:nvPr/>
        </p:nvSpPr>
        <p:spPr bwMode="auto">
          <a:xfrm>
            <a:off x="2447925" y="4689475"/>
            <a:ext cx="900113" cy="252413"/>
          </a:xfrm>
          <a:prstGeom prst="rect">
            <a:avLst/>
          </a:prstGeom>
          <a:solidFill>
            <a:srgbClr val="FFFF00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>
                <a:solidFill>
                  <a:srgbClr val="CC0000"/>
                </a:solidFill>
              </a:rPr>
              <a:t>Switch Statement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None/>
            </a:pP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public class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Fibonacci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…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b="1" dirty="0">
              <a:latin typeface="Garamond" pitchFamily="18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   	/** Returns the n-</a:t>
            </a:r>
            <a:r>
              <a:rPr lang="en-US" sz="2000" b="1" dirty="0" err="1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th</a:t>
            </a:r>
            <a:r>
              <a:rPr lang="en-US" sz="2000" b="1" dirty="0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 Fibonacci element */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      public static </a:t>
            </a:r>
            <a:r>
              <a:rPr lang="en-US" sz="2000" b="1" dirty="0" err="1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int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Garamond" pitchFamily="18" charset="0"/>
                <a:cs typeface="Courier New" pitchFamily="49" charset="0"/>
              </a:rPr>
              <a:t>computeElement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</a:t>
            </a:r>
            <a:r>
              <a:rPr lang="en-US" sz="2000" b="1" dirty="0" err="1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int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n)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switch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(n)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       	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case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0: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return 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1;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       	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case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1: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return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1;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break</a:t>
            </a:r>
            <a:r>
              <a:rPr lang="en-US" sz="2000" b="1" dirty="0">
                <a:solidFill>
                  <a:schemeClr val="bg2"/>
                </a:solidFill>
                <a:latin typeface="Garamond" pitchFamily="18" charset="0"/>
                <a:cs typeface="Courier New" pitchFamily="49" charset="0"/>
              </a:rPr>
              <a:t>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default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: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return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Garamond" pitchFamily="18" charset="0"/>
                <a:cs typeface="Courier New" pitchFamily="49" charset="0"/>
              </a:rPr>
              <a:t>computeElement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(n-1) + </a:t>
            </a:r>
            <a:r>
              <a:rPr lang="en-US" sz="2000" b="1" dirty="0" err="1">
                <a:latin typeface="Garamond" pitchFamily="18" charset="0"/>
                <a:cs typeface="Courier New" pitchFamily="49" charset="0"/>
              </a:rPr>
              <a:t>computeElement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(n-2);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   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   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}</a:t>
            </a:r>
          </a:p>
        </p:txBody>
      </p:sp>
      <p:sp>
        <p:nvSpPr>
          <p:cNvPr id="514053" name="AutoShape 5" descr="‎30%‎"/>
          <p:cNvSpPr>
            <a:spLocks/>
          </p:cNvSpPr>
          <p:nvPr/>
        </p:nvSpPr>
        <p:spPr bwMode="auto">
          <a:xfrm>
            <a:off x="4900617" y="4122747"/>
            <a:ext cx="2227293" cy="609600"/>
          </a:xfrm>
          <a:prstGeom prst="accentBorderCallout2">
            <a:avLst>
              <a:gd name="adj1" fmla="val 18750"/>
              <a:gd name="adj2" fmla="val -3588"/>
              <a:gd name="adj3" fmla="val 18750"/>
              <a:gd name="adj4" fmla="val -22944"/>
              <a:gd name="adj5" fmla="val 115932"/>
              <a:gd name="adj6" fmla="val -72927"/>
            </a:avLst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0"/>
            <a:r>
              <a:rPr lang="en-US" b="0" dirty="0"/>
              <a:t>Compilation Error: Unreachable Code</a:t>
            </a:r>
          </a:p>
        </p:txBody>
      </p:sp>
      <p:sp>
        <p:nvSpPr>
          <p:cNvPr id="51206" name="AutoShape 6" descr="‎30%‎"/>
          <p:cNvSpPr>
            <a:spLocks/>
          </p:cNvSpPr>
          <p:nvPr/>
        </p:nvSpPr>
        <p:spPr bwMode="auto">
          <a:xfrm>
            <a:off x="6408738" y="1844675"/>
            <a:ext cx="2498725" cy="609600"/>
          </a:xfrm>
          <a:prstGeom prst="borderCallout1">
            <a:avLst>
              <a:gd name="adj1" fmla="val 18750"/>
              <a:gd name="adj2" fmla="val -3051"/>
              <a:gd name="adj3" fmla="val 178125"/>
              <a:gd name="adj4" fmla="val -35894"/>
            </a:avLst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0"/>
              <a:t>Assumption:</a:t>
            </a:r>
          </a:p>
          <a:p>
            <a:pPr algn="ctr"/>
            <a:r>
              <a:rPr lang="en-US" b="0"/>
              <a:t>n≥0</a:t>
            </a:r>
          </a:p>
        </p:txBody>
      </p:sp>
    </p:spTree>
    <p:extLst>
      <p:ext uri="{BB962C8B-B14F-4D97-AF65-F5344CB8AC3E}">
        <p14:creationId xmlns:p14="http://schemas.microsoft.com/office/powerpoint/2010/main" val="736261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050" grpId="0" animBg="1"/>
      <p:bldP spid="51405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E595D4-3F7A-45FB-BB77-BF362826C2B7}" type="slidenum">
              <a:rPr lang="he-IL" smtClean="0"/>
              <a:pPr/>
              <a:t>27</a:t>
            </a:fld>
            <a:endParaRPr 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>
                <a:solidFill>
                  <a:srgbClr val="CC0000"/>
                </a:solidFill>
              </a:rPr>
              <a:t>for vs. while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</a:pPr>
            <a:r>
              <a:rPr lang="en-US" dirty="0" smtClean="0"/>
              <a:t>The following two statements are almost equivalent: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endParaRPr lang="he-IL" sz="2200" b="1" dirty="0" smtClean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200" b="1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for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 err="1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he-IL" sz="22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= 0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200" b="1" dirty="0" err="1">
                <a:solidFill>
                  <a:srgbClr val="33CC33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solidFill>
                  <a:srgbClr val="33CC33"/>
                </a:solidFill>
                <a:latin typeface="Courier New" pitchFamily="49" charset="0"/>
                <a:cs typeface="Courier New" pitchFamily="49" charset="0"/>
              </a:rPr>
              <a:t> &lt; n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200" b="1" dirty="0" err="1">
                <a:solidFill>
                  <a:srgbClr val="FF66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</a:rPr>
              <a:t>++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computeElement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));</a:t>
            </a:r>
            <a:endParaRPr lang="en-US" sz="2200" b="1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200" b="1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=0;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he-IL" sz="22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 err="1">
                <a:solidFill>
                  <a:srgbClr val="33CC33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solidFill>
                  <a:srgbClr val="33CC33"/>
                </a:solidFill>
                <a:latin typeface="Courier New" pitchFamily="49" charset="0"/>
                <a:cs typeface="Courier New" pitchFamily="49" charset="0"/>
              </a:rPr>
              <a:t> &lt; n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computeElement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200" b="1" dirty="0" err="1">
                <a:solidFill>
                  <a:srgbClr val="FF66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</a:rPr>
              <a:t>++;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}</a:t>
            </a:r>
            <a:endParaRPr lang="en-US" sz="2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06884" name="AutoShape 4" descr="‎30%‎"/>
          <p:cNvSpPr>
            <a:spLocks/>
          </p:cNvSpPr>
          <p:nvPr/>
        </p:nvSpPr>
        <p:spPr bwMode="auto">
          <a:xfrm>
            <a:off x="5353050" y="3983670"/>
            <a:ext cx="2857500" cy="609600"/>
          </a:xfrm>
          <a:prstGeom prst="borderCallout1">
            <a:avLst>
              <a:gd name="adj1" fmla="val -1875"/>
              <a:gd name="adj2" fmla="val 50933"/>
              <a:gd name="adj3" fmla="val -49894"/>
              <a:gd name="adj4" fmla="val 81889"/>
            </a:avLst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0" dirty="0"/>
              <a:t>Variable </a:t>
            </a:r>
            <a:r>
              <a:rPr lang="en-US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0" dirty="0"/>
              <a:t> is not defined outside the for block</a:t>
            </a:r>
          </a:p>
        </p:txBody>
      </p:sp>
      <p:sp>
        <p:nvSpPr>
          <p:cNvPr id="2" name="Right Brace 1"/>
          <p:cNvSpPr/>
          <p:nvPr/>
        </p:nvSpPr>
        <p:spPr bwMode="auto">
          <a:xfrm rot="16200000">
            <a:off x="2662572" y="2260526"/>
            <a:ext cx="192317" cy="1416743"/>
          </a:xfrm>
          <a:prstGeom prst="rightBrace">
            <a:avLst>
              <a:gd name="adj1" fmla="val 15648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Right Brace 6"/>
          <p:cNvSpPr/>
          <p:nvPr/>
        </p:nvSpPr>
        <p:spPr bwMode="auto">
          <a:xfrm rot="16200000">
            <a:off x="4331352" y="2260526"/>
            <a:ext cx="192317" cy="1416743"/>
          </a:xfrm>
          <a:prstGeom prst="rightBrace">
            <a:avLst>
              <a:gd name="adj1" fmla="val 15648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Right Brace 7"/>
          <p:cNvSpPr/>
          <p:nvPr/>
        </p:nvSpPr>
        <p:spPr bwMode="auto">
          <a:xfrm rot="16200000">
            <a:off x="5462634" y="2627988"/>
            <a:ext cx="192317" cy="662938"/>
          </a:xfrm>
          <a:prstGeom prst="rightBrace">
            <a:avLst>
              <a:gd name="adj1" fmla="val 15648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7350" y="2569796"/>
            <a:ext cx="7938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 smtClean="0">
                <a:solidFill>
                  <a:srgbClr val="000099"/>
                </a:solidFill>
              </a:rPr>
              <a:t>אתחול</a:t>
            </a:r>
            <a:endParaRPr lang="en-US" dirty="0">
              <a:solidFill>
                <a:srgbClr val="000099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54093" y="2026344"/>
            <a:ext cx="13981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e-IL" dirty="0" smtClean="0">
                <a:solidFill>
                  <a:srgbClr val="33CC33"/>
                </a:solidFill>
              </a:rPr>
              <a:t>תנאי הלולאה</a:t>
            </a:r>
          </a:p>
          <a:p>
            <a:pPr algn="ctr"/>
            <a:r>
              <a:rPr lang="he-IL" dirty="0" smtClean="0">
                <a:solidFill>
                  <a:srgbClr val="33CC33"/>
                </a:solidFill>
              </a:rPr>
              <a:t>ממשיך כל</a:t>
            </a:r>
            <a:endParaRPr lang="en-US" dirty="0" smtClean="0">
              <a:solidFill>
                <a:srgbClr val="33CC33"/>
              </a:solidFill>
            </a:endParaRPr>
          </a:p>
          <a:p>
            <a:pPr algn="ctr"/>
            <a:r>
              <a:rPr lang="he-IL" dirty="0" smtClean="0">
                <a:solidFill>
                  <a:srgbClr val="33CC33"/>
                </a:solidFill>
              </a:rPr>
              <a:t> עוד </a:t>
            </a:r>
            <a:r>
              <a:rPr lang="en-US" dirty="0" smtClean="0">
                <a:solidFill>
                  <a:srgbClr val="33CC33"/>
                </a:solidFill>
              </a:rPr>
              <a:t>true</a:t>
            </a:r>
            <a:endParaRPr lang="he-IL" dirty="0" smtClean="0">
              <a:solidFill>
                <a:srgbClr val="33CC33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89393" y="2534430"/>
            <a:ext cx="6008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dirty="0" smtClean="0">
                <a:solidFill>
                  <a:srgbClr val="FF6600"/>
                </a:solidFill>
              </a:rPr>
              <a:t>צעד</a:t>
            </a:r>
            <a:endParaRPr lang="he-IL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688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A71E61-3D1A-4E6C-8B62-29F0D06E3C0F}" type="slidenum">
              <a:rPr lang="he-IL" smtClean="0"/>
              <a:pPr/>
              <a:t>28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>
                <a:solidFill>
                  <a:srgbClr val="CC0000"/>
                </a:solidFill>
              </a:rPr>
              <a:t>while vs. do while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</a:pPr>
            <a:r>
              <a:rPr lang="en-US"/>
              <a:t>The following two statements are equivalent </a:t>
            </a:r>
            <a:br>
              <a:rPr lang="en-US"/>
            </a:br>
            <a:r>
              <a:rPr lang="en-US"/>
              <a:t>if and only if n&gt;0 :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  <a:cs typeface="Courier New" pitchFamily="49" charset="0"/>
              </a:rPr>
              <a:t>	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int i=0;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he-IL" sz="1800" b="1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>
                <a:solidFill>
                  <a:srgbClr val="33CC33"/>
                </a:solidFill>
                <a:latin typeface="Courier New" pitchFamily="49" charset="0"/>
                <a:cs typeface="Courier New" pitchFamily="49" charset="0"/>
              </a:rPr>
              <a:t>i &lt; n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  <a:cs typeface="Courier New" pitchFamily="49" charset="0"/>
              </a:rPr>
              <a:t>		System.out.println(computeElement(i));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800" b="1">
                <a:solidFill>
                  <a:srgbClr val="FF6600"/>
                </a:solidFill>
                <a:latin typeface="Courier New" pitchFamily="49" charset="0"/>
                <a:cs typeface="Courier New" pitchFamily="49" charset="0"/>
              </a:rPr>
              <a:t>i++;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800" b="1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	int i=0;</a:t>
            </a:r>
            <a:endParaRPr lang="he-IL" sz="2000" b="1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	do {</a:t>
            </a:r>
            <a:endParaRPr lang="he-IL" sz="2000" b="1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		System.out.println(computeElement(i));</a:t>
            </a:r>
            <a:endParaRPr lang="he-IL" sz="2000" b="1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i++;</a:t>
            </a:r>
            <a:endParaRPr lang="he-IL" sz="2000" b="1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	} while (</a:t>
            </a:r>
            <a:r>
              <a:rPr lang="en-US" sz="2000" b="1">
                <a:solidFill>
                  <a:srgbClr val="33CC33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he-IL" sz="2000" b="1">
                <a:solidFill>
                  <a:srgbClr val="33CC33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2000" b="1">
                <a:solidFill>
                  <a:srgbClr val="33CC33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he-IL" sz="2000" b="1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 dirty="0" smtClean="0">
                <a:solidFill>
                  <a:srgbClr val="000099"/>
                </a:solidFill>
              </a:rPr>
              <a:t>עקרונות בתכנות</a:t>
            </a:r>
            <a:endParaRPr lang="he-IL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33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מחרוזות</a:t>
            </a:r>
            <a:endParaRPr lang="en-US" dirty="0"/>
          </a:p>
        </p:txBody>
      </p:sp>
      <p:sp>
        <p:nvSpPr>
          <p:cNvPr id="3584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he-IL" sz="2400" dirty="0"/>
              <a:t>מחרוזות הן אובייקט המחזיק אוסף של תווים.</a:t>
            </a:r>
          </a:p>
          <a:p>
            <a:pPr>
              <a:lnSpc>
                <a:spcPct val="90000"/>
              </a:lnSpc>
            </a:pPr>
            <a:r>
              <a:rPr lang="he-IL" sz="2400" dirty="0" smtClean="0"/>
              <a:t>דוגמאות </a:t>
            </a:r>
            <a:r>
              <a:rPr lang="he-IL" sz="2400" dirty="0"/>
              <a:t>לפונקציות מהמחלקה </a:t>
            </a:r>
            <a:r>
              <a:rPr lang="en-US" sz="2400" dirty="0"/>
              <a:t>String</a:t>
            </a:r>
            <a:r>
              <a:rPr lang="he-IL" sz="2400" dirty="0"/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he-IL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</a:pPr>
            <a:endParaRPr lang="he-IL" dirty="0"/>
          </a:p>
          <a:p>
            <a:pPr>
              <a:lnSpc>
                <a:spcPct val="90000"/>
              </a:lnSpc>
            </a:pPr>
            <a:endParaRPr lang="he-IL" sz="2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e-IL" dirty="0"/>
              <a:t>	</a:t>
            </a: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he-IL" sz="2400" dirty="0"/>
              <a:t>אופרטור שרשור:</a:t>
            </a:r>
          </a:p>
          <a:p>
            <a:pPr algn="l" rtl="0">
              <a:lnSpc>
                <a:spcPct val="90000"/>
              </a:lnSpc>
              <a:buClr>
                <a:srgbClr val="FFCC00"/>
              </a:buClr>
              <a:buFontTx/>
              <a:buChar char="•"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"Hello " + "World"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/>
              <a:t>is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"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Hello World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"</a:t>
            </a:r>
          </a:p>
          <a:p>
            <a:pPr algn="l" rtl="0">
              <a:lnSpc>
                <a:spcPct val="90000"/>
              </a:lnSpc>
              <a:buClr>
                <a:srgbClr val="FFCC00"/>
              </a:buClr>
              <a:buFontTx/>
              <a:buChar char="•"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19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+ 8 + 9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/>
              <a:t>is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"1989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"</a:t>
            </a:r>
            <a:endParaRPr lang="en-US" sz="20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e-IL" sz="2000" dirty="0" smtClean="0"/>
              <a:t>עוד </a:t>
            </a:r>
            <a:r>
              <a:rPr lang="he-IL" sz="2000" dirty="0"/>
              <a:t>ב-</a:t>
            </a:r>
          </a:p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hlinkClick r:id="rId3"/>
              </a:rPr>
              <a:t>http://docs.oracle.com/javase/8/docs/api/index.html?java/lang/String.html</a:t>
            </a:r>
            <a:endParaRPr lang="en-US" sz="1800" dirty="0"/>
          </a:p>
        </p:txBody>
      </p:sp>
      <p:sp>
        <p:nvSpPr>
          <p:cNvPr id="10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C9F36B-F575-408C-9BD4-2C21DC53E9D4}" type="slidenum">
              <a:rPr lang="he-IL"/>
              <a:pPr>
                <a:defRPr/>
              </a:pPr>
              <a:t>3</a:t>
            </a:fld>
            <a:endParaRPr lang="en-US"/>
          </a:p>
        </p:txBody>
      </p:sp>
      <p:sp>
        <p:nvSpPr>
          <p:cNvPr id="9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09AEA6A0-B863-4F70-8EA2-FF6ACC72122E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3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35846" name="Text Box 5"/>
          <p:cNvSpPr txBox="1">
            <a:spLocks noChangeArrowheads="1"/>
          </p:cNvSpPr>
          <p:nvPr/>
        </p:nvSpPr>
        <p:spPr bwMode="auto">
          <a:xfrm>
            <a:off x="1012180" y="2599603"/>
            <a:ext cx="5043079" cy="1261884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0" indent="0" algn="l" rtl="0" eaLnBrk="0" hangingPunct="0">
              <a:buClr>
                <a:schemeClr val="folHlink"/>
              </a:buClr>
              <a:buSzPct val="90000"/>
              <a:buFont typeface="Wingdings" pitchFamily="2" charset="2"/>
              <a:buNone/>
              <a:defRPr sz="1900" b="1">
                <a:latin typeface="Courier New" pitchFamily="49" charset="0"/>
                <a:cs typeface="Courier New" pitchFamily="49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latin typeface="+mn-lt"/>
                <a:cs typeface="+mn-cs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latin typeface="+mn-lt"/>
                <a:cs typeface="+mn-cs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9pPr>
          </a:lstStyle>
          <a:p>
            <a:r>
              <a:rPr lang="en-US" dirty="0"/>
              <a:t>String str1 = "Hello";</a:t>
            </a:r>
          </a:p>
          <a:p>
            <a:r>
              <a:rPr lang="en-US" dirty="0"/>
              <a:t>char c = str1.charAt(0);</a:t>
            </a:r>
          </a:p>
          <a:p>
            <a:r>
              <a:rPr lang="en-US" dirty="0"/>
              <a:t>String str2 = str1.toUpperCase();</a:t>
            </a:r>
          </a:p>
          <a:p>
            <a:r>
              <a:rPr lang="en-US" dirty="0"/>
              <a:t>int </a:t>
            </a:r>
            <a:r>
              <a:rPr lang="en-US" dirty="0" err="1"/>
              <a:t>strLength</a:t>
            </a:r>
            <a:r>
              <a:rPr lang="en-US" dirty="0"/>
              <a:t> = str1.length();</a:t>
            </a:r>
          </a:p>
        </p:txBody>
      </p:sp>
      <p:sp>
        <p:nvSpPr>
          <p:cNvPr id="525318" name="Rectangle 6"/>
          <p:cNvSpPr>
            <a:spLocks noChangeArrowheads="1"/>
          </p:cNvSpPr>
          <p:nvPr/>
        </p:nvSpPr>
        <p:spPr bwMode="auto">
          <a:xfrm>
            <a:off x="6105288" y="2859032"/>
            <a:ext cx="1156384" cy="3715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/>
              <a:t>// c == ‘H’</a:t>
            </a:r>
          </a:p>
        </p:txBody>
      </p:sp>
      <p:sp>
        <p:nvSpPr>
          <p:cNvPr id="525319" name="Rectangle 7"/>
          <p:cNvSpPr>
            <a:spLocks noChangeArrowheads="1"/>
          </p:cNvSpPr>
          <p:nvPr/>
        </p:nvSpPr>
        <p:spPr bwMode="auto">
          <a:xfrm>
            <a:off x="6105288" y="3171617"/>
            <a:ext cx="2071688" cy="371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/>
              <a:t>// str2 == "HELLO"</a:t>
            </a:r>
          </a:p>
        </p:txBody>
      </p:sp>
      <p:sp>
        <p:nvSpPr>
          <p:cNvPr id="525320" name="Rectangle 8"/>
          <p:cNvSpPr>
            <a:spLocks noChangeArrowheads="1"/>
          </p:cNvSpPr>
          <p:nvPr/>
        </p:nvSpPr>
        <p:spPr bwMode="auto">
          <a:xfrm>
            <a:off x="6105288" y="3507088"/>
            <a:ext cx="1861705" cy="3715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/>
              <a:t>// </a:t>
            </a:r>
            <a:r>
              <a:rPr lang="en-US" dirty="0" err="1"/>
              <a:t>strLength</a:t>
            </a:r>
            <a:r>
              <a:rPr lang="en-US" dirty="0"/>
              <a:t> ==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5318" grpId="0"/>
      <p:bldP spid="525319" grpId="0"/>
      <p:bldP spid="52532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7C5F37-4D64-4EF4-B955-40C68B7A0E41}" type="slidenum">
              <a:rPr lang="he-IL" smtClean="0"/>
              <a:pPr/>
              <a:t>30</a:t>
            </a:fld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>
                <a:solidFill>
                  <a:srgbClr val="CC0000"/>
                </a:solidFill>
              </a:rPr>
              <a:t>Iterative Fibonacci</a:t>
            </a:r>
          </a:p>
        </p:txBody>
      </p:sp>
      <p:sp>
        <p:nvSpPr>
          <p:cNvPr id="498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</a:pPr>
            <a:r>
              <a:rPr lang="en-US" dirty="0"/>
              <a:t>A loop instead of a recursion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000" b="1" dirty="0">
              <a:solidFill>
                <a:srgbClr val="3F5FBF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	</a:t>
            </a:r>
            <a:r>
              <a:rPr lang="en-US" sz="17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US" sz="1700" b="1" dirty="0" err="1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computeElement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700" b="1" dirty="0" err="1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7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(n == 0 || n == 1)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		      </a:t>
            </a:r>
            <a:r>
              <a:rPr lang="en-US" sz="17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1;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0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700" b="1" dirty="0" err="1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prev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= 1;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prevPrev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700" b="1" dirty="0" err="1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= 2;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0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7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700" b="1" dirty="0" err="1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= 2 ;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&lt; n ; 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		     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prevPrev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prev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		     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prev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 rtl="0" eaLnBrk="1" hangingPunct="1">
              <a:lnSpc>
                <a:spcPct val="80000"/>
              </a:lnSpc>
              <a:buNone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		     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prev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prevPrev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700" b="1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0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7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	}</a:t>
            </a:r>
          </a:p>
        </p:txBody>
      </p:sp>
      <p:sp>
        <p:nvSpPr>
          <p:cNvPr id="498692" name="AutoShape 4" descr="‎30%‎"/>
          <p:cNvSpPr>
            <a:spLocks/>
          </p:cNvSpPr>
          <p:nvPr/>
        </p:nvSpPr>
        <p:spPr bwMode="auto">
          <a:xfrm>
            <a:off x="6372225" y="3033713"/>
            <a:ext cx="2498725" cy="609600"/>
          </a:xfrm>
          <a:prstGeom prst="borderCallout1">
            <a:avLst>
              <a:gd name="adj1" fmla="val 18750"/>
              <a:gd name="adj2" fmla="val -3051"/>
              <a:gd name="adj3" fmla="val -85417"/>
              <a:gd name="adj4" fmla="val -41486"/>
            </a:avLst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0"/>
              <a:t>Assumption:</a:t>
            </a:r>
          </a:p>
          <a:p>
            <a:pPr algn="ctr"/>
            <a:r>
              <a:rPr lang="en-US" b="0"/>
              <a:t>n≥0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5347807" y="5515726"/>
            <a:ext cx="3238107" cy="863958"/>
            <a:chOff x="5448693" y="4911365"/>
            <a:chExt cx="3238107" cy="863958"/>
          </a:xfrm>
        </p:grpSpPr>
        <p:sp>
          <p:nvSpPr>
            <p:cNvPr id="7" name="Rectangle 6"/>
            <p:cNvSpPr/>
            <p:nvPr/>
          </p:nvSpPr>
          <p:spPr bwMode="auto">
            <a:xfrm>
              <a:off x="5448693" y="4911365"/>
              <a:ext cx="923532" cy="556181"/>
            </a:xfrm>
            <a:prstGeom prst="rect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6605981" y="4911365"/>
              <a:ext cx="923532" cy="556181"/>
            </a:xfrm>
            <a:prstGeom prst="rect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7763268" y="4911365"/>
              <a:ext cx="923532" cy="556181"/>
            </a:xfrm>
            <a:prstGeom prst="rect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448693" y="5467546"/>
              <a:ext cx="9235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n-US" sz="1400" b="0" dirty="0" err="1"/>
                <a:t>prevPrev</a:t>
              </a:r>
              <a:endParaRPr lang="en-US" sz="1400" b="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605981" y="5467546"/>
              <a:ext cx="9235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n-US" sz="1400" b="0" dirty="0" err="1"/>
                <a:t>prev</a:t>
              </a:r>
              <a:endParaRPr lang="en-US" sz="1400" b="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763268" y="5467546"/>
              <a:ext cx="9235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n-US" sz="1400" b="0" dirty="0" err="1"/>
                <a:t>curr</a:t>
              </a:r>
              <a:endParaRPr lang="en-US" sz="1400" b="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448693" y="5004789"/>
              <a:ext cx="3959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605981" y="5004789"/>
              <a:ext cx="3959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1</a:t>
              </a: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7699403" y="5589140"/>
            <a:ext cx="395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790863" y="5606436"/>
            <a:ext cx="395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5458825" y="5793816"/>
            <a:ext cx="197963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5629347" y="5606436"/>
            <a:ext cx="395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6605981" y="5793816"/>
            <a:ext cx="197963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7798384" y="5798687"/>
            <a:ext cx="197963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7961231" y="5589139"/>
            <a:ext cx="395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882323" y="5606436"/>
            <a:ext cx="395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5710591" y="5793816"/>
            <a:ext cx="197963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7017709" y="5603722"/>
            <a:ext cx="395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6864722" y="5791102"/>
            <a:ext cx="197963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8062079" y="5798687"/>
            <a:ext cx="197963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8189988" y="5598007"/>
            <a:ext cx="395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8" name="AutoShape 4" descr="‎30%‎"/>
          <p:cNvSpPr>
            <a:spLocks/>
          </p:cNvSpPr>
          <p:nvPr/>
        </p:nvSpPr>
        <p:spPr bwMode="auto">
          <a:xfrm>
            <a:off x="0" y="4340356"/>
            <a:ext cx="2498725" cy="609600"/>
          </a:xfrm>
          <a:prstGeom prst="borderCallout1">
            <a:avLst>
              <a:gd name="adj1" fmla="val 18750"/>
              <a:gd name="adj2" fmla="val -3051"/>
              <a:gd name="adj3" fmla="val -102630"/>
              <a:gd name="adj4" fmla="val 73097"/>
            </a:avLst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0" dirty="0"/>
              <a:t>Must be initialized. Why?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191 0.00047 L 8.33333E-7 0.00047 " pathEditMode="relative" rAng="0" ptsTypes="AA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365 2.16748E-6 L -3.88889E-6 2.16748E-6 " pathEditMode="relative" rAng="0" ptsTypes="AA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365 2.16748E-6 L -3.88889E-6 2.16748E-6 " pathEditMode="relative" rAng="0" ptsTypes="AA">
                                      <p:cBhvr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365 2.16748E-6 L -3.88889E-6 2.16748E-6 " pathEditMode="relative" rAng="0" ptsTypes="AA">
                                      <p:cBhvr>
                                        <p:cTn id="5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6" grpId="1"/>
      <p:bldP spid="18" grpId="0"/>
      <p:bldP spid="18" grpId="1"/>
      <p:bldP spid="21" grpId="0"/>
      <p:bldP spid="22" grpId="0"/>
      <p:bldP spid="22" grpId="1"/>
      <p:bldP spid="24" grpId="0"/>
      <p:bldP spid="24" grpId="1"/>
      <p:bldP spid="2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6C6D0D-C5BC-4E20-BF97-86A91A15A63B}" type="slidenum">
              <a:rPr lang="he-IL" smtClean="0"/>
              <a:pPr/>
              <a:t>31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>
                <a:solidFill>
                  <a:srgbClr val="CC0000"/>
                </a:solidFill>
              </a:rPr>
              <a:t>נתונים במקום חישוב</a:t>
            </a:r>
            <a:endParaRPr lang="en-US">
              <a:solidFill>
                <a:srgbClr val="CC0000"/>
              </a:solidFill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e-IL" dirty="0"/>
              <a:t>בתרגום רקורסיה ללולאה אנו משתמשים במשתני עזר לשמירת המצב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dirty="0"/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prev</a:t>
            </a:r>
            <a:r>
              <a:rPr lang="he-IL" dirty="0"/>
              <a:t> ו-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prevPrev</a:t>
            </a:r>
            <a:endParaRPr lang="he-IL" dirty="0"/>
          </a:p>
          <a:p>
            <a:pPr eaLnBrk="1" hangingPunct="1"/>
            <a:r>
              <a:rPr lang="he-IL" dirty="0"/>
              <a:t>הלולאה "זוכרת" את הנקודה שבה אנו נמצאים בתהליך החישוב</a:t>
            </a:r>
          </a:p>
          <a:p>
            <a:pPr eaLnBrk="1" hangingPunct="1"/>
            <a:r>
              <a:rPr lang="he-IL" u="sng" dirty="0"/>
              <a:t>דיון</a:t>
            </a:r>
            <a:r>
              <a:rPr lang="he-IL" dirty="0"/>
              <a:t>: </a:t>
            </a:r>
            <a:r>
              <a:rPr lang="he-IL" b="1" dirty="0">
                <a:solidFill>
                  <a:srgbClr val="C00000"/>
                </a:solidFill>
              </a:rPr>
              <a:t>יעילות לעומת פשטות. </a:t>
            </a:r>
          </a:p>
          <a:p>
            <a:pPr eaLnBrk="1" hangingPunct="1">
              <a:buFont typeface="Wingdings" pitchFamily="2" charset="2"/>
              <a:buNone/>
            </a:pPr>
            <a:r>
              <a:rPr lang="he-IL" dirty="0"/>
              <a:t>	עיקרון ה-</a:t>
            </a:r>
            <a:r>
              <a:rPr lang="en-US" dirty="0"/>
              <a:t>KISS</a:t>
            </a:r>
            <a:r>
              <a:rPr lang="he-IL" dirty="0"/>
              <a:t> (</a:t>
            </a:r>
            <a:r>
              <a:rPr lang="en-US" b="1" dirty="0"/>
              <a:t>k</a:t>
            </a:r>
            <a:r>
              <a:rPr lang="en-US" dirty="0"/>
              <a:t>eep </a:t>
            </a:r>
            <a:r>
              <a:rPr lang="en-US" b="1" dirty="0"/>
              <a:t>i</a:t>
            </a:r>
            <a:r>
              <a:rPr lang="en-US" dirty="0"/>
              <a:t>t </a:t>
            </a:r>
            <a:r>
              <a:rPr lang="en-US" b="1" dirty="0"/>
              <a:t>s</a:t>
            </a:r>
            <a:r>
              <a:rPr lang="en-US" dirty="0"/>
              <a:t>imple </a:t>
            </a:r>
            <a:r>
              <a:rPr lang="en-US" b="1" dirty="0"/>
              <a:t>s</a:t>
            </a:r>
            <a:r>
              <a:rPr lang="en-US" dirty="0"/>
              <a:t>tupid</a:t>
            </a:r>
            <a:r>
              <a:rPr lang="he-IL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0D7315-1699-4E87-8965-D6146D6283CC}" type="slidenum">
              <a:rPr lang="he-IL" smtClean="0"/>
              <a:pPr/>
              <a:t>32</a:t>
            </a:fld>
            <a:endParaRPr lang="en-US"/>
          </a:p>
        </p:txBody>
      </p:sp>
      <p:sp>
        <p:nvSpPr>
          <p:cNvPr id="57346" name="Rectangle 7"/>
          <p:cNvSpPr>
            <a:spLocks noChangeArrowheads="1"/>
          </p:cNvSpPr>
          <p:nvPr/>
        </p:nvSpPr>
        <p:spPr bwMode="auto">
          <a:xfrm>
            <a:off x="4572000" y="4508500"/>
            <a:ext cx="360363" cy="288925"/>
          </a:xfrm>
          <a:prstGeom prst="rect">
            <a:avLst/>
          </a:prstGeom>
          <a:solidFill>
            <a:srgbClr val="FFFF00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>
                <a:solidFill>
                  <a:srgbClr val="CC0000"/>
                </a:solidFill>
              </a:rPr>
              <a:t>For Loop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</a:pPr>
            <a:r>
              <a:rPr lang="en-US" dirty="0"/>
              <a:t>Printing the first n elements: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900" dirty="0">
              <a:solidFill>
                <a:srgbClr val="7F0055"/>
              </a:solidFill>
              <a:latin typeface="Garamond" pitchFamily="18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public class</a:t>
            </a:r>
            <a:r>
              <a:rPr lang="en-US" sz="2400" b="1" dirty="0">
                <a:latin typeface="Garamond" pitchFamily="18" charset="0"/>
                <a:cs typeface="Courier New" pitchFamily="49" charset="0"/>
              </a:rPr>
              <a:t> Fibonacci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		</a:t>
            </a:r>
            <a:r>
              <a:rPr lang="en-US" sz="24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public static </a:t>
            </a:r>
            <a:r>
              <a:rPr lang="en-US" sz="2400" b="1" dirty="0" err="1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int</a:t>
            </a:r>
            <a:r>
              <a:rPr lang="en-US" sz="2400" b="1" dirty="0">
                <a:latin typeface="Garamond" pitchFamily="18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Garamond" pitchFamily="18" charset="0"/>
                <a:cs typeface="Courier New" pitchFamily="49" charset="0"/>
              </a:rPr>
              <a:t>computeElement</a:t>
            </a:r>
            <a:r>
              <a:rPr lang="en-US" sz="2400" b="1" dirty="0">
                <a:latin typeface="Garamond" pitchFamily="18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int</a:t>
            </a:r>
            <a:r>
              <a:rPr lang="en-US" sz="2400" b="1" dirty="0">
                <a:latin typeface="Garamond" pitchFamily="18" charset="0"/>
                <a:cs typeface="Courier New" pitchFamily="49" charset="0"/>
              </a:rPr>
              <a:t> n)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latin typeface="Garamond" pitchFamily="18" charset="0"/>
                <a:cs typeface="Courier New" pitchFamily="49" charset="0"/>
              </a:rPr>
              <a:t>		      …		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latin typeface="Garamond" pitchFamily="18" charset="0"/>
                <a:cs typeface="Courier New" pitchFamily="49" charset="0"/>
              </a:rPr>
              <a:t>   	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b="1" dirty="0">
              <a:latin typeface="Garamond" pitchFamily="18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		public static void</a:t>
            </a:r>
            <a:r>
              <a:rPr lang="en-US" sz="2400" b="1" dirty="0">
                <a:latin typeface="Garamond" pitchFamily="18" charset="0"/>
                <a:cs typeface="Courier New" pitchFamily="49" charset="0"/>
              </a:rPr>
              <a:t> main(String[] </a:t>
            </a:r>
            <a:r>
              <a:rPr lang="en-US" sz="2400" b="1" dirty="0" err="1">
                <a:latin typeface="Garamond" pitchFamily="18" charset="0"/>
                <a:cs typeface="Courier New" pitchFamily="49" charset="0"/>
              </a:rPr>
              <a:t>args</a:t>
            </a:r>
            <a:r>
              <a:rPr lang="en-US" sz="2400" b="1" dirty="0">
                <a:latin typeface="Garamond" pitchFamily="18" charset="0"/>
                <a:cs typeface="Courier New" pitchFamily="49" charset="0"/>
              </a:rPr>
              <a:t>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latin typeface="Garamond" pitchFamily="18" charset="0"/>
                <a:cs typeface="Courier New" pitchFamily="49" charset="0"/>
              </a:rPr>
              <a:t>		      </a:t>
            </a:r>
            <a:r>
              <a:rPr lang="en-US" sz="24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for</a:t>
            </a:r>
            <a:r>
              <a:rPr lang="en-US" sz="2400" b="1" dirty="0">
                <a:latin typeface="Garamond" pitchFamily="18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int</a:t>
            </a:r>
            <a:r>
              <a:rPr lang="en-US" sz="2400" b="1" dirty="0">
                <a:latin typeface="Garamond" pitchFamily="18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Garamond" pitchFamily="18" charset="0"/>
                <a:cs typeface="Courier New" pitchFamily="49" charset="0"/>
              </a:rPr>
              <a:t>i</a:t>
            </a:r>
            <a:r>
              <a:rPr lang="he-IL" sz="2400" b="1" dirty="0">
                <a:latin typeface="Garamond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Garamond" pitchFamily="18" charset="0"/>
                <a:cs typeface="Courier New" pitchFamily="49" charset="0"/>
              </a:rPr>
              <a:t>= 0 ; </a:t>
            </a:r>
            <a:r>
              <a:rPr lang="en-US" sz="2400" b="1" dirty="0" err="1">
                <a:latin typeface="Garamond" pitchFamily="18" charset="0"/>
                <a:cs typeface="Courier New" pitchFamily="49" charset="0"/>
              </a:rPr>
              <a:t>i</a:t>
            </a:r>
            <a:r>
              <a:rPr lang="en-US" sz="2400" b="1" dirty="0">
                <a:latin typeface="Garamond" pitchFamily="18" charset="0"/>
                <a:cs typeface="Courier New" pitchFamily="49" charset="0"/>
              </a:rPr>
              <a:t> &lt; 10 ; </a:t>
            </a:r>
            <a:r>
              <a:rPr lang="en-US" sz="2400" b="1" dirty="0" err="1">
                <a:latin typeface="Garamond" pitchFamily="18" charset="0"/>
                <a:cs typeface="Courier New" pitchFamily="49" charset="0"/>
              </a:rPr>
              <a:t>i</a:t>
            </a:r>
            <a:r>
              <a:rPr lang="en-US" sz="2400" b="1" dirty="0">
                <a:latin typeface="Garamond" pitchFamily="18" charset="0"/>
                <a:cs typeface="Courier New" pitchFamily="49" charset="0"/>
              </a:rPr>
              <a:t>++)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latin typeface="Garamond" pitchFamily="18" charset="0"/>
                <a:cs typeface="Courier New" pitchFamily="49" charset="0"/>
              </a:rPr>
              <a:t>		            </a:t>
            </a:r>
            <a:r>
              <a:rPr lang="en-US" sz="2400" b="1" dirty="0" err="1">
                <a:latin typeface="Garamond" pitchFamily="18" charset="0"/>
                <a:cs typeface="Courier New" pitchFamily="49" charset="0"/>
              </a:rPr>
              <a:t>System.out.println</a:t>
            </a:r>
            <a:r>
              <a:rPr lang="en-US" sz="2400" b="1" dirty="0">
                <a:latin typeface="Garamond" pitchFamily="18" charset="0"/>
                <a:cs typeface="Courier New" pitchFamily="49" charset="0"/>
              </a:rPr>
              <a:t>(</a:t>
            </a:r>
            <a:r>
              <a:rPr lang="en-US" sz="2400" b="1" dirty="0" err="1">
                <a:latin typeface="Garamond" pitchFamily="18" charset="0"/>
                <a:cs typeface="Courier New" pitchFamily="49" charset="0"/>
              </a:rPr>
              <a:t>computeElement</a:t>
            </a:r>
            <a:r>
              <a:rPr lang="en-US" sz="2400" b="1" dirty="0">
                <a:latin typeface="Garamond" pitchFamily="18" charset="0"/>
                <a:cs typeface="Courier New" pitchFamily="49" charset="0"/>
              </a:rPr>
              <a:t>(</a:t>
            </a:r>
            <a:r>
              <a:rPr lang="en-US" sz="2400" b="1" dirty="0" err="1">
                <a:latin typeface="Garamond" pitchFamily="18" charset="0"/>
                <a:cs typeface="Courier New" pitchFamily="49" charset="0"/>
              </a:rPr>
              <a:t>i</a:t>
            </a:r>
            <a:r>
              <a:rPr lang="en-US" sz="2400" b="1" dirty="0">
                <a:latin typeface="Garamond" pitchFamily="18" charset="0"/>
                <a:cs typeface="Courier New" pitchFamily="49" charset="0"/>
              </a:rPr>
              <a:t>));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latin typeface="Garamond" pitchFamily="18" charset="0"/>
                <a:cs typeface="Courier New" pitchFamily="49" charset="0"/>
              </a:rPr>
              <a:t>		      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latin typeface="Garamond" pitchFamily="18" charset="0"/>
                <a:cs typeface="Courier New" pitchFamily="49" charset="0"/>
              </a:rPr>
              <a:t>	}</a:t>
            </a:r>
          </a:p>
        </p:txBody>
      </p:sp>
      <p:sp>
        <p:nvSpPr>
          <p:cNvPr id="57349" name="AutoShape 8" descr="‎30%‎"/>
          <p:cNvSpPr>
            <a:spLocks/>
          </p:cNvSpPr>
          <p:nvPr/>
        </p:nvSpPr>
        <p:spPr bwMode="auto">
          <a:xfrm>
            <a:off x="6408738" y="3249613"/>
            <a:ext cx="1547812" cy="609600"/>
          </a:xfrm>
          <a:prstGeom prst="accentBorderCallout2">
            <a:avLst>
              <a:gd name="adj1" fmla="val 18750"/>
              <a:gd name="adj2" fmla="val -4921"/>
              <a:gd name="adj3" fmla="val 18750"/>
              <a:gd name="adj4" fmla="val -32000"/>
              <a:gd name="adj5" fmla="val 207032"/>
              <a:gd name="adj6" fmla="val -97537"/>
            </a:avLst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0"/>
              <a:t>It is better to use args[0]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C66494-5105-40B2-8042-790C8D479E6B}" type="slidenum">
              <a:rPr lang="he-IL" smtClean="0"/>
              <a:pPr/>
              <a:t>33</a:t>
            </a:fld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>
                <a:solidFill>
                  <a:srgbClr val="CC0000"/>
                </a:solidFill>
              </a:rPr>
              <a:t>מודולריות, שכפול קוד ויעילות</a:t>
            </a:r>
            <a:endParaRPr lang="en-US">
              <a:solidFill>
                <a:srgbClr val="CC0000"/>
              </a:solidFill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e-IL" dirty="0"/>
              <a:t>יש כאן חוסר יעילות מסוים:</a:t>
            </a:r>
          </a:p>
          <a:p>
            <a:pPr lvl="1" eaLnBrk="1" hangingPunct="1"/>
            <a:r>
              <a:rPr lang="he-IL" sz="2800" dirty="0"/>
              <a:t>לולאת ה-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he-IL" sz="2800" dirty="0"/>
              <a:t> חוזרת גם ב-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main</a:t>
            </a:r>
            <a:r>
              <a:rPr lang="he-IL" sz="2800" dirty="0"/>
              <a:t> וגם ב-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computeElement</a:t>
            </a:r>
            <a:r>
              <a:rPr lang="he-IL" sz="2800" dirty="0">
                <a:latin typeface="Courier New" pitchFamily="49" charset="0"/>
                <a:cs typeface="Courier New" pitchFamily="49" charset="0"/>
              </a:rPr>
              <a:t>. </a:t>
            </a:r>
            <a:r>
              <a:rPr lang="he-IL" sz="2800" dirty="0"/>
              <a:t>לכאורה, במעבר אחד ניתן גם </a:t>
            </a:r>
            <a:r>
              <a:rPr lang="he-IL" sz="2800" i="1" u="sng" dirty="0"/>
              <a:t>לחשב</a:t>
            </a:r>
            <a:r>
              <a:rPr lang="he-IL" sz="2800" dirty="0"/>
              <a:t> את האיברים וגם </a:t>
            </a:r>
            <a:r>
              <a:rPr lang="he-IL" sz="2800" i="1" u="sng" dirty="0"/>
              <a:t>להדפיס</a:t>
            </a:r>
            <a:r>
              <a:rPr lang="he-IL" sz="2800" dirty="0"/>
              <a:t> אותם</a:t>
            </a:r>
          </a:p>
          <a:p>
            <a:pPr lvl="1" eaLnBrk="1" hangingPunct="1"/>
            <a:endParaRPr lang="he-IL" sz="2800" dirty="0"/>
          </a:p>
          <a:p>
            <a:pPr lvl="1" eaLnBrk="1" hangingPunct="1"/>
            <a:r>
              <a:rPr lang="he-IL" sz="2800" dirty="0"/>
              <a:t>כמו כן כדי לחשב איבר בסדרה איננו משתמשים </a:t>
            </a:r>
            <a:r>
              <a:rPr lang="he-IL" sz="2800" i="1" u="sng" dirty="0"/>
              <a:t>בתוצאות שכבר חישבנו</a:t>
            </a:r>
            <a:r>
              <a:rPr lang="he-IL" sz="2800" dirty="0"/>
              <a:t> (של איברים קודמים) ומתחילים כל חישוב מתחילתו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DD8ED3-F5B6-4BBB-AF5D-7AB42114B7F5}" type="slidenum">
              <a:rPr lang="he-IL" smtClean="0"/>
              <a:pPr/>
              <a:t>34</a:t>
            </a:fld>
            <a:endParaRPr 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>
                <a:solidFill>
                  <a:srgbClr val="CC0000"/>
                </a:solidFill>
              </a:rPr>
              <a:t>מודולריות, שכפול קוד ויעילות</a:t>
            </a:r>
            <a:endParaRPr lang="en-US">
              <a:solidFill>
                <a:srgbClr val="CC0000"/>
              </a:solidFill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e-IL" dirty="0"/>
              <a:t>מתודה (פונקציה) צריכה לעשות דבר אחד בדיוק!</a:t>
            </a:r>
          </a:p>
          <a:p>
            <a:pPr lvl="1" eaLnBrk="1" hangingPunct="1"/>
            <a:r>
              <a:rPr lang="he-IL" dirty="0"/>
              <a:t>ערוב של </a:t>
            </a:r>
            <a:r>
              <a:rPr lang="he-IL" u="sng" dirty="0"/>
              <a:t>חישוב</a:t>
            </a:r>
            <a:r>
              <a:rPr lang="he-IL" dirty="0"/>
              <a:t> ו</a:t>
            </a:r>
            <a:r>
              <a:rPr lang="he-IL" u="sng" dirty="0"/>
              <a:t>הדפסה</a:t>
            </a:r>
            <a:r>
              <a:rPr lang="he-IL" dirty="0"/>
              <a:t> פוגע במודולריות (מדוע?)</a:t>
            </a:r>
            <a:endParaRPr lang="he-IL" sz="1000" dirty="0"/>
          </a:p>
          <a:p>
            <a:pPr eaLnBrk="1" hangingPunct="1"/>
            <a:endParaRPr lang="he-IL" dirty="0"/>
          </a:p>
          <a:p>
            <a:pPr eaLnBrk="1" hangingPunct="1"/>
            <a:r>
              <a:rPr lang="he-IL" dirty="0"/>
              <a:t>היזהרו משכפול קוד!</a:t>
            </a:r>
          </a:p>
          <a:p>
            <a:pPr lvl="1" eaLnBrk="1" hangingPunct="1"/>
            <a:r>
              <a:rPr lang="he-IL" dirty="0"/>
              <a:t>קטע קוד דומה המופיע בשתי פונקציות שונות יגרום במוקדם או במאוחר לבאג בתוכנית (מדוע?)</a:t>
            </a:r>
            <a:endParaRPr lang="he-IL" sz="1000" dirty="0"/>
          </a:p>
          <a:p>
            <a:pPr eaLnBrk="1" hangingPunct="1"/>
            <a:endParaRPr lang="he-IL" dirty="0"/>
          </a:p>
          <a:p>
            <a:pPr eaLnBrk="1" hangingPunct="1"/>
            <a:r>
              <a:rPr lang="he-IL" dirty="0"/>
              <a:t>את בעיית היעילות (הוספת מנגנון </a:t>
            </a:r>
            <a:r>
              <a:rPr lang="en-US" dirty="0" err="1"/>
              <a:t>memoization</a:t>
            </a:r>
            <a:r>
              <a:rPr lang="he-IL" dirty="0"/>
              <a:t>) אפשר לפתור בעזרת מערכים (תרגיל)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 dirty="0">
                <a:solidFill>
                  <a:srgbClr val="000099"/>
                </a:solidFill>
              </a:rPr>
              <a:t>התמודדות עם שגיאות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D95748-F6D4-4551-9025-576B0660E148}" type="slidenum">
              <a:rPr lang="he-IL" smtClean="0"/>
              <a:pPr/>
              <a:t>36</a:t>
            </a:fld>
            <a:endParaRPr lang="en-US"/>
          </a:p>
        </p:txBody>
      </p:sp>
      <p:sp>
        <p:nvSpPr>
          <p:cNvPr id="69634" name="כותרת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/>
              <a:t>Compilation vs. Runtime Errors</a:t>
            </a:r>
          </a:p>
        </p:txBody>
      </p:sp>
      <p:sp>
        <p:nvSpPr>
          <p:cNvPr id="69635" name="מציין מיקום תוכן 2"/>
          <p:cNvSpPr>
            <a:spLocks noGrp="1"/>
          </p:cNvSpPr>
          <p:nvPr>
            <p:ph idx="4294967295"/>
          </p:nvPr>
        </p:nvSpPr>
        <p:spPr>
          <a:xfrm>
            <a:off x="914400" y="1600201"/>
            <a:ext cx="7772400" cy="1609724"/>
          </a:xfrm>
        </p:spPr>
        <p:txBody>
          <a:bodyPr/>
          <a:lstStyle/>
          <a:p>
            <a:pPr eaLnBrk="1" hangingPunct="1"/>
            <a:r>
              <a:rPr lang="he-IL" sz="2400" b="1" dirty="0"/>
              <a:t>שגיאות קומפילציה (הידור): </a:t>
            </a:r>
            <a:r>
              <a:rPr lang="he-IL" sz="2400" dirty="0"/>
              <a:t>שגיאות שניתן "לתפוס" בעת קריאת הקובץ והפיכתו ל-</a:t>
            </a:r>
            <a:r>
              <a:rPr lang="en-US" sz="2400" dirty="0" err="1"/>
              <a:t>bytecode</a:t>
            </a:r>
            <a:r>
              <a:rPr lang="he-IL" sz="2400" dirty="0"/>
              <a:t> ע"י המהדר</a:t>
            </a:r>
          </a:p>
          <a:p>
            <a:pPr eaLnBrk="1" hangingPunct="1"/>
            <a:r>
              <a:rPr lang="he-IL" sz="2400" dirty="0"/>
              <a:t>דוגמאות:</a:t>
            </a:r>
          </a:p>
          <a:p>
            <a:pPr eaLnBrk="1" hangingPunct="1"/>
            <a:endParaRPr lang="en-US" sz="2400" dirty="0"/>
          </a:p>
        </p:txBody>
      </p:sp>
      <p:sp>
        <p:nvSpPr>
          <p:cNvPr id="69636" name="מציין מיקום של מספר שקופית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B793661A-3B05-428F-A7DE-E6F462E665DB}" type="slidenum">
              <a:rPr lang="he-IL" sz="1000" b="0"/>
              <a:pPr rtl="0"/>
              <a:t>36</a:t>
            </a:fld>
            <a:endParaRPr lang="en-US" sz="1000" b="0"/>
          </a:p>
        </p:txBody>
      </p:sp>
      <p:sp>
        <p:nvSpPr>
          <p:cNvPr id="69637" name="TextBox 4"/>
          <p:cNvSpPr txBox="1">
            <a:spLocks noChangeArrowheads="1"/>
          </p:cNvSpPr>
          <p:nvPr/>
        </p:nvSpPr>
        <p:spPr bwMode="auto">
          <a:xfrm>
            <a:off x="957263" y="2909888"/>
            <a:ext cx="2628900" cy="22987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   void f() {</a:t>
            </a:r>
          </a:p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n=10;</a:t>
            </a:r>
          </a:p>
          <a:p>
            <a:pPr algn="l" rtl="0"/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   void g() {</a:t>
            </a:r>
          </a:p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 = 20;</a:t>
            </a:r>
          </a:p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מלבן מעוגל 5"/>
          <p:cNvSpPr>
            <a:spLocks noChangeArrowheads="1"/>
          </p:cNvSpPr>
          <p:nvPr/>
        </p:nvSpPr>
        <p:spPr bwMode="auto">
          <a:xfrm>
            <a:off x="847725" y="2881313"/>
            <a:ext cx="985838" cy="365125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he-IL"/>
          </a:p>
        </p:txBody>
      </p:sp>
      <p:sp>
        <p:nvSpPr>
          <p:cNvPr id="8" name="מלבן מעוגל 7"/>
          <p:cNvSpPr>
            <a:spLocks noChangeArrowheads="1"/>
          </p:cNvSpPr>
          <p:nvPr/>
        </p:nvSpPr>
        <p:spPr bwMode="auto">
          <a:xfrm>
            <a:off x="1322388" y="3209925"/>
            <a:ext cx="1935162" cy="693738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he-IL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763946" y="2909888"/>
            <a:ext cx="3395663" cy="120015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 rtl="0"/>
            <a:r>
              <a:rPr lang="en-US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…</a:t>
            </a: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3995738" y="5913438"/>
            <a:ext cx="4311650" cy="64135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e-IL" u="sng" dirty="0"/>
              <a:t>בדרך כלל קשורות ל</a:t>
            </a:r>
            <a:r>
              <a:rPr lang="he-IL" dirty="0"/>
              <a:t>:</a:t>
            </a:r>
          </a:p>
          <a:p>
            <a:r>
              <a:rPr lang="he-IL" dirty="0"/>
              <a:t>תחביר, תאימות טיפוסים, הגדרה לפני שימוש</a:t>
            </a:r>
            <a:endParaRPr lang="en-US" dirty="0"/>
          </a:p>
        </p:txBody>
      </p:sp>
      <p:sp>
        <p:nvSpPr>
          <p:cNvPr id="532493" name="AutoShape 13"/>
          <p:cNvSpPr>
            <a:spLocks/>
          </p:cNvSpPr>
          <p:nvPr/>
        </p:nvSpPr>
        <p:spPr bwMode="auto">
          <a:xfrm>
            <a:off x="142875" y="2119313"/>
            <a:ext cx="2268538" cy="576262"/>
          </a:xfrm>
          <a:prstGeom prst="borderCallout3">
            <a:avLst>
              <a:gd name="adj1" fmla="val 19833"/>
              <a:gd name="adj2" fmla="val 103361"/>
              <a:gd name="adj3" fmla="val 19833"/>
              <a:gd name="adj4" fmla="val 109588"/>
              <a:gd name="adj5" fmla="val 115426"/>
              <a:gd name="adj6" fmla="val 109588"/>
              <a:gd name="adj7" fmla="val 127273"/>
              <a:gd name="adj8" fmla="val 72708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 dirty="0"/>
              <a:t>Syntax error on token "Class", class expected</a:t>
            </a:r>
          </a:p>
        </p:txBody>
      </p:sp>
      <p:sp>
        <p:nvSpPr>
          <p:cNvPr id="532494" name="AutoShape 14"/>
          <p:cNvSpPr>
            <a:spLocks/>
          </p:cNvSpPr>
          <p:nvPr/>
        </p:nvSpPr>
        <p:spPr bwMode="auto">
          <a:xfrm>
            <a:off x="647700" y="5373688"/>
            <a:ext cx="2663825" cy="576262"/>
          </a:xfrm>
          <a:prstGeom prst="borderCallout3">
            <a:avLst>
              <a:gd name="adj1" fmla="val 19833"/>
              <a:gd name="adj2" fmla="val -2861"/>
              <a:gd name="adj3" fmla="val 19833"/>
              <a:gd name="adj4" fmla="val -12097"/>
              <a:gd name="adj5" fmla="val -238019"/>
              <a:gd name="adj6" fmla="val -12097"/>
              <a:gd name="adj7" fmla="val -258954"/>
              <a:gd name="adj8" fmla="val 26819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/>
              <a:t>Syntax error, insert "}" to complete MethodBody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63946" y="4207077"/>
            <a:ext cx="4774528" cy="1706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1" grpId="0" animBg="1"/>
      <p:bldP spid="4108" grpId="0" animBg="1"/>
      <p:bldP spid="532493" grpId="0" animBg="1"/>
      <p:bldP spid="53249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81D0FB-3313-4636-B5A9-A7A3E7399D3D}" type="slidenum">
              <a:rPr lang="he-IL" smtClean="0"/>
              <a:pPr/>
              <a:t>37</a:t>
            </a:fld>
            <a:endParaRPr lang="en-US"/>
          </a:p>
        </p:txBody>
      </p:sp>
      <p:sp>
        <p:nvSpPr>
          <p:cNvPr id="71682" name="כותרת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Compilation vs. Runtime Errors</a:t>
            </a:r>
          </a:p>
        </p:txBody>
      </p:sp>
      <p:sp>
        <p:nvSpPr>
          <p:cNvPr id="71683" name="מציין מיקום תוכן 2"/>
          <p:cNvSpPr>
            <a:spLocks noGrp="1"/>
          </p:cNvSpPr>
          <p:nvPr>
            <p:ph idx="4294967295"/>
          </p:nvPr>
        </p:nvSpPr>
        <p:spPr>
          <a:xfrm>
            <a:off x="914400" y="1600200"/>
            <a:ext cx="7772400" cy="4786313"/>
          </a:xfrm>
        </p:spPr>
        <p:txBody>
          <a:bodyPr/>
          <a:lstStyle/>
          <a:p>
            <a:pPr eaLnBrk="1" hangingPunct="1"/>
            <a:r>
              <a:rPr lang="he-IL" sz="2400" b="1" dirty="0"/>
              <a:t>שגיאות זמן ריצה: </a:t>
            </a:r>
            <a:r>
              <a:rPr lang="he-IL" sz="2400" dirty="0"/>
              <a:t>לא ניתן לדעת שתהיה שגיאה במקום ספציפי בזמן ההידור (קומפילציה)</a:t>
            </a:r>
          </a:p>
          <a:p>
            <a:pPr eaLnBrk="1" hangingPunct="1"/>
            <a:r>
              <a:rPr lang="he-IL" sz="2400" dirty="0"/>
              <a:t>דוגמאות:</a:t>
            </a:r>
            <a:endParaRPr lang="en-US" sz="2400" dirty="0"/>
          </a:p>
          <a:p>
            <a:pPr eaLnBrk="1" hangingPunct="1"/>
            <a:endParaRPr lang="en-US" sz="2400" dirty="0"/>
          </a:p>
          <a:p>
            <a:pPr eaLnBrk="1" hangingPunct="1"/>
            <a:endParaRPr lang="en-US" sz="2400" dirty="0"/>
          </a:p>
          <a:p>
            <a:pPr eaLnBrk="1" hangingPunct="1"/>
            <a:endParaRPr lang="en-US" sz="2400" dirty="0"/>
          </a:p>
          <a:p>
            <a:pPr eaLnBrk="1" hangingPunct="1"/>
            <a:endParaRPr lang="en-US" sz="2400" dirty="0"/>
          </a:p>
          <a:p>
            <a:pPr eaLnBrk="1" hangingPunct="1"/>
            <a:endParaRPr lang="en-US" sz="2400" dirty="0"/>
          </a:p>
          <a:p>
            <a:pPr eaLnBrk="1" hangingPunct="1"/>
            <a:endParaRPr lang="en-US" sz="2400" dirty="0"/>
          </a:p>
          <a:p>
            <a:pPr eaLnBrk="1" hangingPunct="1"/>
            <a:endParaRPr lang="en-US" sz="2400" dirty="0"/>
          </a:p>
          <a:p>
            <a:pPr eaLnBrk="1" hangingPunct="1"/>
            <a:r>
              <a:rPr lang="he-IL" sz="2400" dirty="0"/>
              <a:t>מתקשר למנגנון החריגים (</a:t>
            </a:r>
            <a:r>
              <a:rPr lang="en-US" sz="2400" dirty="0"/>
              <a:t>exceptions</a:t>
            </a:r>
            <a:r>
              <a:rPr lang="he-IL" sz="2400" dirty="0"/>
              <a:t>), עליו נלמד בהמשך</a:t>
            </a:r>
            <a:endParaRPr lang="en-US" sz="2400" dirty="0"/>
          </a:p>
        </p:txBody>
      </p:sp>
      <p:sp>
        <p:nvSpPr>
          <p:cNvPr id="71684" name="מציין מיקום של מספר שקופית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6341594F-4434-4FAF-A2FF-101E0CF2124B}" type="slidenum">
              <a:rPr lang="he-IL" sz="1000" b="0"/>
              <a:pPr rtl="0"/>
              <a:t>37</a:t>
            </a:fld>
            <a:endParaRPr lang="en-US" sz="1000" b="0"/>
          </a:p>
        </p:txBody>
      </p:sp>
      <p:sp>
        <p:nvSpPr>
          <p:cNvPr id="71685" name="TextBox 5"/>
          <p:cNvSpPr txBox="1">
            <a:spLocks noChangeArrowheads="1"/>
          </p:cNvSpPr>
          <p:nvPr/>
        </p:nvSpPr>
        <p:spPr bwMode="auto">
          <a:xfrm>
            <a:off x="695325" y="2698750"/>
            <a:ext cx="4198937" cy="147478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int a[] = new int[10];</a:t>
            </a:r>
          </a:p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a[15] = 10;</a:t>
            </a:r>
          </a:p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…</a:t>
            </a:r>
          </a:p>
        </p:txBody>
      </p:sp>
      <p:sp>
        <p:nvSpPr>
          <p:cNvPr id="7" name="מלבן מעוגל 6"/>
          <p:cNvSpPr>
            <a:spLocks noChangeArrowheads="1"/>
          </p:cNvSpPr>
          <p:nvPr/>
        </p:nvSpPr>
        <p:spPr bwMode="auto">
          <a:xfrm>
            <a:off x="695325" y="3538538"/>
            <a:ext cx="1643062" cy="365125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he-IL"/>
          </a:p>
        </p:txBody>
      </p:sp>
      <p:cxnSp>
        <p:nvCxnSpPr>
          <p:cNvPr id="9" name="מחבר חץ ישר 8"/>
          <p:cNvCxnSpPr>
            <a:cxnSpLocks noChangeShapeType="1"/>
          </p:cNvCxnSpPr>
          <p:nvPr/>
        </p:nvCxnSpPr>
        <p:spPr bwMode="auto">
          <a:xfrm flipV="1">
            <a:off x="1169987" y="2553732"/>
            <a:ext cx="1490384" cy="87526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25712" y="2187019"/>
            <a:ext cx="2368550" cy="36671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a = new int[20];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95325" y="4378325"/>
            <a:ext cx="4710112" cy="120015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String s = null;</a:t>
            </a:r>
          </a:p>
          <a:p>
            <a:pPr algn="l" rtl="0"/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s.length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…</a:t>
            </a:r>
          </a:p>
        </p:txBody>
      </p:sp>
      <p:sp>
        <p:nvSpPr>
          <p:cNvPr id="13" name="מלבן מעוגל 12"/>
          <p:cNvSpPr>
            <a:spLocks noChangeArrowheads="1"/>
          </p:cNvSpPr>
          <p:nvPr/>
        </p:nvSpPr>
        <p:spPr bwMode="auto">
          <a:xfrm>
            <a:off x="695325" y="4926013"/>
            <a:ext cx="4491037" cy="365125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he-IL"/>
          </a:p>
        </p:txBody>
      </p:sp>
      <p:grpSp>
        <p:nvGrpSpPr>
          <p:cNvPr id="16" name="Group 15"/>
          <p:cNvGrpSpPr/>
          <p:nvPr/>
        </p:nvGrpSpPr>
        <p:grpSpPr>
          <a:xfrm>
            <a:off x="4486275" y="3233394"/>
            <a:ext cx="4591050" cy="2668006"/>
            <a:chOff x="4227725" y="3233394"/>
            <a:chExt cx="4591050" cy="2668006"/>
          </a:xfrm>
        </p:grpSpPr>
        <p:pic>
          <p:nvPicPr>
            <p:cNvPr id="21505" name="Picture 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27725" y="3233394"/>
              <a:ext cx="4591050" cy="26680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Rectangle 14"/>
            <p:cNvSpPr/>
            <p:nvPr/>
          </p:nvSpPr>
          <p:spPr bwMode="auto">
            <a:xfrm>
              <a:off x="6052008" y="5319419"/>
              <a:ext cx="2644219" cy="15755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11" grpId="0" animBg="1"/>
      <p:bldP spid="11" grpId="1" animBg="1"/>
      <p:bldP spid="12" grpId="0" animBg="1"/>
      <p:bldP spid="13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508DD0-C50E-4BCC-85D1-BEDE21D483C4}" type="slidenum">
              <a:rPr lang="he-IL" smtClean="0"/>
              <a:pPr/>
              <a:t>38</a:t>
            </a:fld>
            <a:endParaRPr lang="en-US"/>
          </a:p>
        </p:txBody>
      </p:sp>
      <p:sp>
        <p:nvSpPr>
          <p:cNvPr id="73730" name="כותרת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Compilation vs. Runtime Errors</a:t>
            </a:r>
          </a:p>
        </p:txBody>
      </p:sp>
      <p:sp>
        <p:nvSpPr>
          <p:cNvPr id="73731" name="מציין מיקום תוכן 2"/>
          <p:cNvSpPr>
            <a:spLocks noGrp="1"/>
          </p:cNvSpPr>
          <p:nvPr>
            <p:ph idx="4294967295"/>
          </p:nvPr>
        </p:nvSpPr>
        <p:spPr>
          <a:xfrm>
            <a:off x="914400" y="1600200"/>
            <a:ext cx="7772400" cy="1135063"/>
          </a:xfrm>
        </p:spPr>
        <p:txBody>
          <a:bodyPr/>
          <a:lstStyle/>
          <a:p>
            <a:pPr eaLnBrk="1" hangingPunct="1"/>
            <a:r>
              <a:rPr lang="he-IL" dirty="0"/>
              <a:t>האם יש עוד סוג של טעויות?</a:t>
            </a:r>
          </a:p>
          <a:p>
            <a:pPr lvl="1" eaLnBrk="1" hangingPunct="1"/>
            <a:r>
              <a:rPr lang="he-IL" dirty="0"/>
              <a:t>כן, הכי גרועות, </a:t>
            </a:r>
            <a:r>
              <a:rPr lang="he-IL" b="1" dirty="0"/>
              <a:t>טעויות לוגיות בתוכנית</a:t>
            </a:r>
            <a:endParaRPr lang="en-US" b="1" dirty="0"/>
          </a:p>
        </p:txBody>
      </p:sp>
      <p:sp>
        <p:nvSpPr>
          <p:cNvPr id="73732" name="מציין מיקום של מספר שקופית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EAAB1D85-8384-480D-A170-83348C98447C}" type="slidenum">
              <a:rPr lang="he-IL" sz="1000" b="0"/>
              <a:pPr rtl="0"/>
              <a:t>38</a:t>
            </a:fld>
            <a:endParaRPr lang="en-US" sz="1000" b="0"/>
          </a:p>
        </p:txBody>
      </p:sp>
      <p:sp>
        <p:nvSpPr>
          <p:cNvPr id="73733" name="TextBox 4"/>
          <p:cNvSpPr txBox="1">
            <a:spLocks noChangeArrowheads="1"/>
          </p:cNvSpPr>
          <p:nvPr/>
        </p:nvSpPr>
        <p:spPr bwMode="auto">
          <a:xfrm>
            <a:off x="1395413" y="2954338"/>
            <a:ext cx="6134100" cy="2308324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tabLst>
                <a:tab pos="358775" algn="l"/>
                <a:tab pos="715963" algn="l"/>
                <a:tab pos="1074738" algn="l"/>
                <a:tab pos="1433513" algn="l"/>
              </a:tabLst>
            </a:pPr>
            <a:r>
              <a:rPr lang="en-US" sz="1600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Factorial {</a:t>
            </a:r>
          </a:p>
          <a:p>
            <a:pPr algn="l" rtl="0">
              <a:tabLst>
                <a:tab pos="358775" algn="l"/>
                <a:tab pos="715963" algn="l"/>
                <a:tab pos="1074738" algn="l"/>
                <a:tab pos="1433513" algn="l"/>
              </a:tabLst>
            </a:pPr>
            <a:r>
              <a:rPr lang="en-US" sz="1600" dirty="0">
                <a:solidFill>
                  <a:srgbClr val="3F5FBF"/>
                </a:solidFill>
                <a:latin typeface="Consolas"/>
              </a:rPr>
              <a:t>	/** calculate x! **/</a:t>
            </a:r>
          </a:p>
          <a:p>
            <a:pPr algn="l" rtl="0">
              <a:tabLst>
                <a:tab pos="358775" algn="l"/>
                <a:tab pos="715963" algn="l"/>
                <a:tab pos="1074738" algn="l"/>
                <a:tab pos="1433513" algn="l"/>
              </a:tabLst>
            </a:pPr>
            <a:r>
              <a:rPr lang="en-US" sz="1600" dirty="0">
                <a:solidFill>
                  <a:srgbClr val="7F0055"/>
                </a:solidFill>
                <a:latin typeface="Consolas"/>
              </a:rPr>
              <a:t>	public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factorial(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x) {</a:t>
            </a:r>
          </a:p>
          <a:p>
            <a:pPr algn="l" rtl="0">
              <a:tabLst>
                <a:tab pos="358775" algn="l"/>
                <a:tab pos="715963" algn="l"/>
                <a:tab pos="1074738" algn="l"/>
                <a:tab pos="1433513" algn="l"/>
              </a:tabLst>
            </a:pPr>
            <a:r>
              <a:rPr lang="en-US" sz="1600" dirty="0">
                <a:solidFill>
                  <a:srgbClr val="7F0055"/>
                </a:solidFill>
                <a:latin typeface="Consolas"/>
              </a:rPr>
              <a:t>		int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f = 0;</a:t>
            </a:r>
          </a:p>
          <a:p>
            <a:pPr algn="l" rtl="0">
              <a:tabLst>
                <a:tab pos="358775" algn="l"/>
                <a:tab pos="715963" algn="l"/>
                <a:tab pos="1074738" algn="l"/>
                <a:tab pos="1433513" algn="l"/>
              </a:tabLst>
            </a:pPr>
            <a:r>
              <a:rPr lang="nn-NO" sz="1600" dirty="0">
                <a:solidFill>
                  <a:srgbClr val="7F0055"/>
                </a:solidFill>
                <a:latin typeface="Consolas"/>
              </a:rPr>
              <a:t>		for</a:t>
            </a:r>
            <a:r>
              <a:rPr lang="nn-NO" sz="1600" dirty="0">
                <a:solidFill>
                  <a:srgbClr val="000000"/>
                </a:solidFill>
                <a:latin typeface="Consolas"/>
              </a:rPr>
              <a:t> (</a:t>
            </a:r>
            <a:r>
              <a:rPr lang="nn-NO" sz="1600" dirty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sz="1600" dirty="0">
                <a:solidFill>
                  <a:srgbClr val="000000"/>
                </a:solidFill>
                <a:latin typeface="Consolas"/>
              </a:rPr>
              <a:t> i = 2; i &lt;= x; i++)</a:t>
            </a:r>
          </a:p>
          <a:p>
            <a:pPr algn="l" rtl="0">
              <a:tabLst>
                <a:tab pos="358775" algn="l"/>
                <a:tab pos="715963" algn="l"/>
                <a:tab pos="1074738" algn="l"/>
                <a:tab pos="1433513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</a:rPr>
              <a:t>			f = f *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 rtl="0">
              <a:tabLst>
                <a:tab pos="358775" algn="l"/>
                <a:tab pos="715963" algn="l"/>
                <a:tab pos="1074738" algn="l"/>
                <a:tab pos="1433513" algn="l"/>
              </a:tabLst>
            </a:pPr>
            <a:r>
              <a:rPr lang="en-US" sz="1600" dirty="0">
                <a:solidFill>
                  <a:srgbClr val="7F0055"/>
                </a:solidFill>
                <a:latin typeface="Consolas"/>
              </a:rPr>
              <a:t>		return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f;</a:t>
            </a:r>
          </a:p>
          <a:p>
            <a:pPr algn="l" rtl="0">
              <a:tabLst>
                <a:tab pos="358775" algn="l"/>
                <a:tab pos="715963" algn="l"/>
                <a:tab pos="1074738" algn="l"/>
                <a:tab pos="1433513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</a:rPr>
              <a:t>	}</a:t>
            </a:r>
          </a:p>
          <a:p>
            <a:pPr algn="l" rtl="0">
              <a:tabLst>
                <a:tab pos="358775" algn="l"/>
                <a:tab pos="715963" algn="l"/>
                <a:tab pos="1074738" algn="l"/>
                <a:tab pos="1433513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</a:rPr>
              <a:t>}</a:t>
            </a:r>
            <a:endParaRPr lang="he-IL" sz="1600" dirty="0">
              <a:solidFill>
                <a:srgbClr val="000000"/>
              </a:solidFill>
              <a:latin typeface="Consolas"/>
            </a:endParaRPr>
          </a:p>
        </p:txBody>
      </p:sp>
      <p:sp>
        <p:nvSpPr>
          <p:cNvPr id="6" name="מלבן מעוגל 5"/>
          <p:cNvSpPr>
            <a:spLocks noChangeArrowheads="1"/>
          </p:cNvSpPr>
          <p:nvPr/>
        </p:nvSpPr>
        <p:spPr bwMode="auto">
          <a:xfrm>
            <a:off x="2133897" y="3684588"/>
            <a:ext cx="1387475" cy="328612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he-I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Times New Roman" pitchFamily="18" charset="0"/>
              </a:rPr>
              <a:t>The Debugger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964488" cy="4535488"/>
          </a:xfrm>
        </p:spPr>
        <p:txBody>
          <a:bodyPr/>
          <a:lstStyle/>
          <a:p>
            <a:pPr algn="l" rtl="0">
              <a:lnSpc>
                <a:spcPct val="90000"/>
              </a:lnSpc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Some programs may compile correctly, yet not produce the desirable results</a:t>
            </a:r>
          </a:p>
          <a:p>
            <a:pPr algn="l" rtl="0">
              <a:lnSpc>
                <a:spcPct val="90000"/>
              </a:lnSpc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These programs are 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valid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correct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Java programs, yet not the programs we meant to write!</a:t>
            </a:r>
          </a:p>
          <a:p>
            <a:pPr algn="l" rtl="0">
              <a:lnSpc>
                <a:spcPct val="90000"/>
              </a:lnSpc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The debugger can be used to follow the program step by step and may help detecting bugs in an </a:t>
            </a:r>
            <a:r>
              <a:rPr lang="en-US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already compiled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program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המרת מחרוזות למספרים</a:t>
            </a:r>
            <a:endParaRPr lang="en-US" dirty="0"/>
          </a:p>
        </p:txBody>
      </p:sp>
      <p:sp>
        <p:nvSpPr>
          <p:cNvPr id="37892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600200"/>
            <a:ext cx="8147050" cy="2800350"/>
          </a:xfrm>
        </p:spPr>
        <p:txBody>
          <a:bodyPr/>
          <a:lstStyle/>
          <a:p>
            <a:pPr lvl="1" algn="l" rtl="0">
              <a:lnSpc>
                <a:spcPct val="80000"/>
              </a:lnSpc>
            </a:pPr>
            <a:endParaRPr lang="he-IL" sz="2000" b="1" dirty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Long.parseLong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Integer.parseInt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Short.parseShort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Byte.parseByte</a:t>
            </a:r>
            <a:endParaRPr lang="he-IL" sz="2000" b="1" dirty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Double.parseDouble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Float.parseFloat</a:t>
            </a:r>
            <a:endParaRPr lang="he-IL" sz="2000" b="1" dirty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Boolean.parseBoolean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646D1A-FB1F-4E10-A68E-03FCD2695574}" type="slidenum">
              <a:rPr lang="he-IL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36EFF27A-E6BD-4202-97BA-63740EF54146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4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37893" name="Text Box 4"/>
          <p:cNvSpPr txBox="1">
            <a:spLocks noChangeArrowheads="1"/>
          </p:cNvSpPr>
          <p:nvPr/>
        </p:nvSpPr>
        <p:spPr bwMode="auto">
          <a:xfrm>
            <a:off x="683568" y="4365625"/>
            <a:ext cx="6696744" cy="1138773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0" indent="0" algn="l" rtl="0" eaLnBrk="0" hangingPunct="0">
              <a:buClr>
                <a:schemeClr val="folHlink"/>
              </a:buClr>
              <a:buSzPct val="90000"/>
              <a:buFont typeface="Wingdings" pitchFamily="2" charset="2"/>
              <a:buNone/>
              <a:defRPr sz="1900" b="1">
                <a:latin typeface="Courier New" pitchFamily="49" charset="0"/>
                <a:cs typeface="Courier New" pitchFamily="49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latin typeface="+mn-lt"/>
                <a:cs typeface="+mn-cs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latin typeface="+mn-lt"/>
                <a:cs typeface="+mn-cs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9pPr>
          </a:lstStyle>
          <a:p>
            <a:r>
              <a:rPr lang="en-US" sz="1700" dirty="0"/>
              <a:t>public static void main(String[] </a:t>
            </a:r>
            <a:r>
              <a:rPr lang="en-US" sz="1700" dirty="0" err="1"/>
              <a:t>args</a:t>
            </a:r>
            <a:r>
              <a:rPr lang="en-US" sz="1700" dirty="0"/>
              <a:t>){	</a:t>
            </a:r>
          </a:p>
          <a:p>
            <a:r>
              <a:rPr lang="en-US" sz="1700" dirty="0"/>
              <a:t>	</a:t>
            </a:r>
            <a:r>
              <a:rPr lang="en-US" sz="1700" dirty="0" err="1"/>
              <a:t>int</a:t>
            </a:r>
            <a:r>
              <a:rPr lang="en-US" sz="1700" dirty="0"/>
              <a:t> </a:t>
            </a:r>
            <a:r>
              <a:rPr lang="en-US" sz="1700" dirty="0" err="1"/>
              <a:t>i</a:t>
            </a:r>
            <a:r>
              <a:rPr lang="en-US" sz="1700" dirty="0"/>
              <a:t> = </a:t>
            </a:r>
            <a:r>
              <a:rPr lang="en-US" sz="1700" dirty="0" err="1"/>
              <a:t>Integer.parseInt</a:t>
            </a:r>
            <a:r>
              <a:rPr lang="en-US" sz="1700" dirty="0"/>
              <a:t>("1");</a:t>
            </a:r>
          </a:p>
          <a:p>
            <a:r>
              <a:rPr lang="en-US" sz="1700" dirty="0"/>
              <a:t>	double d = </a:t>
            </a:r>
            <a:r>
              <a:rPr lang="en-US" sz="1700" dirty="0" err="1"/>
              <a:t>Double.parseDouble</a:t>
            </a:r>
            <a:r>
              <a:rPr lang="en-US" sz="1700" dirty="0"/>
              <a:t>("-12.45e2");	</a:t>
            </a:r>
          </a:p>
          <a:p>
            <a:r>
              <a:rPr lang="en-US" sz="1700" dirty="0"/>
              <a:t>}</a:t>
            </a:r>
          </a:p>
        </p:txBody>
      </p:sp>
      <p:sp>
        <p:nvSpPr>
          <p:cNvPr id="527365" name="Text Box 5"/>
          <p:cNvSpPr txBox="1">
            <a:spLocks noChangeArrowheads="1"/>
          </p:cNvSpPr>
          <p:nvPr/>
        </p:nvSpPr>
        <p:spPr bwMode="auto">
          <a:xfrm>
            <a:off x="7344308" y="4941168"/>
            <a:ext cx="1539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 rtl="0"/>
            <a:r>
              <a:rPr lang="en-US" dirty="0"/>
              <a:t>// d==-1245.0</a:t>
            </a:r>
          </a:p>
        </p:txBody>
      </p:sp>
      <p:sp>
        <p:nvSpPr>
          <p:cNvPr id="527366" name="Rectangle 6"/>
          <p:cNvSpPr>
            <a:spLocks noChangeArrowheads="1"/>
          </p:cNvSpPr>
          <p:nvPr/>
        </p:nvSpPr>
        <p:spPr bwMode="auto">
          <a:xfrm>
            <a:off x="7380312" y="4646613"/>
            <a:ext cx="8159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/>
              <a:t>// </a:t>
            </a:r>
            <a:r>
              <a:rPr lang="en-US" dirty="0" err="1"/>
              <a:t>i</a:t>
            </a:r>
            <a:r>
              <a:rPr lang="en-US" dirty="0"/>
              <a:t>==1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5" grpId="0"/>
      <p:bldP spid="52736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A71E61-3D1A-4E6C-8B62-29F0D06E3C0F}" type="slidenum">
              <a:rPr lang="he-IL" smtClean="0"/>
              <a:pPr/>
              <a:t>40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>
                <a:solidFill>
                  <a:srgbClr val="CC0000"/>
                </a:solidFill>
              </a:rPr>
              <a:t>Using the Debugger: Video Tutorial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eaLnBrk="1" hangingPunct="1">
              <a:lnSpc>
                <a:spcPct val="80000"/>
              </a:lnSpc>
            </a:pPr>
            <a:r>
              <a:rPr lang="he-IL" dirty="0"/>
              <a:t>מצגות וידאו</a:t>
            </a:r>
          </a:p>
          <a:p>
            <a:pPr rtl="0" eaLnBrk="1" hangingPunct="1">
              <a:lnSpc>
                <a:spcPct val="80000"/>
              </a:lnSpc>
              <a:buNone/>
            </a:pPr>
            <a:r>
              <a:rPr lang="en-US" sz="2400" dirty="0">
                <a:hlinkClick r:id="rId3"/>
              </a:rPr>
              <a:t>http://eclipsetutorial.sourceforge.net/debugger.html</a:t>
            </a:r>
            <a:endParaRPr lang="en-US" sz="2400" dirty="0"/>
          </a:p>
          <a:p>
            <a:pPr rtl="0" eaLnBrk="1" hangingPunct="1">
              <a:lnSpc>
                <a:spcPct val="80000"/>
              </a:lnSpc>
              <a:buNone/>
            </a:pPr>
            <a:endParaRPr lang="he-IL" sz="2400" dirty="0"/>
          </a:p>
          <a:p>
            <a:pPr eaLnBrk="1" hangingPunct="1">
              <a:lnSpc>
                <a:spcPct val="80000"/>
              </a:lnSpc>
            </a:pPr>
            <a:r>
              <a:rPr lang="he-IL" sz="2400" dirty="0"/>
              <a:t>מדריך עדכני יותר</a:t>
            </a:r>
            <a:endParaRPr lang="en-US" sz="2400" dirty="0"/>
          </a:p>
          <a:p>
            <a:pPr rtl="0" eaLnBrk="1" hangingPunct="1">
              <a:lnSpc>
                <a:spcPct val="80000"/>
              </a:lnSpc>
              <a:buNone/>
            </a:pPr>
            <a:r>
              <a:rPr lang="en-US" sz="2400" dirty="0">
                <a:hlinkClick r:id="rId4"/>
              </a:rPr>
              <a:t>http://www.vogella.com/tutorials/EclipseDebugging/article.html</a:t>
            </a:r>
            <a:endParaRPr lang="en-US" sz="2400" dirty="0"/>
          </a:p>
          <a:p>
            <a:pPr algn="l" rtl="0" eaLnBrk="1" hangingPunct="1">
              <a:lnSpc>
                <a:spcPct val="80000"/>
              </a:lnSpc>
              <a:buNone/>
            </a:pPr>
            <a:endParaRPr lang="he-IL" sz="2400" dirty="0"/>
          </a:p>
          <a:p>
            <a:pPr eaLnBrk="1" hangingPunct="1">
              <a:lnSpc>
                <a:spcPct val="80000"/>
              </a:lnSpc>
            </a:pPr>
            <a:r>
              <a:rPr lang="he-IL" sz="2400" dirty="0"/>
              <a:t>הקישורים נמצאים גם באתר הקורס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ChangeArrowheads="1"/>
          </p:cNvSpPr>
          <p:nvPr/>
        </p:nvSpPr>
        <p:spPr bwMode="auto">
          <a:xfrm>
            <a:off x="690562" y="522288"/>
            <a:ext cx="79962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 eaLnBrk="0" hangingPunct="0"/>
            <a:r>
              <a:rPr lang="en-US" sz="4200" b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Debugger – Add Breakpoint</a:t>
            </a:r>
          </a:p>
        </p:txBody>
      </p:sp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5257800" y="2590800"/>
            <a:ext cx="3733800" cy="779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  <a:buFontTx/>
              <a:buChar char="•"/>
            </a:pPr>
            <a:r>
              <a:rPr lang="en-US" b="0"/>
              <a:t> Right click on the desired line</a:t>
            </a:r>
          </a:p>
          <a:p>
            <a:pPr algn="l" rtl="0">
              <a:spcBef>
                <a:spcPct val="50000"/>
              </a:spcBef>
              <a:buFontTx/>
              <a:buChar char="•"/>
            </a:pPr>
            <a:r>
              <a:rPr lang="en-US" b="0"/>
              <a:t> “Toggle Breakpoint”</a:t>
            </a:r>
          </a:p>
        </p:txBody>
      </p:sp>
      <p:pic>
        <p:nvPicPr>
          <p:cNvPr id="778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564" y="1592263"/>
            <a:ext cx="3419524" cy="5238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655763"/>
            <a:ext cx="7620000" cy="4976812"/>
          </a:xfrm>
          <a:prstGeom prst="rect">
            <a:avLst/>
          </a:prstGeom>
          <a:noFill/>
        </p:spPr>
      </p:pic>
      <p:sp>
        <p:nvSpPr>
          <p:cNvPr id="78851" name="Rectangle 3"/>
          <p:cNvSpPr>
            <a:spLocks noChangeArrowheads="1"/>
          </p:cNvSpPr>
          <p:nvPr/>
        </p:nvSpPr>
        <p:spPr bwMode="auto">
          <a:xfrm>
            <a:off x="590550" y="6302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 eaLnBrk="0" hangingPunct="0"/>
            <a:r>
              <a:rPr lang="en-US" sz="4200" b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Debugger – Start Debugging</a:t>
            </a:r>
          </a:p>
        </p:txBody>
      </p:sp>
      <p:grpSp>
        <p:nvGrpSpPr>
          <p:cNvPr id="78852" name="Group 4"/>
          <p:cNvGrpSpPr>
            <a:grpSpLocks/>
          </p:cNvGrpSpPr>
          <p:nvPr/>
        </p:nvGrpSpPr>
        <p:grpSpPr bwMode="auto">
          <a:xfrm>
            <a:off x="2286000" y="4475163"/>
            <a:ext cx="1676400" cy="1281112"/>
            <a:chOff x="1680" y="3408"/>
            <a:chExt cx="1056" cy="807"/>
          </a:xfrm>
        </p:grpSpPr>
        <p:sp>
          <p:nvSpPr>
            <p:cNvPr id="78853" name="Oval 5"/>
            <p:cNvSpPr>
              <a:spLocks noChangeArrowheads="1"/>
            </p:cNvSpPr>
            <p:nvPr/>
          </p:nvSpPr>
          <p:spPr bwMode="auto">
            <a:xfrm>
              <a:off x="2496" y="3408"/>
              <a:ext cx="240" cy="240"/>
            </a:xfrm>
            <a:prstGeom prst="ellipse">
              <a:avLst/>
            </a:prstGeom>
            <a:noFill/>
            <a:ln w="38100" algn="ctr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he-IL"/>
            </a:p>
          </p:txBody>
        </p:sp>
        <p:sp>
          <p:nvSpPr>
            <p:cNvPr id="78854" name="Line 6"/>
            <p:cNvSpPr>
              <a:spLocks noChangeShapeType="1"/>
            </p:cNvSpPr>
            <p:nvPr/>
          </p:nvSpPr>
          <p:spPr bwMode="auto">
            <a:xfrm flipV="1">
              <a:off x="2112" y="3600"/>
              <a:ext cx="432" cy="43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he-IL"/>
            </a:p>
          </p:txBody>
        </p:sp>
        <p:sp>
          <p:nvSpPr>
            <p:cNvPr id="78855" name="Text Box 7"/>
            <p:cNvSpPr txBox="1">
              <a:spLocks noChangeArrowheads="1"/>
            </p:cNvSpPr>
            <p:nvPr/>
          </p:nvSpPr>
          <p:spPr bwMode="auto">
            <a:xfrm>
              <a:off x="1680" y="3984"/>
              <a:ext cx="912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>
                  <a:solidFill>
                    <a:srgbClr val="CC0000"/>
                  </a:solidFill>
                </a:rPr>
                <a:t>breakpoint</a:t>
              </a:r>
            </a:p>
          </p:txBody>
        </p:sp>
      </p:grpSp>
      <p:grpSp>
        <p:nvGrpSpPr>
          <p:cNvPr id="78856" name="Group 8"/>
          <p:cNvGrpSpPr>
            <a:grpSpLocks/>
          </p:cNvGrpSpPr>
          <p:nvPr/>
        </p:nvGrpSpPr>
        <p:grpSpPr bwMode="auto">
          <a:xfrm>
            <a:off x="381000" y="2051050"/>
            <a:ext cx="2057400" cy="1631950"/>
            <a:chOff x="240" y="960"/>
            <a:chExt cx="1296" cy="1028"/>
          </a:xfrm>
        </p:grpSpPr>
        <p:sp>
          <p:nvSpPr>
            <p:cNvPr id="78857" name="Oval 9"/>
            <p:cNvSpPr>
              <a:spLocks noChangeArrowheads="1"/>
            </p:cNvSpPr>
            <p:nvPr/>
          </p:nvSpPr>
          <p:spPr bwMode="auto">
            <a:xfrm>
              <a:off x="1200" y="960"/>
              <a:ext cx="336" cy="336"/>
            </a:xfrm>
            <a:prstGeom prst="ellipse">
              <a:avLst/>
            </a:prstGeom>
            <a:noFill/>
            <a:ln w="38100" algn="ctr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he-IL"/>
            </a:p>
          </p:txBody>
        </p:sp>
        <p:sp>
          <p:nvSpPr>
            <p:cNvPr id="78858" name="Line 10"/>
            <p:cNvSpPr>
              <a:spLocks noChangeShapeType="1"/>
            </p:cNvSpPr>
            <p:nvPr/>
          </p:nvSpPr>
          <p:spPr bwMode="auto">
            <a:xfrm flipV="1">
              <a:off x="576" y="1248"/>
              <a:ext cx="672" cy="38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he-IL"/>
            </a:p>
          </p:txBody>
        </p:sp>
        <p:sp>
          <p:nvSpPr>
            <p:cNvPr id="78859" name="Text Box 11"/>
            <p:cNvSpPr txBox="1">
              <a:spLocks noChangeArrowheads="1"/>
            </p:cNvSpPr>
            <p:nvPr/>
          </p:nvSpPr>
          <p:spPr bwMode="auto">
            <a:xfrm>
              <a:off x="240" y="1584"/>
              <a:ext cx="768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>
                  <a:solidFill>
                    <a:srgbClr val="CC0000"/>
                  </a:solidFill>
                </a:rPr>
                <a:t>debug (F11)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555625" y="6302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 eaLnBrk="0" hangingPunct="0"/>
            <a:r>
              <a:rPr lang="en-US" sz="4200" b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Debugger – Debug Perspective</a:t>
            </a:r>
          </a:p>
        </p:txBody>
      </p:sp>
      <p:pic>
        <p:nvPicPr>
          <p:cNvPr id="798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450" y="1844675"/>
            <a:ext cx="8666163" cy="4829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681163"/>
            <a:ext cx="7467600" cy="5600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80899" name="Rectangle 3"/>
          <p:cNvSpPr>
            <a:spLocks noChangeArrowheads="1"/>
          </p:cNvSpPr>
          <p:nvPr/>
        </p:nvSpPr>
        <p:spPr bwMode="auto">
          <a:xfrm>
            <a:off x="457200" y="6302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 eaLnBrk="0" hangingPunct="0"/>
            <a:r>
              <a:rPr lang="en-US" sz="4200" b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Debugger – Debugging</a:t>
            </a:r>
          </a:p>
        </p:txBody>
      </p:sp>
      <p:grpSp>
        <p:nvGrpSpPr>
          <p:cNvPr id="80900" name="Group 4"/>
          <p:cNvGrpSpPr>
            <a:grpSpLocks/>
          </p:cNvGrpSpPr>
          <p:nvPr/>
        </p:nvGrpSpPr>
        <p:grpSpPr bwMode="auto">
          <a:xfrm>
            <a:off x="2895600" y="2862263"/>
            <a:ext cx="3962400" cy="2133600"/>
            <a:chOff x="1824" y="1488"/>
            <a:chExt cx="2496" cy="1344"/>
          </a:xfrm>
        </p:grpSpPr>
        <p:sp>
          <p:nvSpPr>
            <p:cNvPr id="80901" name="Text Box 5"/>
            <p:cNvSpPr txBox="1">
              <a:spLocks noChangeArrowheads="1"/>
            </p:cNvSpPr>
            <p:nvPr/>
          </p:nvSpPr>
          <p:spPr bwMode="auto">
            <a:xfrm>
              <a:off x="3024" y="1488"/>
              <a:ext cx="1296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 b="0">
                  <a:solidFill>
                    <a:srgbClr val="CC0000"/>
                  </a:solidFill>
                </a:rPr>
                <a:t>Current state</a:t>
              </a:r>
            </a:p>
          </p:txBody>
        </p:sp>
        <p:sp>
          <p:nvSpPr>
            <p:cNvPr id="80902" name="Text Box 6"/>
            <p:cNvSpPr txBox="1">
              <a:spLocks noChangeArrowheads="1"/>
            </p:cNvSpPr>
            <p:nvPr/>
          </p:nvSpPr>
          <p:spPr bwMode="auto">
            <a:xfrm>
              <a:off x="1824" y="2601"/>
              <a:ext cx="1440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 b="0">
                  <a:solidFill>
                    <a:srgbClr val="CC0000"/>
                  </a:solidFill>
                </a:rPr>
                <a:t>Current location</a:t>
              </a:r>
            </a:p>
          </p:txBody>
        </p:sp>
      </p:grpSp>
      <p:grpSp>
        <p:nvGrpSpPr>
          <p:cNvPr id="80903" name="Group 7"/>
          <p:cNvGrpSpPr>
            <a:grpSpLocks/>
          </p:cNvGrpSpPr>
          <p:nvPr/>
        </p:nvGrpSpPr>
        <p:grpSpPr bwMode="auto">
          <a:xfrm>
            <a:off x="6324600" y="1916113"/>
            <a:ext cx="2438400" cy="2393950"/>
            <a:chOff x="3984" y="624"/>
            <a:chExt cx="1536" cy="1508"/>
          </a:xfrm>
        </p:grpSpPr>
        <p:sp>
          <p:nvSpPr>
            <p:cNvPr id="80904" name="Oval 8"/>
            <p:cNvSpPr>
              <a:spLocks noChangeArrowheads="1"/>
            </p:cNvSpPr>
            <p:nvPr/>
          </p:nvSpPr>
          <p:spPr bwMode="auto">
            <a:xfrm>
              <a:off x="4848" y="624"/>
              <a:ext cx="384" cy="288"/>
            </a:xfrm>
            <a:prstGeom prst="ellipse">
              <a:avLst/>
            </a:prstGeom>
            <a:noFill/>
            <a:ln w="28575" algn="ctr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he-IL"/>
            </a:p>
          </p:txBody>
        </p:sp>
        <p:sp>
          <p:nvSpPr>
            <p:cNvPr id="80905" name="Line 9"/>
            <p:cNvSpPr>
              <a:spLocks noChangeShapeType="1"/>
            </p:cNvSpPr>
            <p:nvPr/>
          </p:nvSpPr>
          <p:spPr bwMode="auto">
            <a:xfrm flipV="1">
              <a:off x="4752" y="960"/>
              <a:ext cx="192" cy="81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he-IL"/>
            </a:p>
          </p:txBody>
        </p:sp>
        <p:sp>
          <p:nvSpPr>
            <p:cNvPr id="80906" name="Text Box 10"/>
            <p:cNvSpPr txBox="1">
              <a:spLocks noChangeArrowheads="1"/>
            </p:cNvSpPr>
            <p:nvPr/>
          </p:nvSpPr>
          <p:spPr bwMode="auto">
            <a:xfrm>
              <a:off x="3984" y="1728"/>
              <a:ext cx="1536" cy="404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 b="0">
                  <a:solidFill>
                    <a:srgbClr val="CC0000"/>
                  </a:solidFill>
                </a:rPr>
                <a:t>Back to Java perspective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457200" y="584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 eaLnBrk="0" hangingPunct="0"/>
            <a:r>
              <a:rPr lang="en-US" sz="4200" b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Debugger – Debugging</a:t>
            </a:r>
          </a:p>
        </p:txBody>
      </p:sp>
      <p:pic>
        <p:nvPicPr>
          <p:cNvPr id="819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39863" y="1665288"/>
            <a:ext cx="6475412" cy="50815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r" eaLnBrk="1" hangingPunct="1"/>
            <a:endParaRPr lang="he-IL"/>
          </a:p>
        </p:txBody>
      </p:sp>
      <p:sp>
        <p:nvSpPr>
          <p:cNvPr id="67586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>
                <a:cs typeface="Guttman Yad-Brush" pitchFamily="2" charset="-79"/>
              </a:rPr>
              <a:t>הסוף...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 איך נדע אילו פקודות קיימות ...?</a:t>
            </a:r>
          </a:p>
        </p:txBody>
      </p:sp>
      <p:sp>
        <p:nvSpPr>
          <p:cNvPr id="39939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CFB94C-5B9F-4AB4-8FAC-324F9C619D3F}" type="slidenum">
              <a:rPr lang="he-IL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3994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7515" y="1600200"/>
            <a:ext cx="6484803" cy="5035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9064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63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F3AFA9-D9B0-4567-A814-DC546E197FBB}" type="slidenum">
              <a:rPr lang="he-IL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5632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99611" y="1698524"/>
            <a:ext cx="7406767" cy="4176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0160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מחרוזות ותווים</a:t>
            </a:r>
            <a:endParaRPr lang="en-US" dirty="0"/>
          </a:p>
        </p:txBody>
      </p:sp>
      <p:sp>
        <p:nvSpPr>
          <p:cNvPr id="48132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14335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e-IL" sz="3200"/>
              <a:t>כתוב תוכנית שמקבלת תו כארגומנט ומדפיסה:</a:t>
            </a:r>
          </a:p>
          <a:p>
            <a:pPr lvl="1">
              <a:lnSpc>
                <a:spcPct val="80000"/>
              </a:lnSpc>
            </a:pPr>
            <a:r>
              <a:rPr lang="he-IL" sz="3200"/>
              <a:t>את התו </a:t>
            </a:r>
          </a:p>
          <a:p>
            <a:pPr lvl="1">
              <a:lnSpc>
                <a:spcPct val="80000"/>
              </a:lnSpc>
            </a:pPr>
            <a:r>
              <a:rPr lang="he-IL" sz="3200"/>
              <a:t>את התו העוקב לו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C1A3B-F008-474D-A6EC-2DB237D03F92}" type="slidenum">
              <a:rPr lang="he-IL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0A2F070F-B4A1-4F86-9A9A-15DBCE71881B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7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529412" name="Text Box 4"/>
          <p:cNvSpPr txBox="1">
            <a:spLocks noChangeArrowheads="1"/>
          </p:cNvSpPr>
          <p:nvPr/>
        </p:nvSpPr>
        <p:spPr bwMode="auto">
          <a:xfrm>
            <a:off x="863600" y="3644900"/>
            <a:ext cx="7920038" cy="1555750"/>
          </a:xfrm>
          <a:prstGeom prst="rect">
            <a:avLst/>
          </a:prstGeom>
          <a:noFill/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public static 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){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algn="l" rtl="0"/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[0].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charAt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algn="l" rtl="0"/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c1 = (</a:t>
            </a:r>
            <a:r>
              <a:rPr lang="en-US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)(c + 1);</a:t>
            </a:r>
          </a:p>
          <a:p>
            <a:pPr algn="l" rtl="0"/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(c +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"\t"</a:t>
            </a:r>
            <a:r>
              <a:rPr lang="en-US" b="1" dirty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c1);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94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 dirty="0">
                <a:solidFill>
                  <a:srgbClr val="000099"/>
                </a:solidFill>
              </a:rPr>
              <a:t>מערכים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750F04-21DD-47B1-B4B9-FED7B0AE936E}" type="slidenum">
              <a:rPr lang="he-IL" smtClean="0"/>
              <a:pPr/>
              <a:t>9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>
                <a:solidFill>
                  <a:srgbClr val="CC0000"/>
                </a:solidFill>
              </a:rPr>
              <a:t>מערכים</a:t>
            </a:r>
            <a:endParaRPr lang="en-US">
              <a:solidFill>
                <a:srgbClr val="CC0000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eaLnBrk="1" hangingPunct="1"/>
            <a:r>
              <a:rPr lang="he-IL" b="1" dirty="0" smtClean="0"/>
              <a:t>מערך: </a:t>
            </a:r>
            <a:r>
              <a:rPr lang="he-IL" dirty="0" smtClean="0"/>
              <a:t>מבנה נתונים בגודל קבוע מראש אשר שמור מספר איברים </a:t>
            </a:r>
            <a:r>
              <a:rPr lang="he-IL" b="1" dirty="0" smtClean="0"/>
              <a:t>מאותו הטיפוס</a:t>
            </a:r>
            <a:r>
              <a:rPr lang="he-IL" dirty="0" smtClean="0"/>
              <a:t>. </a:t>
            </a:r>
            <a:endParaRPr lang="en-US" sz="1600" u="sng" dirty="0"/>
          </a:p>
          <a:p>
            <a:pPr algn="r" eaLnBrk="1" hangingPunct="1"/>
            <a:r>
              <a:rPr lang="he-IL" u="sng" dirty="0" smtClean="0"/>
              <a:t>לדוגמא: </a:t>
            </a:r>
            <a:r>
              <a:rPr lang="he-IL" dirty="0" smtClean="0"/>
              <a:t>מערך עם ערכים אי זוגיים</a:t>
            </a:r>
          </a:p>
          <a:p>
            <a:pPr algn="r" eaLnBrk="1" hangingPunct="1"/>
            <a:r>
              <a:rPr lang="he-IL" dirty="0" smtClean="0"/>
              <a:t>מדובר במערך של </a:t>
            </a:r>
            <a:r>
              <a:rPr lang="en-US" dirty="0" err="1" smtClean="0"/>
              <a:t>int</a:t>
            </a:r>
            <a:r>
              <a:rPr lang="he-IL" dirty="0" smtClean="0"/>
              <a:t> בשם </a:t>
            </a:r>
            <a:r>
              <a:rPr lang="en-US" dirty="0" smtClean="0"/>
              <a:t>odds</a:t>
            </a:r>
            <a:r>
              <a:rPr lang="he-IL" dirty="0" smtClean="0"/>
              <a:t>: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1489409" y="4125119"/>
            <a:ext cx="6472033" cy="1703387"/>
            <a:chOff x="1560717" y="3824288"/>
            <a:chExt cx="6472033" cy="1703387"/>
          </a:xfrm>
        </p:grpSpPr>
        <p:sp>
          <p:nvSpPr>
            <p:cNvPr id="18436" name="Rectangle 6"/>
            <p:cNvSpPr>
              <a:spLocks noChangeArrowheads="1"/>
            </p:cNvSpPr>
            <p:nvPr/>
          </p:nvSpPr>
          <p:spPr bwMode="auto">
            <a:xfrm>
              <a:off x="45783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1</a:t>
              </a:r>
            </a:p>
          </p:txBody>
        </p:sp>
        <p:sp>
          <p:nvSpPr>
            <p:cNvPr id="18437" name="Rectangle 7"/>
            <p:cNvSpPr>
              <a:spLocks noChangeArrowheads="1"/>
            </p:cNvSpPr>
            <p:nvPr/>
          </p:nvSpPr>
          <p:spPr bwMode="auto">
            <a:xfrm>
              <a:off x="50101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3</a:t>
              </a:r>
            </a:p>
          </p:txBody>
        </p:sp>
        <p:sp>
          <p:nvSpPr>
            <p:cNvPr id="18438" name="Rectangle 8"/>
            <p:cNvSpPr>
              <a:spLocks noChangeArrowheads="1"/>
            </p:cNvSpPr>
            <p:nvPr/>
          </p:nvSpPr>
          <p:spPr bwMode="auto">
            <a:xfrm>
              <a:off x="54419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5</a:t>
              </a:r>
            </a:p>
          </p:txBody>
        </p:sp>
        <p:sp>
          <p:nvSpPr>
            <p:cNvPr id="18439" name="Rectangle 9"/>
            <p:cNvSpPr>
              <a:spLocks noChangeArrowheads="1"/>
            </p:cNvSpPr>
            <p:nvPr/>
          </p:nvSpPr>
          <p:spPr bwMode="auto">
            <a:xfrm>
              <a:off x="58737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7</a:t>
              </a:r>
            </a:p>
          </p:txBody>
        </p:sp>
        <p:sp>
          <p:nvSpPr>
            <p:cNvPr id="18440" name="Rectangle 10"/>
            <p:cNvSpPr>
              <a:spLocks noChangeArrowheads="1"/>
            </p:cNvSpPr>
            <p:nvPr/>
          </p:nvSpPr>
          <p:spPr bwMode="auto">
            <a:xfrm>
              <a:off x="63055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9</a:t>
              </a:r>
            </a:p>
          </p:txBody>
        </p:sp>
        <p:sp>
          <p:nvSpPr>
            <p:cNvPr id="18441" name="Rectangle 11"/>
            <p:cNvSpPr>
              <a:spLocks noChangeArrowheads="1"/>
            </p:cNvSpPr>
            <p:nvPr/>
          </p:nvSpPr>
          <p:spPr bwMode="auto">
            <a:xfrm>
              <a:off x="67373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11</a:t>
              </a:r>
            </a:p>
          </p:txBody>
        </p:sp>
        <p:sp>
          <p:nvSpPr>
            <p:cNvPr id="18442" name="Rectangle 12"/>
            <p:cNvSpPr>
              <a:spLocks noChangeArrowheads="1"/>
            </p:cNvSpPr>
            <p:nvPr/>
          </p:nvSpPr>
          <p:spPr bwMode="auto">
            <a:xfrm>
              <a:off x="71691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13</a:t>
              </a:r>
            </a:p>
          </p:txBody>
        </p:sp>
        <p:sp>
          <p:nvSpPr>
            <p:cNvPr id="18443" name="Rectangle 13"/>
            <p:cNvSpPr>
              <a:spLocks noChangeArrowheads="1"/>
            </p:cNvSpPr>
            <p:nvPr/>
          </p:nvSpPr>
          <p:spPr bwMode="auto">
            <a:xfrm>
              <a:off x="76009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15</a:t>
              </a:r>
            </a:p>
          </p:txBody>
        </p:sp>
        <p:sp>
          <p:nvSpPr>
            <p:cNvPr id="18444" name="Text Box 14" descr="‎30%‎"/>
            <p:cNvSpPr txBox="1">
              <a:spLocks noChangeArrowheads="1"/>
            </p:cNvSpPr>
            <p:nvPr/>
          </p:nvSpPr>
          <p:spPr bwMode="auto">
            <a:xfrm>
              <a:off x="5573713" y="5160963"/>
              <a:ext cx="1738312" cy="3667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0">
                  <a:latin typeface="Garamond" pitchFamily="18" charset="0"/>
                </a:rPr>
                <a:t>odds.length == 8</a:t>
              </a:r>
            </a:p>
          </p:txBody>
        </p:sp>
        <p:sp>
          <p:nvSpPr>
            <p:cNvPr id="18445" name="Text Box 15" descr="‎30%‎"/>
            <p:cNvSpPr txBox="1">
              <a:spLocks noChangeArrowheads="1"/>
            </p:cNvSpPr>
            <p:nvPr/>
          </p:nvSpPr>
          <p:spPr bwMode="auto">
            <a:xfrm>
              <a:off x="4624388" y="3832225"/>
              <a:ext cx="311150" cy="3667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0"/>
                <a:t>0</a:t>
              </a:r>
            </a:p>
          </p:txBody>
        </p:sp>
        <p:sp>
          <p:nvSpPr>
            <p:cNvPr id="18446" name="Text Box 16" descr="‎30%‎"/>
            <p:cNvSpPr txBox="1">
              <a:spLocks noChangeArrowheads="1"/>
            </p:cNvSpPr>
            <p:nvPr/>
          </p:nvSpPr>
          <p:spPr bwMode="auto">
            <a:xfrm>
              <a:off x="5056188" y="3824288"/>
              <a:ext cx="311150" cy="3667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0"/>
                <a:t>1</a:t>
              </a:r>
            </a:p>
          </p:txBody>
        </p:sp>
        <p:sp>
          <p:nvSpPr>
            <p:cNvPr id="18447" name="Text Box 17" descr="‎30%‎"/>
            <p:cNvSpPr txBox="1">
              <a:spLocks noChangeArrowheads="1"/>
            </p:cNvSpPr>
            <p:nvPr/>
          </p:nvSpPr>
          <p:spPr bwMode="auto">
            <a:xfrm>
              <a:off x="5487988" y="3832225"/>
              <a:ext cx="311150" cy="3667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0"/>
                <a:t>2</a:t>
              </a:r>
            </a:p>
          </p:txBody>
        </p:sp>
        <p:sp>
          <p:nvSpPr>
            <p:cNvPr id="18448" name="Text Box 18" descr="‎30%‎"/>
            <p:cNvSpPr txBox="1">
              <a:spLocks noChangeArrowheads="1"/>
            </p:cNvSpPr>
            <p:nvPr/>
          </p:nvSpPr>
          <p:spPr bwMode="auto">
            <a:xfrm>
              <a:off x="5943600" y="3824288"/>
              <a:ext cx="311150" cy="3667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0"/>
                <a:t>3</a:t>
              </a:r>
            </a:p>
          </p:txBody>
        </p:sp>
        <p:sp>
          <p:nvSpPr>
            <p:cNvPr id="18449" name="Text Box 19" descr="‎30%‎"/>
            <p:cNvSpPr txBox="1">
              <a:spLocks noChangeArrowheads="1"/>
            </p:cNvSpPr>
            <p:nvPr/>
          </p:nvSpPr>
          <p:spPr bwMode="auto">
            <a:xfrm>
              <a:off x="6353175" y="3824288"/>
              <a:ext cx="311150" cy="3667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0"/>
                <a:t>4</a:t>
              </a:r>
            </a:p>
          </p:txBody>
        </p:sp>
        <p:sp>
          <p:nvSpPr>
            <p:cNvPr id="18450" name="Text Box 20" descr="‎30%‎"/>
            <p:cNvSpPr txBox="1">
              <a:spLocks noChangeArrowheads="1"/>
            </p:cNvSpPr>
            <p:nvPr/>
          </p:nvSpPr>
          <p:spPr bwMode="auto">
            <a:xfrm>
              <a:off x="6784975" y="3824288"/>
              <a:ext cx="311150" cy="3667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0"/>
                <a:t>5</a:t>
              </a:r>
            </a:p>
          </p:txBody>
        </p:sp>
        <p:sp>
          <p:nvSpPr>
            <p:cNvPr id="18451" name="Text Box 21" descr="‎30%‎"/>
            <p:cNvSpPr txBox="1">
              <a:spLocks noChangeArrowheads="1"/>
            </p:cNvSpPr>
            <p:nvPr/>
          </p:nvSpPr>
          <p:spPr bwMode="auto">
            <a:xfrm>
              <a:off x="7192963" y="3824288"/>
              <a:ext cx="311150" cy="3667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0"/>
                <a:t>6</a:t>
              </a:r>
            </a:p>
          </p:txBody>
        </p:sp>
        <p:sp>
          <p:nvSpPr>
            <p:cNvPr id="18452" name="Text Box 22" descr="‎30%‎"/>
            <p:cNvSpPr txBox="1">
              <a:spLocks noChangeArrowheads="1"/>
            </p:cNvSpPr>
            <p:nvPr/>
          </p:nvSpPr>
          <p:spPr bwMode="auto">
            <a:xfrm>
              <a:off x="7648575" y="3824288"/>
              <a:ext cx="311150" cy="3667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0"/>
                <a:t>7</a:t>
              </a:r>
            </a:p>
          </p:txBody>
        </p:sp>
        <p:sp>
          <p:nvSpPr>
            <p:cNvPr id="18453" name="Text Box 25" descr="‎30%‎"/>
            <p:cNvSpPr txBox="1">
              <a:spLocks noChangeArrowheads="1"/>
            </p:cNvSpPr>
            <p:nvPr/>
          </p:nvSpPr>
          <p:spPr bwMode="auto">
            <a:xfrm>
              <a:off x="1560717" y="3830638"/>
              <a:ext cx="1895071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e-IL" b="0" dirty="0" smtClean="0"/>
                <a:t>אינדקס מתחיל מ-0</a:t>
              </a:r>
              <a:endParaRPr lang="en-US" b="0" dirty="0"/>
            </a:p>
          </p:txBody>
        </p:sp>
        <p:sp>
          <p:nvSpPr>
            <p:cNvPr id="18454" name="Line 26"/>
            <p:cNvSpPr>
              <a:spLocks noChangeShapeType="1"/>
            </p:cNvSpPr>
            <p:nvPr/>
          </p:nvSpPr>
          <p:spPr bwMode="auto">
            <a:xfrm>
              <a:off x="3740150" y="4010025"/>
              <a:ext cx="6921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8458" name="AutoShape 30" descr="‎30%‎"/>
            <p:cNvSpPr>
              <a:spLocks/>
            </p:cNvSpPr>
            <p:nvPr/>
          </p:nvSpPr>
          <p:spPr bwMode="auto">
            <a:xfrm rot="5400000">
              <a:off x="6156325" y="3321050"/>
              <a:ext cx="287338" cy="3455988"/>
            </a:xfrm>
            <a:prstGeom prst="rightBrace">
              <a:avLst>
                <a:gd name="adj1" fmla="val 100230"/>
                <a:gd name="adj2" fmla="val 49931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/>
            </a:p>
          </p:txBody>
        </p:sp>
      </p:grp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773432" y="3617343"/>
            <a:ext cx="3905956" cy="402291"/>
          </a:xfrm>
          <a:prstGeom prst="rect">
            <a:avLst/>
          </a:prstGeom>
          <a:noFill/>
          <a:ln w="254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int[] odds = new int[8];</a:t>
            </a:r>
          </a:p>
        </p:txBody>
      </p:sp>
      <p:sp>
        <p:nvSpPr>
          <p:cNvPr id="30" name="מלבן 1"/>
          <p:cNvSpPr/>
          <p:nvPr/>
        </p:nvSpPr>
        <p:spPr>
          <a:xfrm>
            <a:off x="805501" y="5384537"/>
            <a:ext cx="1159292" cy="369332"/>
          </a:xfrm>
          <a:prstGeom prst="rect">
            <a:avLst/>
          </a:prstGeom>
          <a:solidFill>
            <a:schemeClr val="accent5"/>
          </a:solidFill>
        </p:spPr>
        <p:txBody>
          <a:bodyPr wrap="none">
            <a:spAutoFit/>
          </a:bodyPr>
          <a:lstStyle/>
          <a:p>
            <a:r>
              <a:rPr lang="en-US" dirty="0"/>
              <a:t>reference</a:t>
            </a:r>
            <a:endParaRPr lang="he-IL" dirty="0"/>
          </a:p>
        </p:txBody>
      </p:sp>
      <p:sp>
        <p:nvSpPr>
          <p:cNvPr id="31" name="מלבן 2"/>
          <p:cNvSpPr/>
          <p:nvPr/>
        </p:nvSpPr>
        <p:spPr>
          <a:xfrm>
            <a:off x="1017097" y="5078604"/>
            <a:ext cx="73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odds</a:t>
            </a:r>
            <a:endParaRPr lang="he-IL" dirty="0"/>
          </a:p>
        </p:txBody>
      </p:sp>
      <p:cxnSp>
        <p:nvCxnSpPr>
          <p:cNvPr id="32" name="מחבר מעוקל 7"/>
          <p:cNvCxnSpPr/>
          <p:nvPr/>
        </p:nvCxnSpPr>
        <p:spPr bwMode="auto">
          <a:xfrm flipV="1">
            <a:off x="2092790" y="4972025"/>
            <a:ext cx="2196244" cy="597178"/>
          </a:xfrm>
          <a:prstGeom prst="curvedConnector3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oval"/>
            <a:tailEnd type="triangle"/>
          </a:ln>
          <a:effectLst/>
        </p:spPr>
      </p:cxn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776706" y="5969356"/>
            <a:ext cx="2159533" cy="402291"/>
          </a:xfrm>
          <a:prstGeom prst="rect">
            <a:avLst/>
          </a:prstGeom>
          <a:noFill/>
          <a:ln w="254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Odds[2]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64794" y="5997205"/>
            <a:ext cx="6812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= 5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8|2.9"/>
</p:tagLst>
</file>

<file path=ppt/theme/theme1.xml><?xml version="1.0" encoding="utf-8"?>
<a:theme xmlns:a="http://schemas.openxmlformats.org/drawingml/2006/main" name="Layers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14878</TotalTime>
  <Words>1181</Words>
  <Application>Microsoft Office PowerPoint</Application>
  <PresentationFormat>On-screen Show (4:3)</PresentationFormat>
  <Paragraphs>526</Paragraphs>
  <Slides>46</Slides>
  <Notes>46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7" baseType="lpstr">
      <vt:lpstr>Arial</vt:lpstr>
      <vt:lpstr>Comic Sans MS</vt:lpstr>
      <vt:lpstr>Consolas</vt:lpstr>
      <vt:lpstr>Courier</vt:lpstr>
      <vt:lpstr>Courier New</vt:lpstr>
      <vt:lpstr>Garamond</vt:lpstr>
      <vt:lpstr>Guttman Yad-Brush</vt:lpstr>
      <vt:lpstr>Lucida Console</vt:lpstr>
      <vt:lpstr>Times New Roman</vt:lpstr>
      <vt:lpstr>Wingdings</vt:lpstr>
      <vt:lpstr>Layers</vt:lpstr>
      <vt:lpstr>תוכנה 1</vt:lpstr>
      <vt:lpstr>PowerPoint Presentation</vt:lpstr>
      <vt:lpstr>מחרוזות</vt:lpstr>
      <vt:lpstr>המרת מחרוזות למספרים</vt:lpstr>
      <vt:lpstr> איך נדע אילו פקודות קיימות ...?</vt:lpstr>
      <vt:lpstr>PowerPoint Presentation</vt:lpstr>
      <vt:lpstr>מחרוזות ותווים</vt:lpstr>
      <vt:lpstr>PowerPoint Presentation</vt:lpstr>
      <vt:lpstr>מערכים</vt:lpstr>
      <vt:lpstr>Array Variables</vt:lpstr>
      <vt:lpstr>Loop through Arrays</vt:lpstr>
      <vt:lpstr>Array Creation and Initialization</vt:lpstr>
      <vt:lpstr>Array Creation and Initialization</vt:lpstr>
      <vt:lpstr>Operations on arrays</vt:lpstr>
      <vt:lpstr>Copying Arrays</vt:lpstr>
      <vt:lpstr>Copying Arrays</vt:lpstr>
      <vt:lpstr>Question</vt:lpstr>
      <vt:lpstr>2D Arrays</vt:lpstr>
      <vt:lpstr>2D Arrays</vt:lpstr>
      <vt:lpstr>PowerPoint Presentation</vt:lpstr>
      <vt:lpstr>PowerPoint Presentation</vt:lpstr>
      <vt:lpstr>If-Else Statement</vt:lpstr>
      <vt:lpstr>Switch Statement</vt:lpstr>
      <vt:lpstr>Switch Statement</vt:lpstr>
      <vt:lpstr>Switch Statement</vt:lpstr>
      <vt:lpstr>Switch Statement</vt:lpstr>
      <vt:lpstr>for vs. while</vt:lpstr>
      <vt:lpstr>while vs. do while</vt:lpstr>
      <vt:lpstr>PowerPoint Presentation</vt:lpstr>
      <vt:lpstr>Iterative Fibonacci</vt:lpstr>
      <vt:lpstr>נתונים במקום חישוב</vt:lpstr>
      <vt:lpstr>For Loop</vt:lpstr>
      <vt:lpstr>מודולריות, שכפול קוד ויעילות</vt:lpstr>
      <vt:lpstr>מודולריות, שכפול קוד ויעילות</vt:lpstr>
      <vt:lpstr>PowerPoint Presentation</vt:lpstr>
      <vt:lpstr>Compilation vs. Runtime Errors</vt:lpstr>
      <vt:lpstr>Compilation vs. Runtime Errors</vt:lpstr>
      <vt:lpstr>Compilation vs. Runtime Errors</vt:lpstr>
      <vt:lpstr>The Debugger</vt:lpstr>
      <vt:lpstr>Using the Debugger: Video Tutorial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תוכנה 1</dc:title>
  <dc:creator>amster</dc:creator>
  <cp:lastModifiedBy>Ella</cp:lastModifiedBy>
  <cp:revision>1392</cp:revision>
  <cp:lastPrinted>2021-10-19T13:08:38Z</cp:lastPrinted>
  <dcterms:created xsi:type="dcterms:W3CDTF">1601-01-01T00:00:00Z</dcterms:created>
  <dcterms:modified xsi:type="dcterms:W3CDTF">2021-10-19T20:23:59Z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</Properties>
</file>