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810" r:id="rId1"/>
  </p:sldMasterIdLst>
  <p:notesMasterIdLst>
    <p:notesMasterId r:id="rId41"/>
  </p:notesMasterIdLst>
  <p:handoutMasterIdLst>
    <p:handoutMasterId r:id="rId42"/>
  </p:handoutMasterIdLst>
  <p:sldIdLst>
    <p:sldId id="348" r:id="rId2"/>
    <p:sldId id="438" r:id="rId3"/>
    <p:sldId id="440" r:id="rId4"/>
    <p:sldId id="441" r:id="rId5"/>
    <p:sldId id="454" r:id="rId6"/>
    <p:sldId id="448" r:id="rId7"/>
    <p:sldId id="455" r:id="rId8"/>
    <p:sldId id="447" r:id="rId9"/>
    <p:sldId id="449" r:id="rId10"/>
    <p:sldId id="456" r:id="rId11"/>
    <p:sldId id="450" r:id="rId12"/>
    <p:sldId id="451" r:id="rId13"/>
    <p:sldId id="457" r:id="rId14"/>
    <p:sldId id="452" r:id="rId15"/>
    <p:sldId id="458" r:id="rId16"/>
    <p:sldId id="432" r:id="rId17"/>
    <p:sldId id="443" r:id="rId18"/>
    <p:sldId id="459" r:id="rId19"/>
    <p:sldId id="433" r:id="rId20"/>
    <p:sldId id="434" r:id="rId21"/>
    <p:sldId id="461" r:id="rId22"/>
    <p:sldId id="460" r:id="rId23"/>
    <p:sldId id="435" r:id="rId24"/>
    <p:sldId id="442" r:id="rId25"/>
    <p:sldId id="462" r:id="rId26"/>
    <p:sldId id="404" r:id="rId27"/>
    <p:sldId id="405" r:id="rId28"/>
    <p:sldId id="406" r:id="rId29"/>
    <p:sldId id="407" r:id="rId30"/>
    <p:sldId id="408" r:id="rId31"/>
    <p:sldId id="410" r:id="rId32"/>
    <p:sldId id="411" r:id="rId33"/>
    <p:sldId id="412" r:id="rId34"/>
    <p:sldId id="413" r:id="rId35"/>
    <p:sldId id="414" r:id="rId36"/>
    <p:sldId id="415" r:id="rId37"/>
    <p:sldId id="453" r:id="rId38"/>
    <p:sldId id="444" r:id="rId39"/>
    <p:sldId id="445" r:id="rId40"/>
  </p:sldIdLst>
  <p:sldSz cx="9144000" cy="6858000" type="screen4x3"/>
  <p:notesSz cx="6794500" cy="9906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b="1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C20EAD"/>
    <a:srgbClr val="A918B8"/>
    <a:srgbClr val="FFCC66"/>
    <a:srgbClr val="CCECFF"/>
    <a:srgbClr val="FFCC00"/>
    <a:srgbClr val="0066CC"/>
    <a:srgbClr val="FF9933"/>
    <a:srgbClr val="FFDAB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286" autoAdjust="0"/>
    <p:restoredTop sz="74576" autoAdjust="0"/>
  </p:normalViewPr>
  <p:slideViewPr>
    <p:cSldViewPr snapToGrid="0" snapToObjects="1">
      <p:cViewPr varScale="1">
        <p:scale>
          <a:sx n="66" d="100"/>
          <a:sy n="66" d="100"/>
        </p:scale>
        <p:origin x="128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BAFB3922-2CA2-4977-8B85-6915B916F29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413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51275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noProof="0" smtClean="0"/>
              <a:t>לחץ כדי לערוך סגנונות טקסט של תבנית בסיס</a:t>
            </a:r>
          </a:p>
          <a:p>
            <a:pPr lvl="1"/>
            <a:r>
              <a:rPr lang="he-IL" noProof="0" smtClean="0"/>
              <a:t>רמה שנייה</a:t>
            </a:r>
          </a:p>
          <a:p>
            <a:pPr lvl="2"/>
            <a:r>
              <a:rPr lang="he-IL" noProof="0" smtClean="0"/>
              <a:t>רמה שלישית</a:t>
            </a:r>
          </a:p>
          <a:p>
            <a:pPr lvl="3"/>
            <a:r>
              <a:rPr lang="he-IL" noProof="0" smtClean="0"/>
              <a:t>רמה רביעית</a:t>
            </a:r>
          </a:p>
          <a:p>
            <a:pPr lvl="4"/>
            <a:r>
              <a:rPr lang="he-IL" noProof="0" smtClean="0"/>
              <a:t>רמה חמישית</a:t>
            </a:r>
          </a:p>
        </p:txBody>
      </p:sp>
      <p:sp>
        <p:nvSpPr>
          <p:cNvPr id="717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51275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r" defTabSz="917575" rtl="0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33" tIns="45917" rIns="91833" bIns="45917" numCol="1" anchor="b" anchorCtr="0" compatLnSpc="1">
            <a:prstTxWarp prst="textNoShape">
              <a:avLst/>
            </a:prstTxWarp>
          </a:bodyPr>
          <a:lstStyle>
            <a:lvl1pPr algn="l" defTabSz="917575">
              <a:defRPr sz="1200" b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fld id="{D6944182-E926-4B80-8EC5-9741467D79A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868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 smtClean="0"/>
          </a:p>
        </p:txBody>
      </p:sp>
    </p:spTree>
    <p:extLst>
      <p:ext uri="{BB962C8B-B14F-4D97-AF65-F5344CB8AC3E}">
        <p14:creationId xmlns:p14="http://schemas.microsoft.com/office/powerpoint/2010/main" val="23466472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כמו שיתוף של קובץ ב</a:t>
            </a:r>
            <a:r>
              <a:rPr lang="en-US" dirty="0" smtClean="0"/>
              <a:t>google docs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187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00" dirty="0" smtClean="0"/>
              <a:t>יש</a:t>
            </a:r>
            <a:r>
              <a:rPr lang="he-IL" sz="2400" baseline="0" dirty="0" smtClean="0"/>
              <a:t> לנו מערך שהוא טיפוס הפנייה ואז יש לנו </a:t>
            </a:r>
            <a:r>
              <a:rPr lang="en-US" sz="2400" baseline="0" dirty="0" smtClean="0"/>
              <a:t>reference</a:t>
            </a:r>
            <a:r>
              <a:rPr lang="he-IL" sz="2400" baseline="0" dirty="0" smtClean="0"/>
              <a:t> ל</a:t>
            </a:r>
            <a:r>
              <a:rPr lang="en-US" sz="2400" baseline="0" dirty="0" smtClean="0"/>
              <a:t>heap</a:t>
            </a:r>
            <a:r>
              <a:rPr lang="he-IL" sz="2400" baseline="0" dirty="0" smtClean="0"/>
              <a:t>.</a:t>
            </a:r>
          </a:p>
          <a:p>
            <a:r>
              <a:rPr lang="he-IL" sz="2400" baseline="0" dirty="0" smtClean="0"/>
              <a:t>אחרי זה אנחנו עושים </a:t>
            </a:r>
            <a:r>
              <a:rPr lang="en-US" sz="2400" baseline="0" dirty="0" smtClean="0"/>
              <a:t>new</a:t>
            </a:r>
            <a:r>
              <a:rPr lang="he-IL" sz="2400" baseline="0" dirty="0" smtClean="0"/>
              <a:t> למערך ולכן מקצים מקו חד שבזיכרון אליו המשתנה שלנו מצביע.</a:t>
            </a:r>
          </a:p>
          <a:p>
            <a:r>
              <a:rPr lang="he-IL" sz="2400" baseline="0" dirty="0" smtClean="0"/>
              <a:t>ממש כתובת אחרת ולכן השינוי לא משפיע על ה</a:t>
            </a:r>
            <a:r>
              <a:rPr lang="en-US" sz="2400" baseline="0" dirty="0" smtClean="0"/>
              <a:t>Main</a:t>
            </a:r>
            <a:r>
              <a:rPr lang="he-IL" sz="2400" baseline="0" dirty="0" smtClean="0"/>
              <a:t> כאשר נמשיך הלאה ונצא מ</a:t>
            </a:r>
            <a:r>
              <a:rPr lang="en-US" sz="2400" baseline="0" smtClean="0"/>
              <a:t>change</a:t>
            </a:r>
            <a:r>
              <a:rPr lang="he-IL" sz="2400" baseline="0" smtClean="0"/>
              <a:t>.</a:t>
            </a:r>
            <a:endParaRPr lang="he-IL" sz="24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5071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00" smtClean="0"/>
              <a:t>לא,</a:t>
            </a:r>
            <a:r>
              <a:rPr lang="he-IL" sz="2400" baseline="0" smtClean="0"/>
              <a:t> היא לא תמחק אצלינו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76383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67486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00" dirty="0" smtClean="0"/>
              <a:t>מחרוזת היא קצת כמו</a:t>
            </a:r>
            <a:r>
              <a:rPr lang="he-IL" sz="2400" baseline="0" dirty="0" smtClean="0"/>
              <a:t> מערך שמכיל רק </a:t>
            </a:r>
            <a:r>
              <a:rPr lang="en-US" sz="2400" baseline="0" dirty="0" smtClean="0"/>
              <a:t>char</a:t>
            </a:r>
            <a:r>
              <a:rPr lang="he-IL" sz="2400" baseline="0" smtClean="0"/>
              <a:t>. </a:t>
            </a:r>
            <a:r>
              <a:rPr lang="he-IL" sz="2400" baseline="0" dirty="0" smtClean="0"/>
              <a:t>אפשר גם לעשו </a:t>
            </a:r>
            <a:r>
              <a:rPr lang="he-IL" sz="2400" baseline="0" dirty="0" err="1" smtClean="0"/>
              <a:t>תמערך</a:t>
            </a:r>
            <a:r>
              <a:rPr lang="he-IL" sz="2400" baseline="0" dirty="0" smtClean="0"/>
              <a:t> של </a:t>
            </a:r>
            <a:r>
              <a:rPr lang="en-US" sz="2400" baseline="0" smtClean="0"/>
              <a:t>char</a:t>
            </a:r>
            <a:r>
              <a:rPr lang="he-IL" sz="2400" baseline="0" smtClean="0"/>
              <a:t>-ים</a:t>
            </a:r>
            <a:endParaRPr lang="he-IL" sz="2400" smtClean="0"/>
          </a:p>
          <a:p>
            <a:r>
              <a:rPr lang="he-IL" sz="2400" dirty="0" smtClean="0"/>
              <a:t>לשים </a:t>
            </a:r>
            <a:r>
              <a:rPr lang="he-IL" sz="2400" dirty="0" smtClean="0"/>
              <a:t>לב שאפשר</a:t>
            </a:r>
            <a:r>
              <a:rPr lang="he-IL" sz="2400" baseline="0" dirty="0" smtClean="0"/>
              <a:t> לשרשר גם </a:t>
            </a:r>
            <a:r>
              <a:rPr lang="en-US" sz="2400" baseline="0" dirty="0" err="1" smtClean="0"/>
              <a:t>int</a:t>
            </a:r>
            <a:r>
              <a:rPr lang="he-IL" sz="2400" baseline="0" dirty="0" smtClean="0"/>
              <a:t>, ה-</a:t>
            </a:r>
            <a:r>
              <a:rPr lang="en-US" sz="2400" baseline="0" smtClean="0"/>
              <a:t>casting </a:t>
            </a:r>
            <a:r>
              <a:rPr lang="he-IL" sz="2400" baseline="0" smtClean="0"/>
              <a:t> </a:t>
            </a:r>
            <a:r>
              <a:rPr lang="he-IL" sz="2400" baseline="0" smtClean="0"/>
              <a:t>נעשה </a:t>
            </a:r>
            <a:r>
              <a:rPr lang="he-IL" sz="2400" baseline="0" dirty="0" smtClean="0"/>
              <a:t>באופן </a:t>
            </a:r>
            <a:r>
              <a:rPr lang="he-IL" sz="2400" baseline="0" smtClean="0"/>
              <a:t>לא </a:t>
            </a:r>
            <a:r>
              <a:rPr lang="he-IL" sz="2400" baseline="0" smtClean="0"/>
              <a:t>מפורש </a:t>
            </a:r>
          </a:p>
          <a:p>
            <a:r>
              <a:rPr lang="he-IL" sz="2400" baseline="0" dirty="0" smtClean="0"/>
              <a:t>עד פה התזכורת</a:t>
            </a:r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044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00" dirty="0" smtClean="0"/>
              <a:t>ההשוואה הראשונה בודקת האם התוכן </a:t>
            </a:r>
            <a:r>
              <a:rPr lang="he-IL" sz="2400" dirty="0" smtClean="0"/>
              <a:t>שווה,</a:t>
            </a:r>
            <a:r>
              <a:rPr lang="he-IL" sz="2400" baseline="0" dirty="0" smtClean="0"/>
              <a:t> </a:t>
            </a:r>
            <a:r>
              <a:rPr lang="he-IL" sz="2400" dirty="0" smtClean="0"/>
              <a:t>ההשוואה השנייה </a:t>
            </a:r>
            <a:r>
              <a:rPr lang="he-IL" sz="2400" dirty="0" smtClean="0"/>
              <a:t>משווה כתובות בין </a:t>
            </a:r>
            <a:r>
              <a:rPr lang="he-IL" sz="2400" dirty="0" smtClean="0"/>
              <a:t>אובייקטים.</a:t>
            </a:r>
          </a:p>
          <a:p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5743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00" dirty="0" smtClean="0"/>
              <a:t>יש לנו שני אובייקטים במקומות שונים ב</a:t>
            </a:r>
            <a:r>
              <a:rPr lang="en-US" sz="2400" dirty="0" smtClean="0"/>
              <a:t>heap</a:t>
            </a:r>
            <a:r>
              <a:rPr lang="he-IL" sz="2400" dirty="0" smtClean="0"/>
              <a:t> של משתנים מסוג </a:t>
            </a:r>
            <a:r>
              <a:rPr lang="en-US" sz="2400" dirty="0" smtClean="0"/>
              <a:t>string</a:t>
            </a:r>
            <a:r>
              <a:rPr lang="he-IL" sz="2400" dirty="0" smtClean="0"/>
              <a:t>.</a:t>
            </a:r>
          </a:p>
          <a:p>
            <a:r>
              <a:rPr lang="he-IL" sz="2400" dirty="0" smtClean="0"/>
              <a:t>יש שתי כתובות שונות בזיכרון.</a:t>
            </a:r>
          </a:p>
          <a:p>
            <a:r>
              <a:rPr lang="en-US" sz="2400" dirty="0" smtClean="0"/>
              <a:t>Equals</a:t>
            </a:r>
            <a:r>
              <a:rPr lang="he-IL" sz="2400" dirty="0" smtClean="0"/>
              <a:t> היא פונקציה של </a:t>
            </a:r>
            <a:r>
              <a:rPr lang="en-US" sz="2400" dirty="0" smtClean="0"/>
              <a:t>string</a:t>
            </a:r>
            <a:r>
              <a:rPr lang="he-IL" sz="2400" dirty="0" smtClean="0"/>
              <a:t> שמשווה את התוכן, האם </a:t>
            </a:r>
            <a:r>
              <a:rPr lang="en-US" sz="2400" dirty="0" smtClean="0"/>
              <a:t>h</a:t>
            </a:r>
            <a:r>
              <a:rPr lang="he-IL" sz="2400" dirty="0" smtClean="0"/>
              <a:t> שווה ל-</a:t>
            </a:r>
            <a:r>
              <a:rPr lang="en-US" sz="2400" smtClean="0"/>
              <a:t>h</a:t>
            </a:r>
            <a:r>
              <a:rPr lang="he-IL" sz="2400" smtClean="0"/>
              <a:t> האם </a:t>
            </a:r>
            <a:r>
              <a:rPr lang="en-US" sz="2400" smtClean="0"/>
              <a:t>e</a:t>
            </a:r>
            <a:r>
              <a:rPr lang="en-US" sz="2400" baseline="0" smtClean="0"/>
              <a:t> </a:t>
            </a:r>
            <a:r>
              <a:rPr lang="he-IL" sz="2400" smtClean="0"/>
              <a:t>שווה ל-</a:t>
            </a:r>
            <a:r>
              <a:rPr lang="en-US" sz="2400" smtClean="0"/>
              <a:t>e</a:t>
            </a:r>
            <a:r>
              <a:rPr lang="he-IL" sz="2400" smtClean="0"/>
              <a:t> וכו.</a:t>
            </a:r>
            <a:endParaRPr lang="en-US" sz="2400" smtClean="0"/>
          </a:p>
          <a:p>
            <a:r>
              <a:rPr lang="he-IL" sz="2400" smtClean="0"/>
              <a:t>למה בשורה</a:t>
            </a:r>
            <a:r>
              <a:rPr lang="he-IL" sz="2400" baseline="0" smtClean="0"/>
              <a:t> השניהי נקבל </a:t>
            </a:r>
            <a:r>
              <a:rPr lang="en-US" sz="2400" baseline="0" smtClean="0"/>
              <a:t>false</a:t>
            </a:r>
            <a:r>
              <a:rPr lang="he-IL" sz="2400" baseline="0" smtClean="0"/>
              <a:t>?</a:t>
            </a:r>
          </a:p>
          <a:p>
            <a:r>
              <a:rPr lang="he-IL" sz="2400" baseline="0" dirty="0" smtClean="0"/>
              <a:t>במשתנים פרימיטיביים זה יעבוד אחלה כי התוכן במקרה כזה יהיה נגיד 3 ו-3 ישווה אותם ונקבל </a:t>
            </a:r>
            <a:r>
              <a:rPr lang="he-IL" sz="2400" baseline="0" dirty="0" err="1" smtClean="0"/>
              <a:t>שיוויון</a:t>
            </a:r>
            <a:r>
              <a:rPr lang="he-IL" sz="2400" baseline="0" dirty="0" smtClean="0"/>
              <a:t>.</a:t>
            </a:r>
          </a:p>
          <a:p>
            <a:r>
              <a:rPr lang="he-IL" sz="2400" baseline="0" dirty="0" smtClean="0"/>
              <a:t>במקרה שלנו יש כתובת 1 ב-</a:t>
            </a:r>
            <a:r>
              <a:rPr lang="en-US" sz="2400" baseline="0" smtClean="0"/>
              <a:t>s1</a:t>
            </a:r>
            <a:r>
              <a:rPr lang="he-IL" sz="2400" baseline="0" smtClean="0"/>
              <a:t> וכתובת שנייה ב-</a:t>
            </a:r>
            <a:r>
              <a:rPr lang="en-US" sz="2400" baseline="0" smtClean="0"/>
              <a:t>s2</a:t>
            </a:r>
            <a:r>
              <a:rPr lang="he-IL" sz="2400" baseline="0" smtClean="0"/>
              <a:t> ולכן לא נקבל שיוויון.</a:t>
            </a:r>
          </a:p>
          <a:p>
            <a:endParaRPr lang="he-IL" sz="24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648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00" dirty="0" smtClean="0"/>
              <a:t>כמה פונקציות חמודות שאפשר להשתמש בהם, ממליצה לכם לעבור </a:t>
            </a:r>
            <a:r>
              <a:rPr lang="he-IL" sz="2400" smtClean="0"/>
              <a:t>על התיעוד</a:t>
            </a:r>
            <a:r>
              <a:rPr lang="he-IL" sz="2400" baseline="0" smtClean="0"/>
              <a:t> שלהן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17776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s1.toLowerCase()</a:t>
            </a:r>
            <a:r>
              <a:rPr lang="he-IL" sz="2400" dirty="0" smtClean="0"/>
              <a:t>, מה קורה</a:t>
            </a:r>
            <a:r>
              <a:rPr lang="he-IL" sz="2400" baseline="0" dirty="0" smtClean="0"/>
              <a:t> ל</a:t>
            </a:r>
            <a:r>
              <a:rPr lang="en-US" sz="2400" baseline="0" dirty="0" smtClean="0"/>
              <a:t>s1</a:t>
            </a:r>
            <a:r>
              <a:rPr lang="he-IL" sz="2400" baseline="0" dirty="0" smtClean="0"/>
              <a:t> אחרי שנעשה את זה.</a:t>
            </a:r>
          </a:p>
          <a:p>
            <a:r>
              <a:rPr lang="he-IL" sz="2400" baseline="0" dirty="0" smtClean="0"/>
              <a:t>ל-</a:t>
            </a:r>
            <a:r>
              <a:rPr lang="en-US" sz="2400" baseline="0" dirty="0" smtClean="0"/>
              <a:t>s1</a:t>
            </a:r>
            <a:r>
              <a:rPr lang="he-IL" sz="2400" baseline="0" dirty="0" smtClean="0"/>
              <a:t> לא קורה כלום, הפונקציה פולטת מיקום אחר בזיכרון שהוא מצביע על כל התווים שב-</a:t>
            </a:r>
            <a:r>
              <a:rPr lang="en-US" sz="2400" baseline="0" smtClean="0"/>
              <a:t>s1</a:t>
            </a:r>
            <a:r>
              <a:rPr lang="he-IL" sz="2400" baseline="0" smtClean="0"/>
              <a:t> רק באותיות קטנות.</a:t>
            </a:r>
            <a:endParaRPr lang="en-US" sz="2400" baseline="0" smtClean="0"/>
          </a:p>
          <a:p>
            <a:r>
              <a:rPr lang="en-US" sz="2400" baseline="0" dirty="0" smtClean="0"/>
              <a:t>String</a:t>
            </a:r>
            <a:r>
              <a:rPr lang="he-IL" sz="2400" baseline="0" smtClean="0"/>
              <a:t> הוא </a:t>
            </a:r>
            <a:r>
              <a:rPr lang="en-US" sz="2400" baseline="0" smtClean="0"/>
              <a:t>immutable</a:t>
            </a:r>
            <a:r>
              <a:rPr lang="he-IL" sz="2400" baseline="0" smtClean="0"/>
              <a:t> זה אורמ שכל הפונקציות שהוא עושה על המחרוזת בחיים לא יערכו את המצב הפנימי של ה</a:t>
            </a:r>
            <a:r>
              <a:rPr lang="en-US" sz="2400" baseline="0" smtClean="0"/>
              <a:t>string</a:t>
            </a:r>
            <a:r>
              <a:rPr lang="he-IL" sz="2400" baseline="0" smtClean="0"/>
              <a:t>?</a:t>
            </a:r>
          </a:p>
          <a:p>
            <a:r>
              <a:rPr lang="en-US" sz="2400" baseline="0" smtClean="0"/>
              <a:t>Immutable</a:t>
            </a:r>
            <a:r>
              <a:rPr lang="he-IL" sz="2400" baseline="0" smtClean="0"/>
              <a:t> </a:t>
            </a:r>
            <a:r>
              <a:rPr lang="en-IL" sz="2400" baseline="0" dirty="0" smtClean="0"/>
              <a:t>–</a:t>
            </a:r>
            <a:r>
              <a:rPr lang="he-IL" sz="2400" baseline="0" dirty="0" smtClean="0"/>
              <a:t> אומר שיש לנו מחלקה שכל הפונקציות שמייצאים למצב החיצון לא עורכות את המצב הפנימי.</a:t>
            </a:r>
          </a:p>
          <a:p>
            <a:r>
              <a:rPr lang="he-IL" sz="2400" baseline="0" dirty="0" smtClean="0"/>
              <a:t>נגיד לא עורכת אותיות, זה אומר שאי אפשר לערוך, עריכה תגרור הקצאת מקום חדש.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5986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00" baseline="0" dirty="0" smtClean="0"/>
              <a:t>אז היו לכאורה נוצרים שלנו שני </a:t>
            </a:r>
            <a:r>
              <a:rPr lang="he-IL" sz="2400" baseline="0" dirty="0" err="1" smtClean="0"/>
              <a:t>סטרינגים</a:t>
            </a:r>
            <a:r>
              <a:rPr lang="he-IL" sz="2400" baseline="0" dirty="0" smtClean="0"/>
              <a:t>, אבל לא באמת כי </a:t>
            </a:r>
            <a:r>
              <a:rPr lang="en-US" sz="2400" baseline="0" dirty="0" smtClean="0"/>
              <a:t>java</a:t>
            </a:r>
            <a:r>
              <a:rPr lang="he-IL" sz="2400" baseline="0" dirty="0" smtClean="0"/>
              <a:t> יודע ש</a:t>
            </a:r>
            <a:r>
              <a:rPr lang="en-US" sz="2400" baseline="0" dirty="0" smtClean="0"/>
              <a:t>String </a:t>
            </a:r>
            <a:r>
              <a:rPr lang="he-IL" sz="2400" baseline="0" dirty="0" smtClean="0"/>
              <a:t>הוא </a:t>
            </a:r>
            <a:r>
              <a:rPr lang="en-US" sz="2400" baseline="0" dirty="0" smtClean="0"/>
              <a:t>Immutable </a:t>
            </a:r>
            <a:r>
              <a:rPr lang="he-IL" sz="2400" baseline="0" dirty="0" smtClean="0"/>
              <a:t>ולכן מה שהוא יעשה זה יגרום גם ל-</a:t>
            </a:r>
            <a:r>
              <a:rPr lang="en-US" sz="2400" baseline="0" smtClean="0"/>
              <a:t>s1 </a:t>
            </a:r>
            <a:r>
              <a:rPr lang="he-IL" sz="2400" baseline="0" smtClean="0"/>
              <a:t>וגם ל-</a:t>
            </a:r>
            <a:r>
              <a:rPr lang="en-US" sz="2400" baseline="0" smtClean="0"/>
              <a:t>s2</a:t>
            </a:r>
            <a:r>
              <a:rPr lang="he-IL" sz="2400" baseline="0" smtClean="0"/>
              <a:t> להצביע לאותו מקום.</a:t>
            </a:r>
          </a:p>
          <a:p>
            <a:r>
              <a:rPr lang="he-IL" sz="2400" baseline="0" dirty="0" smtClean="0"/>
              <a:t>כי </a:t>
            </a:r>
            <a:r>
              <a:rPr lang="he-IL" sz="2400" baseline="0" dirty="0" err="1" smtClean="0"/>
              <a:t>במילא</a:t>
            </a:r>
            <a:r>
              <a:rPr lang="he-IL" sz="2400" baseline="0" dirty="0" smtClean="0"/>
              <a:t> אי אפשר לערוך את התוכן הזה.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6430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146E9F8-972A-4C9D-8ED5-34FE7AEE98F8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919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00" baseline="0" dirty="0" smtClean="0"/>
              <a:t>אז היו לכאורה נוצרים שלנו שני </a:t>
            </a:r>
            <a:r>
              <a:rPr lang="he-IL" sz="2400" baseline="0" dirty="0" err="1" smtClean="0"/>
              <a:t>סטרינגים</a:t>
            </a:r>
            <a:r>
              <a:rPr lang="he-IL" sz="2400" baseline="0" dirty="0" smtClean="0"/>
              <a:t>, אבל לא באמת כי </a:t>
            </a:r>
            <a:r>
              <a:rPr lang="en-US" sz="2400" baseline="0" dirty="0" smtClean="0"/>
              <a:t>java</a:t>
            </a:r>
            <a:r>
              <a:rPr lang="he-IL" sz="2400" baseline="0" dirty="0" smtClean="0"/>
              <a:t> יודע ש</a:t>
            </a:r>
            <a:r>
              <a:rPr lang="en-US" sz="2400" baseline="0" dirty="0" smtClean="0"/>
              <a:t>String </a:t>
            </a:r>
            <a:r>
              <a:rPr lang="he-IL" sz="2400" baseline="0" dirty="0" smtClean="0"/>
              <a:t>הוא </a:t>
            </a:r>
            <a:r>
              <a:rPr lang="en-US" sz="2400" baseline="0" dirty="0" smtClean="0"/>
              <a:t>Immutable </a:t>
            </a:r>
            <a:r>
              <a:rPr lang="he-IL" sz="2400" baseline="0" dirty="0" smtClean="0"/>
              <a:t>ולכן מה שהוא יעשה זה יגרום גם ל-</a:t>
            </a:r>
            <a:r>
              <a:rPr lang="en-US" sz="2400" baseline="0" dirty="0" smtClean="0"/>
              <a:t>s1 </a:t>
            </a:r>
            <a:r>
              <a:rPr lang="he-IL" sz="2400" baseline="0" dirty="0" smtClean="0"/>
              <a:t>וגם ל-</a:t>
            </a:r>
            <a:r>
              <a:rPr lang="en-US" sz="2400" baseline="0" dirty="0" smtClean="0"/>
              <a:t>s2</a:t>
            </a:r>
            <a:r>
              <a:rPr lang="he-IL" sz="2400" baseline="0" dirty="0" smtClean="0"/>
              <a:t> להצביע לאותו מקום.</a:t>
            </a:r>
          </a:p>
          <a:p>
            <a:r>
              <a:rPr lang="he-IL" sz="2400" baseline="0" dirty="0" smtClean="0"/>
              <a:t>כי </a:t>
            </a:r>
            <a:r>
              <a:rPr lang="he-IL" sz="2400" baseline="0" dirty="0" err="1" smtClean="0"/>
              <a:t>במילא</a:t>
            </a:r>
            <a:r>
              <a:rPr lang="he-IL" sz="2400" baseline="0" dirty="0" smtClean="0"/>
              <a:t> אי אפשר לערוך את התוכן הזה.</a:t>
            </a:r>
          </a:p>
          <a:p>
            <a:r>
              <a:rPr lang="he-IL" sz="2400" baseline="0" dirty="0" smtClean="0"/>
              <a:t>עבור מערכים נכון שיש לנו את הצורה היפה ה-</a:t>
            </a:r>
            <a:r>
              <a:rPr lang="en-US" sz="2400" baseline="0" dirty="0" smtClean="0"/>
              <a:t>syntactic sugar</a:t>
            </a:r>
            <a:r>
              <a:rPr lang="he-IL" sz="2400" baseline="0" dirty="0" smtClean="0"/>
              <a:t> </a:t>
            </a:r>
            <a:r>
              <a:rPr lang="en-US" sz="2400" baseline="0" dirty="0" smtClean="0"/>
              <a:t>{1,2,3}</a:t>
            </a:r>
            <a:r>
              <a:rPr lang="he-IL" sz="2400" baseline="0" dirty="0" smtClean="0"/>
              <a:t> </a:t>
            </a:r>
            <a:r>
              <a:rPr lang="he-IL" sz="2400" baseline="0" dirty="0" err="1" smtClean="0"/>
              <a:t>ויווצר</a:t>
            </a:r>
            <a:r>
              <a:rPr lang="he-IL" sz="2400" baseline="0" dirty="0" smtClean="0"/>
              <a:t> מערך אבל מאחורי הקלעים הקומפיילר עושה </a:t>
            </a:r>
            <a:r>
              <a:rPr lang="en-US" sz="2400" baseline="0" smtClean="0"/>
              <a:t>new int[]</a:t>
            </a:r>
            <a:r>
              <a:rPr lang="he-IL" sz="2400" baseline="0" smtClean="0"/>
              <a:t> ויוצר מערכך חדש ולכן במקרה הזה יווצרו לנו שני מקומות שונים בזיכרון.</a:t>
            </a:r>
          </a:p>
          <a:p>
            <a:r>
              <a:rPr lang="he-IL" sz="2400" baseline="0" dirty="0" smtClean="0"/>
              <a:t>ראינו שמערך הוא </a:t>
            </a:r>
            <a:r>
              <a:rPr lang="en-US" sz="2400" baseline="0" smtClean="0"/>
              <a:t>mutable</a:t>
            </a:r>
            <a:r>
              <a:rPr lang="he-IL" sz="2400" baseline="0" smtClean="0"/>
              <a:t> כאשר היו שני מצביעים לאותו מערך ושינוי באחד שינה גם את האחר.</a:t>
            </a:r>
          </a:p>
          <a:p>
            <a:endParaRPr lang="he-IL" sz="24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4744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00" dirty="0" smtClean="0"/>
              <a:t>מקבלת איזשהו</a:t>
            </a:r>
            <a:r>
              <a:rPr lang="he-IL" sz="2400" baseline="0" dirty="0" smtClean="0"/>
              <a:t> </a:t>
            </a:r>
            <a:r>
              <a:rPr lang="en-US" sz="2400" baseline="0" dirty="0" smtClean="0"/>
              <a:t>String </a:t>
            </a:r>
            <a:r>
              <a:rPr lang="he-IL" sz="2400" baseline="0" dirty="0" smtClean="0"/>
              <a:t>שהוא ה-</a:t>
            </a:r>
            <a:r>
              <a:rPr lang="en-US" sz="2400" baseline="0" dirty="0" smtClean="0"/>
              <a:t>delimiter</a:t>
            </a:r>
            <a:r>
              <a:rPr lang="he-IL" sz="2400" baseline="0" smtClean="0"/>
              <a:t> שלה ומפצלת את המערך בהתאם.</a:t>
            </a:r>
          </a:p>
          <a:p>
            <a:r>
              <a:rPr lang="he-IL" sz="2400" baseline="0" dirty="0" smtClean="0"/>
              <a:t>פה לקחנו את רווח להיות ה</a:t>
            </a:r>
            <a:r>
              <a:rPr lang="en-US" sz="2400" baseline="0" smtClean="0"/>
              <a:t>delimiter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86139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Format</a:t>
            </a:r>
            <a:r>
              <a:rPr lang="he-IL" sz="2400" dirty="0" smtClean="0"/>
              <a:t> היא עוד פונקציה של </a:t>
            </a:r>
            <a:r>
              <a:rPr lang="en-US" sz="2400" dirty="0" smtClean="0"/>
              <a:t>out</a:t>
            </a:r>
            <a:r>
              <a:rPr lang="he-IL" sz="2400" dirty="0" smtClean="0"/>
              <a:t> שהיא עושה הדפסה קצת יותר מותאמת למשתמש.</a:t>
            </a:r>
          </a:p>
          <a:p>
            <a:r>
              <a:rPr lang="he-IL" sz="2400" dirty="0" smtClean="0"/>
              <a:t>אפשר לעשות </a:t>
            </a:r>
            <a:r>
              <a:rPr lang="en-US" sz="2400" dirty="0" smtClean="0"/>
              <a:t>%d</a:t>
            </a:r>
            <a:r>
              <a:rPr lang="he-IL" sz="2400" dirty="0" smtClean="0"/>
              <a:t> </a:t>
            </a:r>
            <a:r>
              <a:rPr lang="en-IL" sz="2400" dirty="0" smtClean="0"/>
              <a:t>–</a:t>
            </a:r>
            <a:r>
              <a:rPr lang="he-IL" sz="2400" dirty="0" smtClean="0"/>
              <a:t> אז הוא מצפה שיהיה פה קלט ואז </a:t>
            </a:r>
            <a:r>
              <a:rPr lang="en-US" sz="2400" dirty="0" smtClean="0"/>
              <a:t>d </a:t>
            </a:r>
            <a:r>
              <a:rPr lang="he-IL" sz="2400" dirty="0" smtClean="0"/>
              <a:t>אומר שזה </a:t>
            </a:r>
            <a:r>
              <a:rPr lang="en-US" sz="2400" dirty="0" smtClean="0"/>
              <a:t>decimal</a:t>
            </a:r>
            <a:r>
              <a:rPr lang="he-IL" sz="2400" baseline="0" dirty="0" smtClean="0"/>
              <a:t> וזה אומר שהוא מצפה ל-</a:t>
            </a:r>
            <a:r>
              <a:rPr lang="en-US" sz="2400" baseline="0" dirty="0" err="1" smtClean="0"/>
              <a:t>int</a:t>
            </a:r>
            <a:r>
              <a:rPr lang="he-IL" sz="2400" baseline="0" dirty="0" smtClean="0"/>
              <a:t>.</a:t>
            </a:r>
          </a:p>
          <a:p>
            <a:r>
              <a:rPr lang="en-US" sz="2400" baseline="0" dirty="0" smtClean="0"/>
              <a:t>F</a:t>
            </a:r>
            <a:r>
              <a:rPr lang="he-IL" sz="2400" baseline="0" dirty="0" smtClean="0"/>
              <a:t> </a:t>
            </a:r>
            <a:r>
              <a:rPr lang="en-IL" sz="2400" baseline="0" dirty="0" smtClean="0"/>
              <a:t>–</a:t>
            </a:r>
            <a:r>
              <a:rPr lang="he-IL" sz="2400" baseline="0" dirty="0" smtClean="0"/>
              <a:t> מצפה ל</a:t>
            </a:r>
            <a:r>
              <a:rPr lang="en-US" sz="2400" baseline="0" dirty="0" smtClean="0"/>
              <a:t>float</a:t>
            </a:r>
            <a:r>
              <a:rPr lang="he-IL" sz="2400" baseline="0" dirty="0" smtClean="0"/>
              <a:t>, ל-</a:t>
            </a:r>
            <a:r>
              <a:rPr lang="en-US" sz="2400" baseline="0" dirty="0" smtClean="0"/>
              <a:t>double</a:t>
            </a:r>
            <a:r>
              <a:rPr lang="he-IL" sz="2400" baseline="0" dirty="0" smtClean="0"/>
              <a:t>. וזה שיש לנו </a:t>
            </a:r>
            <a:r>
              <a:rPr lang="en-US" sz="2400" baseline="0" dirty="0" smtClean="0"/>
              <a:t>.2 </a:t>
            </a:r>
            <a:r>
              <a:rPr lang="he-IL" sz="2400" baseline="0" dirty="0" smtClean="0"/>
              <a:t>אומר שתי ספרות אחרי הנקודה.</a:t>
            </a:r>
          </a:p>
          <a:p>
            <a:r>
              <a:rPr lang="en-US" sz="2400" baseline="0" dirty="0" smtClean="0"/>
              <a:t>%n</a:t>
            </a:r>
            <a:r>
              <a:rPr lang="he-IL" sz="2400" baseline="0" dirty="0" smtClean="0"/>
              <a:t> </a:t>
            </a:r>
            <a:r>
              <a:rPr lang="en-IL" sz="2400" baseline="0" dirty="0" smtClean="0"/>
              <a:t>–</a:t>
            </a:r>
            <a:r>
              <a:rPr lang="he-IL" sz="2400" baseline="0" dirty="0" smtClean="0"/>
              <a:t> אומר להוריד שורה, </a:t>
            </a:r>
            <a:r>
              <a:rPr lang="en-US" sz="2400" baseline="0" dirty="0" smtClean="0"/>
              <a:t>platform specific line separator</a:t>
            </a:r>
            <a:r>
              <a:rPr lang="he-IL" sz="2400" baseline="0" dirty="0" smtClean="0"/>
              <a:t> </a:t>
            </a:r>
            <a:r>
              <a:rPr lang="en-IL" sz="2400" baseline="0" dirty="0" smtClean="0"/>
              <a:t>–</a:t>
            </a:r>
            <a:r>
              <a:rPr lang="he-IL" sz="2400" baseline="0" dirty="0" smtClean="0"/>
              <a:t> אומר איך להפריד את </a:t>
            </a:r>
            <a:r>
              <a:rPr lang="he-IL" sz="2400" baseline="0" dirty="0" err="1" smtClean="0"/>
              <a:t>השורת</a:t>
            </a:r>
            <a:r>
              <a:rPr lang="he-IL" sz="2400" baseline="0" dirty="0" smtClean="0"/>
              <a:t> </a:t>
            </a:r>
            <a:r>
              <a:rPr lang="he-IL" sz="2400" baseline="0" dirty="0" err="1" smtClean="0"/>
              <a:t>בוינדווס</a:t>
            </a:r>
            <a:r>
              <a:rPr lang="he-IL" sz="2400" baseline="0" dirty="0" smtClean="0"/>
              <a:t> עושים </a:t>
            </a:r>
            <a:r>
              <a:rPr lang="en-US" sz="2400" baseline="0" dirty="0" smtClean="0"/>
              <a:t>\n</a:t>
            </a:r>
            <a:r>
              <a:rPr lang="he-IL" sz="2400" baseline="0" dirty="0" smtClean="0"/>
              <a:t>.</a:t>
            </a:r>
          </a:p>
          <a:p>
            <a:r>
              <a:rPr lang="he-IL" sz="2400" dirty="0" smtClean="0"/>
              <a:t>ב-</a:t>
            </a:r>
            <a:r>
              <a:rPr lang="en-US" sz="2400" dirty="0" err="1" smtClean="0"/>
              <a:t>println</a:t>
            </a:r>
            <a:r>
              <a:rPr lang="he-IL" sz="2400" baseline="0" dirty="0" smtClean="0"/>
              <a:t> הוא מקבל </a:t>
            </a:r>
            <a:r>
              <a:rPr lang="en-US" sz="2400" baseline="0" dirty="0" smtClean="0"/>
              <a:t>string</a:t>
            </a:r>
            <a:r>
              <a:rPr lang="he-IL" sz="2400" baseline="0" dirty="0" smtClean="0"/>
              <a:t> ומספר והקומפיילר יודע לשרשר אותם.</a:t>
            </a:r>
          </a:p>
          <a:p>
            <a:r>
              <a:rPr lang="he-IL" sz="2400" baseline="0" dirty="0" smtClean="0"/>
              <a:t>ב</a:t>
            </a:r>
            <a:r>
              <a:rPr lang="en-US" sz="2400" baseline="0" dirty="0" smtClean="0"/>
              <a:t>format</a:t>
            </a:r>
            <a:r>
              <a:rPr lang="he-IL" sz="2400" baseline="0" dirty="0" smtClean="0"/>
              <a:t> הוא מקבל מספר ואפשר לשחק עם הכמות </a:t>
            </a:r>
            <a:r>
              <a:rPr lang="he-IL" sz="2400" baseline="0" dirty="0" err="1" smtClean="0"/>
              <a:t>הדסימלית</a:t>
            </a:r>
            <a:r>
              <a:rPr lang="he-IL" sz="2400" baseline="0" dirty="0" smtClean="0"/>
              <a:t>. יש פה תמיכה גם ב</a:t>
            </a:r>
            <a:r>
              <a:rPr lang="en-US" sz="2400" baseline="0" dirty="0" err="1" smtClean="0"/>
              <a:t>int</a:t>
            </a:r>
            <a:r>
              <a:rPr lang="he-IL" sz="2400" baseline="0" dirty="0" smtClean="0"/>
              <a:t> וגם ב</a:t>
            </a:r>
            <a:r>
              <a:rPr lang="en-US" sz="2400" baseline="0" dirty="0" smtClean="0"/>
              <a:t>float</a:t>
            </a:r>
            <a:r>
              <a:rPr lang="he-IL" sz="2400" baseline="0" dirty="0" smtClean="0"/>
              <a:t>.</a:t>
            </a:r>
          </a:p>
          <a:p>
            <a:r>
              <a:rPr lang="en-US" sz="2400" baseline="0" dirty="0" smtClean="0"/>
              <a:t>.10</a:t>
            </a:r>
            <a:r>
              <a:rPr lang="he-IL" sz="2400" baseline="0" dirty="0" smtClean="0"/>
              <a:t> אומר 10 ספרות ה-20 גם אומר כמה תווים או פ הרווחים לשים לפני.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2396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80265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dirty="0" smtClean="0"/>
              <a:t>נשתמש בבעיית צעצוע שנקראת </a:t>
            </a:r>
            <a:r>
              <a:rPr lang="en-US" smtClean="0"/>
              <a:t>Span</a:t>
            </a:r>
            <a:r>
              <a:rPr lang="he-IL" smtClean="0"/>
              <a:t>, מקבלת שני קלטים, מערך ומספר ואז בהינתן המספר לוקחים את המפוע הכי שמאלי והכי</a:t>
            </a:r>
            <a:r>
              <a:rPr lang="he-IL" baseline="0" smtClean="0"/>
              <a:t> ימני וה-</a:t>
            </a:r>
            <a:r>
              <a:rPr lang="en-US" baseline="0" smtClean="0"/>
              <a:t>Span</a:t>
            </a:r>
            <a:r>
              <a:rPr lang="he-IL" baseline="0" smtClean="0"/>
              <a:t> הוא מספר האיברים ביניהם.</a:t>
            </a:r>
          </a:p>
          <a:p>
            <a:r>
              <a:rPr lang="he-IL" baseline="0" dirty="0" smtClean="0"/>
              <a:t>בשורה השנייה יכולנו לקבל גם מ-4 </a:t>
            </a:r>
            <a:r>
              <a:rPr lang="en-US" baseline="0" smtClean="0"/>
              <a:t>Span</a:t>
            </a:r>
            <a:r>
              <a:rPr lang="he-IL" baseline="0" smtClean="0"/>
              <a:t> של 7.</a:t>
            </a:r>
            <a:endParaRPr lang="he-IL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4C82A-029E-4323-B4E6-F787D3C4FD3C}" type="slidenum">
              <a:rPr lang="he-IL" smtClean="0"/>
              <a:pPr/>
              <a:t>26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553077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sz="2400" dirty="0" smtClean="0"/>
              <a:t>במערך</a:t>
            </a:r>
            <a:r>
              <a:rPr lang="he-IL" sz="2400" baseline="0" dirty="0" smtClean="0"/>
              <a:t> הראשון 1 </a:t>
            </a:r>
            <a:r>
              <a:rPr lang="en-IL" sz="2400" baseline="0" dirty="0" smtClean="0"/>
              <a:t>–</a:t>
            </a:r>
            <a:r>
              <a:rPr lang="he-IL" sz="2400" baseline="0" dirty="0" smtClean="0"/>
              <a:t> כי 4, בשני או 1 או 4 ייתן 7. 2 לא ייתן כי </a:t>
            </a:r>
            <a:r>
              <a:rPr lang="he-IL" sz="2400" baseline="0" dirty="0" err="1" smtClean="0"/>
              <a:t>הספאן</a:t>
            </a:r>
            <a:r>
              <a:rPr lang="he-IL" sz="2400" baseline="0" dirty="0" smtClean="0"/>
              <a:t> שלו 1 וזה לא מקסימלי.</a:t>
            </a:r>
          </a:p>
          <a:p>
            <a:endParaRPr lang="he-IL" sz="2400" dirty="0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B2DE45-FFAF-4C3D-992A-7F63B866B30C}" type="slidenum">
              <a:rPr lang="he-IL" smtClean="0"/>
              <a:pPr/>
              <a:t>27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75882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dirty="0" smtClean="0"/>
              <a:t>חשוב ללמוד את הבעיה דרך התרחישים.</a:t>
            </a:r>
            <a:endParaRPr lang="he-IL" dirty="0" smtClean="0"/>
          </a:p>
        </p:txBody>
      </p:sp>
      <p:sp>
        <p:nvSpPr>
          <p:cNvPr id="3994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C29D5131-1731-4601-BC7E-E27AD5F5CE0C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28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26873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41988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C28C1047-3E2C-431C-A466-678C6A50A351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29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575274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sz="2400" dirty="0" smtClean="0"/>
              <a:t>זוהי</a:t>
            </a:r>
            <a:r>
              <a:rPr lang="he-IL" sz="2400" baseline="0" dirty="0" smtClean="0"/>
              <a:t> למעשה </a:t>
            </a:r>
            <a:r>
              <a:rPr lang="he-IL" sz="2400" baseline="0" dirty="0" err="1" smtClean="0"/>
              <a:t>הפונקציית</a:t>
            </a:r>
            <a:r>
              <a:rPr lang="he-IL" sz="2400" baseline="0" dirty="0" smtClean="0"/>
              <a:t> </a:t>
            </a:r>
            <a:r>
              <a:rPr lang="en-US" sz="2400" baseline="0" dirty="0" smtClean="0"/>
              <a:t>main</a:t>
            </a:r>
            <a:endParaRPr lang="he-IL" sz="2400" baseline="0" dirty="0" smtClean="0"/>
          </a:p>
          <a:p>
            <a:r>
              <a:rPr lang="he-IL" sz="2400" baseline="0" dirty="0" smtClean="0"/>
              <a:t>יש לנו מערך ואת התוצאה </a:t>
            </a:r>
            <a:r>
              <a:rPr lang="he-IL" sz="2400" baseline="0" dirty="0" err="1" smtClean="0"/>
              <a:t>הרצוייה</a:t>
            </a:r>
            <a:r>
              <a:rPr lang="he-IL" sz="2400" baseline="0" dirty="0" smtClean="0"/>
              <a:t>.</a:t>
            </a:r>
          </a:p>
          <a:p>
            <a:r>
              <a:rPr lang="he-IL" sz="2400" baseline="0" dirty="0" smtClean="0"/>
              <a:t>כל התפקיד של הטסטר הוא בהינתן </a:t>
            </a:r>
            <a:r>
              <a:rPr lang="en-US" sz="2400" baseline="0" dirty="0" smtClean="0"/>
              <a:t>array</a:t>
            </a:r>
            <a:r>
              <a:rPr lang="he-IL" sz="2400" baseline="0" dirty="0" smtClean="0"/>
              <a:t> והתוצאה הנכונה לראות </a:t>
            </a:r>
            <a:r>
              <a:rPr lang="he-IL" sz="2400" baseline="0" dirty="0" err="1" smtClean="0"/>
              <a:t>שהכל</a:t>
            </a:r>
            <a:r>
              <a:rPr lang="he-IL" sz="2400" baseline="0" dirty="0" smtClean="0"/>
              <a:t> עובד תקין.</a:t>
            </a:r>
          </a:p>
          <a:p>
            <a:r>
              <a:rPr lang="he-IL" sz="2400" baseline="0" dirty="0" smtClean="0"/>
              <a:t>אם זה שונה נכתוב טעות </a:t>
            </a:r>
            <a:r>
              <a:rPr lang="en-IL" sz="2400" baseline="0" dirty="0" smtClean="0"/>
              <a:t>–</a:t>
            </a:r>
            <a:r>
              <a:rPr lang="he-IL" sz="2400" baseline="0" dirty="0" smtClean="0"/>
              <a:t> </a:t>
            </a:r>
            <a:r>
              <a:rPr lang="en-US" sz="2400" baseline="0" dirty="0" smtClean="0"/>
              <a:t>error</a:t>
            </a:r>
            <a:r>
              <a:rPr lang="he-IL" sz="2400" baseline="0" dirty="0" smtClean="0"/>
              <a:t> ואחרת </a:t>
            </a:r>
            <a:r>
              <a:rPr lang="en-US" sz="2400" baseline="0" dirty="0" smtClean="0"/>
              <a:t>correct</a:t>
            </a:r>
            <a:r>
              <a:rPr lang="he-IL" sz="2400" baseline="0" dirty="0" smtClean="0"/>
              <a:t>.</a:t>
            </a:r>
          </a:p>
          <a:p>
            <a:r>
              <a:rPr lang="he-IL" sz="2400" baseline="0" dirty="0" smtClean="0"/>
              <a:t>מה חזר בפונקציית טסטר? עוד לא מימשנו את הפונקציה </a:t>
            </a:r>
            <a:r>
              <a:rPr lang="en-US" sz="2400" baseline="0" dirty="0" err="1" smtClean="0"/>
              <a:t>maxSpan</a:t>
            </a:r>
            <a:endParaRPr lang="he-IL" sz="2400" dirty="0" smtClean="0"/>
          </a:p>
        </p:txBody>
      </p:sp>
      <p:sp>
        <p:nvSpPr>
          <p:cNvPr id="44036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E8B04346-7A6B-4B5D-9ABD-456D59F11E4B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30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988039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sz="2400" dirty="0" smtClean="0"/>
              <a:t>יש כל הזמן שני אינדקסים</a:t>
            </a:r>
            <a:r>
              <a:rPr lang="he-IL" sz="2400" baseline="0" dirty="0" smtClean="0"/>
              <a:t> שאחד זז ימינה ואחד שמאלה.</a:t>
            </a:r>
          </a:p>
          <a:p>
            <a:r>
              <a:rPr lang="he-IL" sz="2400" baseline="0" dirty="0" smtClean="0"/>
              <a:t>הקוד לא מאוד יעיל.</a:t>
            </a:r>
            <a:endParaRPr lang="he-IL" sz="2400" dirty="0" smtClean="0"/>
          </a:p>
        </p:txBody>
      </p:sp>
      <p:sp>
        <p:nvSpPr>
          <p:cNvPr id="48132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E07A0A89-7FD9-4F58-BD53-73309C98FB9D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31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521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00" dirty="0" smtClean="0"/>
              <a:t>המפשר</a:t>
            </a:r>
            <a:r>
              <a:rPr lang="he-IL" sz="2400" baseline="0" dirty="0" smtClean="0"/>
              <a:t> רץ שורה </a:t>
            </a:r>
            <a:r>
              <a:rPr lang="he-IL" sz="2400" baseline="0" dirty="0" err="1" smtClean="0"/>
              <a:t>שורה</a:t>
            </a:r>
            <a:r>
              <a:rPr lang="he-IL" sz="2400" baseline="0" dirty="0" smtClean="0"/>
              <a:t> על ה</a:t>
            </a:r>
            <a:r>
              <a:rPr lang="en-US" sz="2400" baseline="0" dirty="0" smtClean="0"/>
              <a:t>bite code</a:t>
            </a:r>
            <a:r>
              <a:rPr lang="he-IL" sz="2400" baseline="0" dirty="0" smtClean="0"/>
              <a:t> ומריצה אותו.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2114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sz="2400" dirty="0" smtClean="0"/>
              <a:t>גוש קוד לא יעיל ולא מובן,</a:t>
            </a:r>
          </a:p>
          <a:p>
            <a:r>
              <a:rPr lang="he-IL" sz="2400" dirty="0" smtClean="0"/>
              <a:t>נרצה לכתוב אותו בצורה</a:t>
            </a:r>
            <a:r>
              <a:rPr lang="he-IL" sz="2400" baseline="0" dirty="0" smtClean="0"/>
              <a:t> ברורה ומובנת יותר.</a:t>
            </a:r>
          </a:p>
          <a:p>
            <a:r>
              <a:rPr lang="he-IL" sz="2400" baseline="0" dirty="0" smtClean="0"/>
              <a:t>אם היא </a:t>
            </a:r>
            <a:r>
              <a:rPr lang="he-IL" sz="2400" baseline="0" dirty="0" err="1" smtClean="0"/>
              <a:t>תיהיה</a:t>
            </a:r>
            <a:r>
              <a:rPr lang="he-IL" sz="2400" baseline="0" dirty="0" smtClean="0"/>
              <a:t> מודולרית אפשר לשנות בעתיד בקלות כמו שאמרנו שיעור שעבר.</a:t>
            </a:r>
          </a:p>
          <a:p>
            <a:r>
              <a:rPr lang="he-IL" sz="2400" baseline="0" dirty="0" smtClean="0"/>
              <a:t>בנינו את הטסטר עכשיו נעשה פתרון </a:t>
            </a:r>
            <a:r>
              <a:rPr lang="he-IL" sz="2400" baseline="0" smtClean="0"/>
              <a:t>שהוא </a:t>
            </a:r>
            <a:r>
              <a:rPr lang="en-US" sz="2400" baseline="0" smtClean="0"/>
              <a:t>top-down</a:t>
            </a:r>
            <a:endParaRPr lang="he-IL" sz="2400" dirty="0" smtClean="0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F29B29F-3664-422C-82D7-3F11164D12C4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32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55537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sz="2400" dirty="0" smtClean="0"/>
              <a:t>נכתוב את הפונקציה, היא תעבור על כל הערכים,</a:t>
            </a:r>
            <a:r>
              <a:rPr lang="he-IL" sz="2400" baseline="0" dirty="0" smtClean="0"/>
              <a:t> מחשב לכל ערך את ה</a:t>
            </a:r>
            <a:r>
              <a:rPr lang="en-US" sz="2400" baseline="0" dirty="0" smtClean="0"/>
              <a:t>span</a:t>
            </a:r>
            <a:r>
              <a:rPr lang="he-IL" sz="2400" baseline="0" dirty="0" smtClean="0"/>
              <a:t> ואז אוגר את המקסימלי ומחזיר אותו.</a:t>
            </a:r>
          </a:p>
          <a:p>
            <a:r>
              <a:rPr lang="he-IL" sz="2400" baseline="0" dirty="0" smtClean="0"/>
              <a:t>עוברת על 1 על 2 </a:t>
            </a:r>
            <a:r>
              <a:rPr lang="he-IL" sz="2400" baseline="0" dirty="0" err="1" smtClean="0"/>
              <a:t>וכו</a:t>
            </a:r>
            <a:r>
              <a:rPr lang="he-IL" sz="2400" baseline="0" dirty="0" smtClean="0"/>
              <a:t> וכל פעם שומרת את הכי גדול שנתקלה פה עד כה.</a:t>
            </a:r>
          </a:p>
          <a:p>
            <a:r>
              <a:rPr lang="he-IL" sz="2400" baseline="0" dirty="0" smtClean="0"/>
              <a:t>יש פה פתרון מבחינת יעילות כי נעבור על כל ערך רק פעם אחת לא ניכנס לזה יותר מידי.</a:t>
            </a:r>
          </a:p>
          <a:p>
            <a:r>
              <a:rPr lang="he-IL" sz="2400" baseline="0" dirty="0" err="1" smtClean="0"/>
              <a:t>דימיינו</a:t>
            </a:r>
            <a:r>
              <a:rPr lang="he-IL" sz="2400" baseline="0" dirty="0" smtClean="0"/>
              <a:t> שיש לנו שתי פונקציות, אחת מוציאה רשימה שהיא ייחודית לפי ערכי המערך ואחת שמחשבת </a:t>
            </a:r>
            <a:r>
              <a:rPr lang="en-US" sz="2400" baseline="0" smtClean="0"/>
              <a:t>span</a:t>
            </a:r>
            <a:r>
              <a:rPr lang="he-IL" sz="2400" baseline="0" smtClean="0"/>
              <a:t> ותכננו בהינתן שיש לנו אותון.</a:t>
            </a:r>
          </a:p>
          <a:p>
            <a:r>
              <a:rPr lang="he-IL" sz="2400" baseline="0" dirty="0" smtClean="0"/>
              <a:t>ואז אפשר לכתוב את הפונקציות האלו.</a:t>
            </a:r>
            <a:endParaRPr lang="he-IL" sz="2400" dirty="0" smtClean="0"/>
          </a:p>
        </p:txBody>
      </p:sp>
      <p:sp>
        <p:nvSpPr>
          <p:cNvPr id="54276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40ACB6C-641E-4AD6-9E90-CE728E205D5B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33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60994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sz="2400" dirty="0" smtClean="0"/>
              <a:t>גם</a:t>
            </a:r>
            <a:r>
              <a:rPr lang="he-IL" sz="2400" baseline="0" dirty="0" smtClean="0"/>
              <a:t> כ-</a:t>
            </a:r>
            <a:r>
              <a:rPr lang="en-US" sz="2400" baseline="0" dirty="0" smtClean="0"/>
              <a:t>span</a:t>
            </a:r>
            <a:r>
              <a:rPr lang="he-IL" sz="2400" baseline="0" dirty="0" smtClean="0"/>
              <a:t> יהיו לנו שתי פונקציות קלות יותר, </a:t>
            </a:r>
            <a:r>
              <a:rPr lang="en-US" sz="2400" baseline="0" dirty="0" err="1" smtClean="0"/>
              <a:t>lastIndexOf</a:t>
            </a:r>
            <a:r>
              <a:rPr lang="he-IL" sz="2400" baseline="0" smtClean="0"/>
              <a:t>, </a:t>
            </a:r>
            <a:r>
              <a:rPr lang="en-US" sz="2400" baseline="0" smtClean="0"/>
              <a:t>firstIndexOf</a:t>
            </a:r>
            <a:endParaRPr lang="he-IL" sz="2400" dirty="0" smtClean="0"/>
          </a:p>
        </p:txBody>
      </p:sp>
      <p:sp>
        <p:nvSpPr>
          <p:cNvPr id="56324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979777D-6803-4975-8768-7C57CE601B92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34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62480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58372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94188A04-4AC2-487F-8609-29E1A848F4D9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35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22726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/>
          </a:p>
        </p:txBody>
      </p:sp>
      <p:sp>
        <p:nvSpPr>
          <p:cNvPr id="6042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EA43E0DD-3239-4A8D-892C-52250FB96BC3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36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84126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he-IL" dirty="0" smtClean="0"/>
              <a:t>לקחנו את </a:t>
            </a:r>
            <a:r>
              <a:rPr lang="en-US" smtClean="0"/>
              <a:t>max Span</a:t>
            </a:r>
            <a:r>
              <a:rPr lang="he-IL" smtClean="0"/>
              <a:t> פירקנו לרכיבים קונספטואליים ואז כל רכיב היה עם פונקציה משלו וגם אותם פירקנו</a:t>
            </a:r>
            <a:r>
              <a:rPr lang="he-IL" baseline="0" smtClean="0"/>
              <a:t> לעוד תתי רכיבים משלהם.</a:t>
            </a:r>
          </a:p>
          <a:p>
            <a:r>
              <a:rPr lang="he-IL" baseline="0" dirty="0" smtClean="0"/>
              <a:t>אם נחתוך קו, כל פונקציה בלתי תלויה בשנייה ולכן אפשר לבנות בנפרד.</a:t>
            </a:r>
          </a:p>
          <a:p>
            <a:r>
              <a:rPr lang="he-IL" baseline="0" dirty="0" smtClean="0"/>
              <a:t>יש פה קושי מחשבתי ולא תכנותי, צריך לדעת איך לפרק את הקוד לתתי בעיות טובות ומסודרות.</a:t>
            </a:r>
          </a:p>
          <a:p>
            <a:r>
              <a:rPr lang="he-IL" baseline="0" dirty="0" smtClean="0"/>
              <a:t>ה</a:t>
            </a:r>
            <a:r>
              <a:rPr lang="en-US" baseline="0" smtClean="0"/>
              <a:t>design</a:t>
            </a:r>
            <a:r>
              <a:rPr lang="he-IL" baseline="0" smtClean="0"/>
              <a:t> הדרך לעצב את הקוד היא האחריות שלנו כמתכנתים.</a:t>
            </a:r>
          </a:p>
          <a:p>
            <a:r>
              <a:rPr lang="he-IL" dirty="0" smtClean="0"/>
              <a:t>בדרך כלל כאשר</a:t>
            </a:r>
            <a:r>
              <a:rPr lang="he-IL" baseline="0" dirty="0" smtClean="0"/>
              <a:t> עובדים בצוות זה מה שעדיף, אתם יכולים גם לחלק ככה את העבודה נגיד בפרויקטים שיהיו לכם במבני נתונים.</a:t>
            </a:r>
          </a:p>
          <a:p>
            <a:r>
              <a:rPr lang="he-IL" baseline="0" dirty="0" smtClean="0"/>
              <a:t>בקורס הביזור לא יהיה לצורך עבודת צוות הוא יהיה לצורך יעילות ונראות ופשטות.</a:t>
            </a:r>
            <a:endParaRPr lang="he-IL" dirty="0" smtClean="0"/>
          </a:p>
        </p:txBody>
      </p:sp>
      <p:sp>
        <p:nvSpPr>
          <p:cNvPr id="50180" name="Slide Number Placeholder 3"/>
          <p:cNvSpPr txBox="1">
            <a:spLocks noGrp="1"/>
          </p:cNvSpPr>
          <p:nvPr/>
        </p:nvSpPr>
        <p:spPr bwMode="auto">
          <a:xfrm>
            <a:off x="1588" y="9409113"/>
            <a:ext cx="294322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833" tIns="45917" rIns="91833" bIns="45917" anchor="b"/>
          <a:lstStyle/>
          <a:p>
            <a:pPr algn="l" defTabSz="917575"/>
            <a:fld id="{1F29B29F-3664-422C-82D7-3F11164D12C4}" type="slidenum">
              <a:rPr lang="he-IL" sz="1200" b="0">
                <a:latin typeface="Times New Roman" pitchFamily="18" charset="0"/>
                <a:cs typeface="Times New Roman" pitchFamily="18" charset="0"/>
              </a:rPr>
              <a:pPr algn="l" defTabSz="917575"/>
              <a:t>37</a:t>
            </a:fld>
            <a:endParaRPr lang="en-US" sz="1200" b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200728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30554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4" name="מציין מיקום של הערות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he-IL" smtClean="0">
              <a:cs typeface="Arial" charset="0"/>
            </a:endParaRPr>
          </a:p>
        </p:txBody>
      </p:sp>
      <p:sp>
        <p:nvSpPr>
          <p:cNvPr id="59395" name="מציין מיקום של מספר שקופית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B461F6-B4A9-44F5-AA70-E9779679FC3B}" type="slidenum">
              <a:rPr lang="he-IL" smtClean="0"/>
              <a:pPr/>
              <a:t>39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69420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algn="l" rtl="0" eaLnBrk="1" hangingPunct="1">
              <a:buFontTx/>
              <a:buAutoNum type="arabicPeriod"/>
            </a:pPr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612565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X</a:t>
            </a:r>
            <a:r>
              <a:rPr lang="he-IL" dirty="0" smtClean="0"/>
              <a:t> מסוג </a:t>
            </a:r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he-IL" dirty="0" smtClean="0"/>
              <a:t>ונשמר ב</a:t>
            </a:r>
            <a:r>
              <a:rPr lang="en-US" dirty="0" smtClean="0"/>
              <a:t>stack</a:t>
            </a:r>
            <a:r>
              <a:rPr lang="he-IL" dirty="0" smtClean="0"/>
              <a:t> במרחב שנפתח כאשר עושים את הקריאה</a:t>
            </a:r>
            <a:r>
              <a:rPr lang="he-IL" baseline="0" dirty="0" smtClean="0"/>
              <a:t> לפונקציה </a:t>
            </a:r>
            <a:r>
              <a:rPr lang="en-US" baseline="0" dirty="0" err="1" smtClean="0"/>
              <a:t>inc</a:t>
            </a:r>
            <a:r>
              <a:rPr lang="he-IL" baseline="0" dirty="0" smtClean="0"/>
              <a:t> ואז בעצם לא מכירים אותו בחוץ ולכן הערך שלא לא השתנה.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405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Stack</a:t>
            </a:r>
            <a:r>
              <a:rPr lang="he-IL" sz="2400" dirty="0" smtClean="0"/>
              <a:t> אחראי על עבודה של</a:t>
            </a:r>
            <a:r>
              <a:rPr lang="he-IL" sz="2400" baseline="0" dirty="0" smtClean="0"/>
              <a:t> פונקציות ועל שמירת משתנים לוקאליים ועל הפעולות.</a:t>
            </a:r>
          </a:p>
          <a:p>
            <a:r>
              <a:rPr lang="en-US" sz="2400" baseline="0" dirty="0" smtClean="0"/>
              <a:t>Heap</a:t>
            </a:r>
            <a:r>
              <a:rPr lang="he-IL" sz="2400" baseline="0" dirty="0" smtClean="0"/>
              <a:t> שומר אובייקטים שלא נשמרים ב</a:t>
            </a:r>
            <a:r>
              <a:rPr lang="en-US" sz="2400" baseline="0" dirty="0" smtClean="0"/>
              <a:t>Stack</a:t>
            </a:r>
            <a:r>
              <a:rPr lang="he-IL" sz="2400" baseline="0" dirty="0" smtClean="0"/>
              <a:t>.</a:t>
            </a:r>
            <a:endParaRPr lang="en-US" sz="2400" baseline="0" dirty="0" smtClean="0"/>
          </a:p>
          <a:p>
            <a:r>
              <a:rPr lang="he-IL" sz="2400" baseline="0" dirty="0" smtClean="0"/>
              <a:t>כאשר נכנסים ומריצים שתי שורות יש את </a:t>
            </a:r>
            <a:r>
              <a:rPr lang="en-US" sz="2400" baseline="0" dirty="0" err="1" smtClean="0"/>
              <a:t>arg</a:t>
            </a:r>
            <a:r>
              <a:rPr lang="he-IL" sz="2400" baseline="0" dirty="0" smtClean="0"/>
              <a:t> ואת </a:t>
            </a:r>
            <a:r>
              <a:rPr lang="en-US" sz="2400" baseline="0" dirty="0" smtClean="0"/>
              <a:t>x</a:t>
            </a:r>
            <a:r>
              <a:rPr lang="he-IL" sz="2400" baseline="0" dirty="0" smtClean="0"/>
              <a:t>.</a:t>
            </a:r>
          </a:p>
          <a:p>
            <a:r>
              <a:rPr lang="he-IL" sz="2400" dirty="0" smtClean="0"/>
              <a:t>אחרי</a:t>
            </a:r>
            <a:r>
              <a:rPr lang="he-IL" sz="2400" baseline="0" dirty="0" smtClean="0"/>
              <a:t> שנריץ את ה</a:t>
            </a:r>
            <a:r>
              <a:rPr lang="en-US" sz="2400" baseline="0" dirty="0" smtClean="0"/>
              <a:t>print</a:t>
            </a:r>
            <a:r>
              <a:rPr lang="he-IL" sz="2400" baseline="0" dirty="0" smtClean="0"/>
              <a:t> הראשון יהיה בו את הערך 3.</a:t>
            </a:r>
            <a:endParaRPr lang="en-US" sz="2400" baseline="0" dirty="0" smtClean="0"/>
          </a:p>
          <a:p>
            <a:r>
              <a:rPr lang="he-IL" sz="2400" baseline="0" dirty="0" smtClean="0"/>
              <a:t>אחרי זה אנחנו נכנסים ל-</a:t>
            </a:r>
            <a:r>
              <a:rPr lang="en-US" sz="2400" baseline="0" dirty="0" err="1" smtClean="0"/>
              <a:t>inc</a:t>
            </a:r>
            <a:r>
              <a:rPr lang="he-IL" sz="2400" baseline="0" dirty="0" smtClean="0"/>
              <a:t>, נוצר לנו עוד עותק של </a:t>
            </a:r>
            <a:r>
              <a:rPr lang="en-US" sz="2400" baseline="0" dirty="0" smtClean="0"/>
              <a:t>x</a:t>
            </a:r>
            <a:r>
              <a:rPr lang="he-IL" sz="2400" baseline="0" dirty="0" smtClean="0"/>
              <a:t>. הפרמטר מועבר </a:t>
            </a:r>
            <a:r>
              <a:rPr lang="en-US" sz="2400" baseline="0" dirty="0" smtClean="0"/>
              <a:t>by value</a:t>
            </a:r>
            <a:r>
              <a:rPr lang="he-IL" sz="2400" baseline="0" dirty="0" smtClean="0"/>
              <a:t> ממש מועתק הערך 3.</a:t>
            </a:r>
            <a:endParaRPr lang="en-US" sz="2400" baseline="0" dirty="0" smtClean="0"/>
          </a:p>
          <a:p>
            <a:r>
              <a:rPr lang="he-IL" sz="2400" baseline="0" dirty="0" smtClean="0"/>
              <a:t>אז יש לנו </a:t>
            </a:r>
            <a:r>
              <a:rPr lang="en-US" sz="2400" baseline="0" dirty="0" err="1" smtClean="0"/>
              <a:t>Inc</a:t>
            </a:r>
            <a:r>
              <a:rPr lang="he-IL" sz="2400" baseline="0" dirty="0" smtClean="0"/>
              <a:t> ב-1, אבל החלק של </a:t>
            </a:r>
            <a:r>
              <a:rPr lang="en-US" sz="2400" baseline="0" dirty="0" smtClean="0"/>
              <a:t>main</a:t>
            </a:r>
            <a:r>
              <a:rPr lang="he-IL" sz="2400" baseline="0" dirty="0" smtClean="0"/>
              <a:t> לא שונה בכלל.</a:t>
            </a:r>
          </a:p>
          <a:p>
            <a:r>
              <a:rPr lang="he-IL" sz="2400" baseline="0" dirty="0" smtClean="0"/>
              <a:t>ואז נצא חזרה ל-</a:t>
            </a:r>
            <a:r>
              <a:rPr lang="en-US" sz="2400" baseline="0" dirty="0" smtClean="0"/>
              <a:t>main</a:t>
            </a:r>
            <a:r>
              <a:rPr lang="he-IL" sz="2400" baseline="0" dirty="0" smtClean="0"/>
              <a:t>, כל החלק ב-</a:t>
            </a:r>
            <a:r>
              <a:rPr lang="en-US" sz="2400" baseline="0" dirty="0" smtClean="0"/>
              <a:t>Stack</a:t>
            </a:r>
            <a:r>
              <a:rPr lang="he-IL" sz="2400" baseline="0" dirty="0" smtClean="0"/>
              <a:t> של </a:t>
            </a:r>
            <a:r>
              <a:rPr lang="en-US" sz="2400" baseline="0" dirty="0" err="1" smtClean="0"/>
              <a:t>inc</a:t>
            </a:r>
            <a:r>
              <a:rPr lang="he-IL" sz="2400" baseline="0" dirty="0" smtClean="0"/>
              <a:t> ימחק</a:t>
            </a:r>
          </a:p>
          <a:p>
            <a:r>
              <a:rPr lang="he-IL" sz="2400" dirty="0" smtClean="0"/>
              <a:t>ולכן יודפס 3, 3. יש גם חלק ב</a:t>
            </a:r>
            <a:r>
              <a:rPr lang="en-US" sz="2400" dirty="0" smtClean="0"/>
              <a:t>Stack</a:t>
            </a:r>
            <a:r>
              <a:rPr lang="he-IL" sz="2400" dirty="0" smtClean="0"/>
              <a:t> שבוא אנחנו עושים הדפסה אבל אנחנו מתעלמים פה רגע, היה נפתח חלונית לזה ואז יורדת</a:t>
            </a:r>
            <a:r>
              <a:rPr lang="he-IL" sz="2400" baseline="0" dirty="0" smtClean="0"/>
              <a:t> חזרה ל</a:t>
            </a:r>
            <a:r>
              <a:rPr lang="en-US" sz="2400" baseline="0" dirty="0" smtClean="0"/>
              <a:t>main</a:t>
            </a:r>
            <a:r>
              <a:rPr lang="he-IL" sz="2400" baseline="0" dirty="0" smtClean="0"/>
              <a:t> ואז ל-</a:t>
            </a:r>
            <a:r>
              <a:rPr lang="en-US" sz="2400" baseline="0" dirty="0" err="1" smtClean="0"/>
              <a:t>inc</a:t>
            </a:r>
            <a:r>
              <a:rPr lang="he-IL" sz="2400" baseline="0" dirty="0" smtClean="0"/>
              <a:t> ושוב מדפיסה.</a:t>
            </a:r>
          </a:p>
          <a:p>
            <a:r>
              <a:rPr lang="he-IL" sz="2400" baseline="0" dirty="0" smtClean="0"/>
              <a:t>גם </a:t>
            </a:r>
            <a:r>
              <a:rPr lang="en-US" sz="2400" baseline="0" dirty="0" err="1" smtClean="0"/>
              <a:t>args</a:t>
            </a:r>
            <a:r>
              <a:rPr lang="he-IL" sz="2400" baseline="0" dirty="0" smtClean="0"/>
              <a:t> מצביע למקום ב</a:t>
            </a:r>
            <a:r>
              <a:rPr lang="en-US" sz="2400" baseline="0" dirty="0" smtClean="0"/>
              <a:t>heap</a:t>
            </a:r>
            <a:r>
              <a:rPr lang="he-IL" sz="2400" baseline="0" dirty="0" smtClean="0"/>
              <a:t> אבל לא ניכנס לזה כרגע.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005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 smtClean="0"/>
              <a:t>By value</a:t>
            </a:r>
            <a:r>
              <a:rPr lang="he-IL" sz="2400" dirty="0" smtClean="0"/>
              <a:t> זה כמו שאני אשלח עכשיו מייל לאחד מכם, יהיה בו קובץ וורד, אתם יכולים לערוך אותו וזה לא ישנה את הקובץ שאצלי על המחשב.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6240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dirty="0" smtClean="0"/>
              <a:t>הרשימה יושבת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3649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e-IL" sz="2400" dirty="0" smtClean="0"/>
              <a:t>יש</a:t>
            </a:r>
            <a:r>
              <a:rPr lang="he-IL" sz="2400" baseline="0" dirty="0" smtClean="0"/>
              <a:t> לנו מערך שהוא טיפוס הפנייה ואז יש לנו </a:t>
            </a:r>
            <a:r>
              <a:rPr lang="en-US" sz="2400" baseline="0" dirty="0" smtClean="0"/>
              <a:t>reference</a:t>
            </a:r>
            <a:r>
              <a:rPr lang="he-IL" sz="2400" baseline="0" dirty="0" smtClean="0"/>
              <a:t> ל</a:t>
            </a:r>
            <a:r>
              <a:rPr lang="en-US" sz="2400" baseline="0" dirty="0" smtClean="0"/>
              <a:t>heap</a:t>
            </a:r>
            <a:r>
              <a:rPr lang="he-IL" sz="2400" baseline="0" dirty="0" smtClean="0"/>
              <a:t>.</a:t>
            </a:r>
          </a:p>
          <a:p>
            <a:r>
              <a:rPr lang="he-IL" sz="2400" baseline="0" dirty="0" smtClean="0"/>
              <a:t>שניהם גם ב</a:t>
            </a:r>
            <a:r>
              <a:rPr lang="en-US" sz="2400" baseline="0" dirty="0" smtClean="0"/>
              <a:t>main</a:t>
            </a:r>
            <a:r>
              <a:rPr lang="he-IL" sz="2400" baseline="0" dirty="0" smtClean="0"/>
              <a:t> וגם ב</a:t>
            </a:r>
            <a:r>
              <a:rPr lang="en-US" sz="2400" baseline="0" dirty="0" err="1" smtClean="0"/>
              <a:t>inc</a:t>
            </a:r>
            <a:r>
              <a:rPr lang="he-IL" sz="2400" baseline="0" dirty="0" smtClean="0"/>
              <a:t> יצביעו לאותו המקום בזיכרון.</a:t>
            </a:r>
          </a:p>
          <a:p>
            <a:r>
              <a:rPr lang="he-IL" sz="2400" baseline="0" dirty="0" smtClean="0"/>
              <a:t>ולכן השינוי נשמר.</a:t>
            </a:r>
          </a:p>
          <a:p>
            <a:r>
              <a:rPr lang="he-IL" sz="2400" baseline="0" dirty="0" smtClean="0"/>
              <a:t>זה נחשב גם העתקה </a:t>
            </a:r>
            <a:r>
              <a:rPr lang="en-US" sz="2400" baseline="0" dirty="0" smtClean="0"/>
              <a:t>by value</a:t>
            </a:r>
            <a:r>
              <a:rPr lang="he-IL" sz="2400" baseline="0" dirty="0" smtClean="0"/>
              <a:t> כי אותה הכתובת הועתקה</a:t>
            </a:r>
          </a:p>
          <a:p>
            <a:r>
              <a:rPr lang="he-IL" sz="2400" baseline="0" dirty="0" smtClean="0"/>
              <a:t>אין העתקה </a:t>
            </a:r>
            <a:r>
              <a:rPr lang="en-US" sz="2400" baseline="0" dirty="0" smtClean="0"/>
              <a:t>by </a:t>
            </a:r>
            <a:r>
              <a:rPr lang="en-US" sz="2400" baseline="0" dirty="0" err="1" smtClean="0"/>
              <a:t>referencce</a:t>
            </a:r>
            <a:r>
              <a:rPr lang="he-IL" sz="2400" baseline="0" dirty="0" smtClean="0"/>
              <a:t> </a:t>
            </a:r>
            <a:r>
              <a:rPr lang="he-IL" sz="2400" baseline="0" dirty="0" err="1" smtClean="0"/>
              <a:t>בגאוה</a:t>
            </a:r>
            <a:r>
              <a:rPr lang="he-IL" sz="2400" baseline="0" dirty="0" smtClean="0"/>
              <a:t>, יש את זה בשפות אחרות</a:t>
            </a:r>
          </a:p>
          <a:p>
            <a:r>
              <a:rPr lang="he-IL" sz="2400" baseline="0" dirty="0" smtClean="0"/>
              <a:t>אם זה כתובת מועתקת </a:t>
            </a:r>
            <a:r>
              <a:rPr lang="en-US" sz="2400" baseline="0" dirty="0" smtClean="0"/>
              <a:t>by value</a:t>
            </a:r>
            <a:r>
              <a:rPr lang="he-IL" sz="2400" baseline="0" dirty="0" smtClean="0"/>
              <a:t> אם זה משתנה פרימיטיבי אז הערך עצמו מועתק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944182-E926-4B80-8EC5-9741467D79AD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3364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27239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27239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C59188-0FA2-4E19-BAD0-83D788259AA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D713D5-1B64-4755-889D-24C645F3025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0163C6-C399-4E6F-9494-61145EBADEB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4CB94B-44C5-4EB6-B074-3C86C6E836A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077AC8-BE08-4B4D-AC49-3D726DE0B9F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02F8D-0CFA-4A06-BC18-CC62E4DAF545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942F-87B7-47AC-9100-7FE3047B387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F2F13-53B0-4B57-897D-E3F35B86763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43378-AAE3-4783-BE5A-9E257BB551F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D906A-A2D0-4061-BD54-45802523B7F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482F42-7E53-40ED-BA6C-81B17ACAF906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27136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rtl="0">
                <a:defRPr/>
              </a:pPr>
              <a:endParaRPr lang="en-US" sz="2400" b="0">
                <a:latin typeface="Times New Roman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7136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 rtl="0">
                  <a:defRPr/>
                </a:pPr>
                <a:endParaRPr lang="en-US" sz="2400" b="0">
                  <a:latin typeface="Times New Roman" pitchFamily="18" charset="0"/>
                </a:endParaRPr>
              </a:p>
            </p:txBody>
          </p:sp>
          <p:sp>
            <p:nvSpPr>
              <p:cNvPr id="27136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</a:p>
        </p:txBody>
      </p:sp>
      <p:sp>
        <p:nvSpPr>
          <p:cNvPr id="27136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137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Software 1 in Java - Week 2</a:t>
            </a:r>
          </a:p>
        </p:txBody>
      </p:sp>
      <p:sp>
        <p:nvSpPr>
          <p:cNvPr id="27137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0">
              <a:defRPr sz="1000" b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AC412ED-6014-4BF8-B8A7-FDF0827902EE}" type="slidenum">
              <a:rPr lang="he-IL"/>
              <a:pPr>
                <a:defRPr/>
              </a:pPr>
              <a:t>‹#›</a:t>
            </a:fld>
            <a:endParaRPr lang="en-US"/>
          </a:p>
        </p:txBody>
      </p:sp>
      <p:sp>
        <p:nvSpPr>
          <p:cNvPr id="27137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1" r:id="rId2"/>
    <p:sldLayoutId id="2147483820" r:id="rId3"/>
    <p:sldLayoutId id="2147483819" r:id="rId4"/>
    <p:sldLayoutId id="2147483818" r:id="rId5"/>
    <p:sldLayoutId id="2147483817" r:id="rId6"/>
    <p:sldLayoutId id="2147483816" r:id="rId7"/>
    <p:sldLayoutId id="2147483815" r:id="rId8"/>
    <p:sldLayoutId id="2147483814" r:id="rId9"/>
    <p:sldLayoutId id="2147483813" r:id="rId10"/>
    <p:sldLayoutId id="2147483812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3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docs.oracle.com/javase/tutorial/java/data/numberformat.html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1stchoiceremovals.net/ist2_2334825_puzzled_kids_cartoon.jpg&amp;imgrefurl=http://www.1stchoiceremovals.net/Advice%20and%20Guides.htm&amp;usg=__VYSQnjgE7fWD0jERwQiEURJng3E=&amp;h=322&amp;w=380&amp;sz=39&amp;hl=en&amp;start=4&amp;sig2=45nJDtYAWsv73vCvm92duA&amp;tbnid=I2wdKZsMarjO8M:&amp;tbnh=104&amp;tbnw=123&amp;prev=/images?q=puzzled&amp;gbv=2&amp;hl=en&amp;ei=RCrwSrqnDNCE_AbP2OiJBw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Java_package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he-IL" dirty="0" smtClean="0">
                <a:latin typeface="Comic Sans MS" pitchFamily="66" charset="0"/>
              </a:rPr>
              <a:t>תוכנה 1</a:t>
            </a:r>
            <a:br>
              <a:rPr lang="he-IL" dirty="0" smtClean="0">
                <a:latin typeface="Comic Sans MS" pitchFamily="66" charset="0"/>
              </a:rPr>
            </a:br>
            <a:endParaRPr lang="en-US" sz="2800" dirty="0" smtClean="0">
              <a:latin typeface="Comic Sans MS" pitchFamily="66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340225"/>
            <a:ext cx="6858000" cy="852488"/>
          </a:xfrm>
        </p:spPr>
        <p:txBody>
          <a:bodyPr/>
          <a:lstStyle/>
          <a:p>
            <a:pPr rtl="0" eaLnBrk="1" hangingPunct="1"/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תרגול מס' </a:t>
            </a:r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3</a:t>
            </a:r>
            <a:endParaRPr lang="en-US" dirty="0" smtClean="0">
              <a:solidFill>
                <a:srgbClr val="000099"/>
              </a:solidFill>
              <a:latin typeface="Comic Sans MS" pitchFamily="66" charset="0"/>
            </a:endParaRPr>
          </a:p>
          <a:p>
            <a:pPr eaLnBrk="1" hangingPunct="1"/>
            <a:r>
              <a:rPr lang="he-IL" dirty="0">
                <a:solidFill>
                  <a:srgbClr val="000099"/>
                </a:solidFill>
                <a:latin typeface="Comic Sans MS" pitchFamily="66" charset="0"/>
              </a:rPr>
              <a:t>העברת פרמטרים</a:t>
            </a:r>
            <a:endParaRPr lang="en-US" dirty="0">
              <a:solidFill>
                <a:srgbClr val="000099"/>
              </a:solidFill>
              <a:latin typeface="Comic Sans MS" pitchFamily="66" charset="0"/>
            </a:endParaRPr>
          </a:p>
          <a:p>
            <a:pPr eaLnBrk="1" hangingPunct="1"/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עבודה </a:t>
            </a:r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עם מחרוזות (</a:t>
            </a:r>
            <a:r>
              <a:rPr lang="en-US" dirty="0" smtClean="0">
                <a:solidFill>
                  <a:srgbClr val="000099"/>
                </a:solidFill>
                <a:latin typeface="Comic Sans MS" pitchFamily="66" charset="0"/>
              </a:rPr>
              <a:t>Strings</a:t>
            </a:r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)</a:t>
            </a:r>
          </a:p>
          <a:p>
            <a:pPr eaLnBrk="1" hangingPunct="1"/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מתודות (</a:t>
            </a:r>
            <a:r>
              <a:rPr lang="en-US" dirty="0" smtClean="0">
                <a:solidFill>
                  <a:srgbClr val="000099"/>
                </a:solidFill>
                <a:latin typeface="Comic Sans MS" pitchFamily="66" charset="0"/>
              </a:rPr>
              <a:t>Methods</a:t>
            </a:r>
            <a:r>
              <a:rPr lang="he-IL" dirty="0" smtClean="0">
                <a:solidFill>
                  <a:srgbClr val="000099"/>
                </a:solidFill>
                <a:latin typeface="Comic Sans MS" pitchFamily="66" charset="0"/>
              </a:rPr>
              <a:t>)</a:t>
            </a:r>
            <a:endParaRPr lang="he-IL" dirty="0" smtClean="0">
              <a:solidFill>
                <a:srgbClr val="000099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122230" y="6167120"/>
            <a:ext cx="105353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81430" y="6130256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args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129140" y="5792708"/>
            <a:ext cx="105353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67877" y="5755844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arr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798320" y="5588000"/>
            <a:ext cx="248400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122230" y="5786086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Add:150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3122230" y="5172512"/>
            <a:ext cx="1055043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55925" y="5142786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77636" y="5073135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inc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3759200" y="5386422"/>
            <a:ext cx="0" cy="32400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094543" y="5109967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Add:150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73486" y="5924391"/>
            <a:ext cx="127836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[1,2,3]</a:t>
            </a:r>
            <a:endParaRPr lang="en-US" dirty="0"/>
          </a:p>
        </p:txBody>
      </p:sp>
      <p:pic>
        <p:nvPicPr>
          <p:cNvPr id="26" name="Content Placeholder 4" descr="Capture1.PNG"/>
          <p:cNvPicPr>
            <a:picLocks noChangeAspect="1"/>
          </p:cNvPicPr>
          <p:nvPr/>
        </p:nvPicPr>
        <p:blipFill rotWithShape="1">
          <a:blip r:embed="rId3" cstate="print"/>
          <a:srcRect l="3825" b="3951"/>
          <a:stretch/>
        </p:blipFill>
        <p:spPr bwMode="auto">
          <a:xfrm>
            <a:off x="837995" y="1583524"/>
            <a:ext cx="3689922" cy="2385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" name="Flowchart: Process 26"/>
          <p:cNvSpPr/>
          <p:nvPr/>
        </p:nvSpPr>
        <p:spPr bwMode="auto">
          <a:xfrm>
            <a:off x="4650341" y="2150964"/>
            <a:ext cx="1104623" cy="852792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algn="ctr"/>
            <a:r>
              <a:rPr lang="he-IL" sz="1200" dirty="0" smtClean="0"/>
              <a:t>[3, 2, 1]</a:t>
            </a:r>
          </a:p>
          <a:p>
            <a:pPr algn="ctr"/>
            <a:r>
              <a:rPr lang="he-IL" sz="1200" dirty="0" smtClean="0"/>
              <a:t>[4, 3, 2]</a:t>
            </a:r>
            <a:endParaRPr kumimoji="0" lang="he-I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4429166" y="6063734"/>
            <a:ext cx="1392514" cy="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4362450" y="5327452"/>
            <a:ext cx="1459230" cy="596939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71939757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/>
      <p:bldP spid="15" grpId="0" animBg="1"/>
      <p:bldP spid="16" grpId="0"/>
      <p:bldP spid="19" grpId="0"/>
      <p:bldP spid="20" grpId="0" animBg="1"/>
      <p:bldP spid="20" grpId="1" animBg="1"/>
      <p:bldP spid="21" grpId="0"/>
      <p:bldP spid="21" grpId="1"/>
      <p:bldP spid="24" grpId="0"/>
      <p:bldP spid="25" grpId="0"/>
      <p:bldP spid="25" grpId="1"/>
      <p:bldP spid="30" grpId="0"/>
      <p:bldP spid="30" grpId="1"/>
      <p:bldP spid="10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u="sng" dirty="0" smtClean="0"/>
              <a:t>עבור אובייקטים עדיין מועבר עותק </a:t>
            </a:r>
            <a:r>
              <a:rPr lang="en-US" b="1" u="sng" dirty="0" smtClean="0"/>
              <a:t>by value</a:t>
            </a:r>
            <a:r>
              <a:rPr lang="he-IL" b="1" u="sng" dirty="0" smtClean="0"/>
              <a:t>, אבל הפעם זה עותק של </a:t>
            </a:r>
            <a:r>
              <a:rPr lang="he-IL" b="1" u="sng" dirty="0" err="1" smtClean="0"/>
              <a:t>הרפרנס</a:t>
            </a:r>
            <a:r>
              <a:rPr lang="he-IL" b="1" u="sng" dirty="0" smtClean="0"/>
              <a:t> לאובייקט שנמצא ב</a:t>
            </a:r>
            <a:r>
              <a:rPr lang="en-US" b="1" u="sng" dirty="0" smtClean="0"/>
              <a:t>-heap</a:t>
            </a:r>
            <a:r>
              <a:rPr lang="he-IL" b="1" u="sng" dirty="0" smtClean="0"/>
              <a:t>. כך שגם </a:t>
            </a:r>
            <a:r>
              <a:rPr lang="he-IL" b="1" u="sng" dirty="0" err="1" smtClean="0"/>
              <a:t>הרפרנס</a:t>
            </a:r>
            <a:r>
              <a:rPr lang="he-IL" b="1" u="sng" dirty="0" smtClean="0"/>
              <a:t> המקורי וגם העותק מצביעים לאותו האובייקט. </a:t>
            </a:r>
            <a:endParaRPr lang="he-IL" dirty="0" smtClean="0"/>
          </a:p>
          <a:p>
            <a:r>
              <a:rPr lang="he-IL" dirty="0" smtClean="0"/>
              <a:t>שינוי הפרמטר בתוך המתודה נשמר גם מחוץ למתודה</a:t>
            </a:r>
          </a:p>
          <a:p>
            <a:r>
              <a:rPr lang="he-IL" b="1" u="sng" dirty="0" smtClean="0"/>
              <a:t>אנלוגיה:</a:t>
            </a:r>
            <a:r>
              <a:rPr lang="he-IL" dirty="0" smtClean="0"/>
              <a:t> שליחת כתובת של גוגל דוק, כל שינוי שצד אחד עושה במסמך, נראה גם אצל הצד השני.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value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he-IL" dirty="0"/>
          </a:p>
        </p:txBody>
      </p:sp>
      <p:pic>
        <p:nvPicPr>
          <p:cNvPr id="5" name="Content Placeholder 4" descr="Capture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391640"/>
            <a:ext cx="7265324" cy="462504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lowchart: Process 5"/>
          <p:cNvSpPr/>
          <p:nvPr/>
        </p:nvSpPr>
        <p:spPr bwMode="auto">
          <a:xfrm>
            <a:off x="6781800" y="41064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algn="ctr"/>
            <a:r>
              <a:rPr lang="he-IL" dirty="0" smtClean="0"/>
              <a:t>[3, 2, 1]</a:t>
            </a:r>
          </a:p>
          <a:p>
            <a:pPr algn="ctr"/>
            <a:r>
              <a:rPr lang="he-IL" dirty="0" smtClean="0"/>
              <a:t>[3, 2, 1]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122230" y="6167120"/>
            <a:ext cx="105353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81430" y="6130256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args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129140" y="5792708"/>
            <a:ext cx="105353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667877" y="5755844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arr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798320" y="5588000"/>
            <a:ext cx="248400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122230" y="5786086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Add:150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3122230" y="5172512"/>
            <a:ext cx="1055043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655925" y="5142786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arr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03147" y="5073135"/>
            <a:ext cx="9925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change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3759200" y="5386422"/>
            <a:ext cx="0" cy="32400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094543" y="5147003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Add:150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973486" y="5924391"/>
            <a:ext cx="127836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[1,2,3]</a:t>
            </a:r>
            <a:endParaRPr lang="en-US" dirty="0"/>
          </a:p>
        </p:txBody>
      </p:sp>
      <p:sp>
        <p:nvSpPr>
          <p:cNvPr id="27" name="Flowchart: Process 26"/>
          <p:cNvSpPr/>
          <p:nvPr/>
        </p:nvSpPr>
        <p:spPr bwMode="auto">
          <a:xfrm>
            <a:off x="4650341" y="2150964"/>
            <a:ext cx="1104623" cy="852792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algn="ctr"/>
            <a:r>
              <a:rPr lang="he-IL" sz="1200" dirty="0" smtClean="0"/>
              <a:t>[3, 2, 1</a:t>
            </a:r>
            <a:r>
              <a:rPr lang="he-IL" sz="1200" dirty="0" smtClean="0"/>
              <a:t>]</a:t>
            </a:r>
          </a:p>
          <a:p>
            <a:pPr algn="ctr"/>
            <a:r>
              <a:rPr lang="en-US" sz="1200" smtClean="0"/>
              <a:t>]</a:t>
            </a:r>
            <a:r>
              <a:rPr lang="he-IL" sz="1200" smtClean="0"/>
              <a:t>3</a:t>
            </a:r>
            <a:r>
              <a:rPr lang="he-IL" sz="1200" dirty="0" smtClean="0"/>
              <a:t>, 2</a:t>
            </a:r>
            <a:r>
              <a:rPr lang="en-US" sz="1200" smtClean="0"/>
              <a:t>1, </a:t>
            </a:r>
            <a:r>
              <a:rPr lang="he-IL" sz="1200" smtClean="0"/>
              <a:t>]</a:t>
            </a:r>
            <a:endParaRPr kumimoji="0" lang="he-I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למה</a:t>
            </a:r>
            <a:r>
              <a:rPr lang="he-IL" sz="1200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??</a:t>
            </a:r>
            <a:endParaRPr kumimoji="0" lang="he-IL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 bwMode="auto">
          <a:xfrm>
            <a:off x="4429166" y="6063734"/>
            <a:ext cx="1392514" cy="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1" name="Straight Arrow Connector 30"/>
          <p:cNvCxnSpPr/>
          <p:nvPr/>
        </p:nvCxnSpPr>
        <p:spPr bwMode="auto">
          <a:xfrm>
            <a:off x="4362450" y="5327452"/>
            <a:ext cx="1459230" cy="596939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pic>
        <p:nvPicPr>
          <p:cNvPr id="28" name="Content Placeholder 4" descr="Capture2.PNG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l="4432" b="4009"/>
          <a:stretch/>
        </p:blipFill>
        <p:spPr>
          <a:xfrm>
            <a:off x="737397" y="1587590"/>
            <a:ext cx="3800666" cy="2430187"/>
          </a:xfrm>
        </p:spPr>
      </p:pic>
      <p:sp>
        <p:nvSpPr>
          <p:cNvPr id="32" name="TextBox 31"/>
          <p:cNvSpPr txBox="1"/>
          <p:nvPr/>
        </p:nvSpPr>
        <p:spPr>
          <a:xfrm>
            <a:off x="6016819" y="5172512"/>
            <a:ext cx="1278367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[0, 0, 0, 0]</a:t>
            </a:r>
            <a:endParaRPr lang="en-US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>
            <a:off x="4372412" y="5327452"/>
            <a:ext cx="1456851" cy="29726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3092611" y="5141465"/>
            <a:ext cx="10951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Add:240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8428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/>
      <p:bldP spid="15" grpId="0" animBg="1"/>
      <p:bldP spid="16" grpId="0"/>
      <p:bldP spid="19" grpId="0"/>
      <p:bldP spid="20" grpId="0" animBg="1"/>
      <p:bldP spid="20" grpId="1" animBg="1"/>
      <p:bldP spid="21" grpId="0"/>
      <p:bldP spid="21" grpId="1"/>
      <p:bldP spid="24" grpId="0"/>
      <p:bldP spid="25" grpId="0"/>
      <p:bldP spid="25" grpId="1"/>
      <p:bldP spid="30" grpId="0"/>
      <p:bldP spid="30" grpId="1"/>
      <p:bldP spid="30" grpId="2"/>
      <p:bldP spid="10" grpId="0" animBg="1"/>
      <p:bldP spid="27" grpId="0" animBg="1"/>
      <p:bldP spid="32" grpId="0" animBg="1"/>
      <p:bldP spid="32" grpId="1" animBg="1"/>
      <p:bldP spid="34" grpId="0"/>
      <p:bldP spid="34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value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כאשר מעבירים משתנה </a:t>
            </a:r>
            <a:r>
              <a:rPr lang="he-IL" b="1" dirty="0" smtClean="0"/>
              <a:t>מטיפוס הפניה</a:t>
            </a:r>
            <a:r>
              <a:rPr lang="he-IL" dirty="0" smtClean="0"/>
              <a:t>, הכתובת עצמה מועתקת </a:t>
            </a:r>
            <a:r>
              <a:rPr lang="en-US" b="1" dirty="0" smtClean="0"/>
              <a:t>by value</a:t>
            </a:r>
            <a:r>
              <a:rPr lang="he-IL" dirty="0" smtClean="0"/>
              <a:t>. </a:t>
            </a:r>
          </a:p>
          <a:p>
            <a:r>
              <a:rPr lang="he-IL" b="1" u="sng" dirty="0" smtClean="0"/>
              <a:t>נחזור לדוגמת הגוגל דוק: </a:t>
            </a:r>
            <a:r>
              <a:rPr lang="he-IL" dirty="0" smtClean="0"/>
              <a:t>נניח ששלחנו למישהו כתובת של מסמך גוגל דוק, והוא מחק את הכתובת. האם אצלנו הכתובת נמחקה גם??</a:t>
            </a:r>
          </a:p>
          <a:p>
            <a:endParaRPr lang="he-IL" dirty="0" smtClean="0"/>
          </a:p>
          <a:p>
            <a:pPr>
              <a:buNone/>
            </a:pPr>
            <a:endParaRPr lang="he-I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z="3600" b="1" dirty="0">
                <a:solidFill>
                  <a:srgbClr val="000099"/>
                </a:solidFill>
              </a:rPr>
              <a:t>מחרוזות (</a:t>
            </a:r>
            <a:r>
              <a:rPr lang="en-US" sz="3600" b="1" smtClean="0">
                <a:solidFill>
                  <a:srgbClr val="000099"/>
                </a:solidFill>
              </a:rPr>
              <a:t>Strings</a:t>
            </a:r>
            <a:r>
              <a:rPr lang="he-IL" sz="3600" b="1" smtClean="0">
                <a:solidFill>
                  <a:srgbClr val="000099"/>
                </a:solidFill>
              </a:rPr>
              <a:t>)</a:t>
            </a:r>
            <a:endParaRPr lang="he-IL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553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מחרוזות - חזרה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400" y="1628800"/>
            <a:ext cx="7772400" cy="4502125"/>
          </a:xfrm>
        </p:spPr>
        <p:txBody>
          <a:bodyPr/>
          <a:lstStyle/>
          <a:p>
            <a:pPr algn="r"/>
            <a:r>
              <a:rPr lang="he-IL" dirty="0" smtClean="0"/>
              <a:t>מחרוזות הן אובייקטים המכילים רצף של תווים.</a:t>
            </a:r>
            <a:endParaRPr lang="en-US" dirty="0" smtClean="0"/>
          </a:p>
          <a:p>
            <a:pPr marL="0" indent="0" algn="l" rtl="0">
              <a:buNone/>
            </a:pPr>
            <a:r>
              <a:rPr lang="en-US" dirty="0"/>
              <a:t>String s = “Hello”;</a:t>
            </a:r>
          </a:p>
          <a:p>
            <a:pPr algn="l" rtl="0"/>
            <a:endParaRPr lang="en-US" dirty="0" smtClean="0"/>
          </a:p>
          <a:p>
            <a:pPr algn="r"/>
            <a:r>
              <a:rPr lang="he-IL" dirty="0" smtClean="0"/>
              <a:t>כל אלמנט במחרוזת הוא מסוג </a:t>
            </a:r>
            <a:r>
              <a:rPr lang="en-US" dirty="0" smtClean="0"/>
              <a:t>char</a:t>
            </a:r>
            <a:r>
              <a:rPr lang="he-IL" dirty="0" smtClean="0"/>
              <a:t>.</a:t>
            </a:r>
          </a:p>
          <a:p>
            <a:pPr algn="r"/>
            <a:r>
              <a:rPr lang="he-IL" dirty="0" smtClean="0"/>
              <a:t>האינדקס של התו הראשון הוא 0.</a:t>
            </a:r>
          </a:p>
          <a:p>
            <a:pPr algn="r"/>
            <a:r>
              <a:rPr lang="he-IL" dirty="0" smtClean="0"/>
              <a:t>אורך המחרוזת מוחזר ע"י הפונקציה </a:t>
            </a:r>
            <a:r>
              <a:rPr lang="en-US" dirty="0" smtClean="0"/>
              <a:t>length()</a:t>
            </a:r>
          </a:p>
          <a:p>
            <a:pPr algn="r"/>
            <a:r>
              <a:rPr lang="he-IL" dirty="0" smtClean="0"/>
              <a:t>שרשור מחרוזות נעשה ע"י האופרטור +</a:t>
            </a:r>
            <a:endParaRPr lang="en-US" dirty="0"/>
          </a:p>
          <a:p>
            <a:pPr marL="0" indent="0" algn="l" rtl="0">
              <a:buNone/>
            </a:pPr>
            <a:r>
              <a:rPr lang="en-US" sz="2800" dirty="0" smtClean="0"/>
              <a:t>String s2 = s + “ World” + 5     // “Hello World5</a:t>
            </a:r>
            <a:r>
              <a:rPr lang="en-US" sz="2800" dirty="0" smtClean="0"/>
              <a:t>”</a:t>
            </a:r>
            <a:endParaRPr lang="he-IL" sz="2800" dirty="0" smtClean="0"/>
          </a:p>
          <a:p>
            <a:pPr marL="0" indent="0" algn="l" rtl="0">
              <a:buNone/>
            </a:pPr>
            <a:r>
              <a:rPr lang="en-US" dirty="0"/>
              <a:t>String </a:t>
            </a:r>
            <a:r>
              <a:rPr lang="en-US" dirty="0" smtClean="0"/>
              <a:t>s</a:t>
            </a:r>
            <a:r>
              <a:rPr lang="he-IL" smtClean="0"/>
              <a:t>3</a:t>
            </a:r>
            <a:r>
              <a:rPr lang="en-US" smtClean="0"/>
              <a:t> </a:t>
            </a:r>
            <a:r>
              <a:rPr lang="en-US"/>
              <a:t>= </a:t>
            </a:r>
            <a:r>
              <a:rPr lang="en-US" smtClean="0"/>
              <a:t>6 + 5 + “ </a:t>
            </a:r>
            <a:r>
              <a:rPr lang="en-US"/>
              <a:t>World</a:t>
            </a:r>
            <a:r>
              <a:rPr lang="en-US"/>
              <a:t>”  </a:t>
            </a:r>
            <a:r>
              <a:rPr lang="en-US" smtClean="0"/>
              <a:t>   // “11World”</a:t>
            </a:r>
            <a:endParaRPr lang="en-US" sz="2800" dirty="0" smtClean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33501"/>
              </p:ext>
            </p:extLst>
          </p:nvPr>
        </p:nvGraphicFramePr>
        <p:xfrm>
          <a:off x="4391981" y="2312876"/>
          <a:ext cx="4068453" cy="792480"/>
        </p:xfrm>
        <a:graphic>
          <a:graphicData uri="http://schemas.openxmlformats.org/drawingml/2006/table">
            <a:tbl>
              <a:tblPr/>
              <a:tblGrid>
                <a:gridCol w="1219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9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59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35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97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97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72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0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character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H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492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מחרוזות - השוואה</a:t>
            </a:r>
            <a:endParaRPr lang="he-I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400" dirty="0" smtClean="0"/>
              <a:t>נניח ונרצה להשוות שתי מחרוזות (לבדוק האם הן שוות).</a:t>
            </a:r>
          </a:p>
          <a:p>
            <a:pPr marL="0" indent="0" algn="l" rtl="0">
              <a:buNone/>
            </a:pPr>
            <a:r>
              <a:rPr lang="en-US" sz="2400" b="1" dirty="0"/>
              <a:t>public static void main(String[] </a:t>
            </a:r>
            <a:r>
              <a:rPr lang="en-US" sz="2400" b="1" dirty="0" err="1"/>
              <a:t>args</a:t>
            </a:r>
            <a:r>
              <a:rPr lang="en-US" sz="2400" b="1" dirty="0"/>
              <a:t>) {</a:t>
            </a:r>
          </a:p>
          <a:p>
            <a:pPr marL="0" indent="0" algn="l" rtl="0">
              <a:buNone/>
            </a:pPr>
            <a:r>
              <a:rPr lang="en-US" sz="2400" dirty="0"/>
              <a:t>String s1 = </a:t>
            </a:r>
            <a:r>
              <a:rPr lang="en-US" sz="2400" b="1" dirty="0"/>
              <a:t>new String("hello");</a:t>
            </a:r>
          </a:p>
          <a:p>
            <a:pPr marL="0" indent="0" algn="l" rtl="0">
              <a:buNone/>
            </a:pPr>
            <a:r>
              <a:rPr lang="en-US" sz="2400" dirty="0"/>
              <a:t>String s2 = </a:t>
            </a:r>
            <a:r>
              <a:rPr lang="en-US" sz="2400" b="1" dirty="0"/>
              <a:t>new </a:t>
            </a:r>
            <a:r>
              <a:rPr lang="en-US" sz="2400" b="1" dirty="0" smtClean="0"/>
              <a:t>String("</a:t>
            </a:r>
            <a:r>
              <a:rPr lang="en-US" sz="2400" b="1" dirty="0"/>
              <a:t>hello");</a:t>
            </a:r>
          </a:p>
          <a:p>
            <a:pPr marL="0" indent="0" algn="l" rtl="0">
              <a:buNone/>
            </a:pPr>
            <a:r>
              <a:rPr lang="en-US" sz="2400" dirty="0" err="1"/>
              <a:t>System.</a:t>
            </a:r>
            <a:r>
              <a:rPr lang="en-US" sz="2400" b="1" i="1" dirty="0" err="1"/>
              <a:t>out.println</a:t>
            </a:r>
            <a:r>
              <a:rPr lang="en-US" sz="2400" b="1" i="1" dirty="0"/>
              <a:t>(s1.equals(s2));</a:t>
            </a:r>
          </a:p>
          <a:p>
            <a:pPr marL="0" indent="0" algn="l" rtl="0">
              <a:buNone/>
            </a:pPr>
            <a:r>
              <a:rPr lang="en-US" sz="2400" dirty="0" err="1"/>
              <a:t>System.</a:t>
            </a:r>
            <a:r>
              <a:rPr lang="en-US" sz="2400" b="1" i="1" dirty="0" err="1"/>
              <a:t>out.println</a:t>
            </a:r>
            <a:r>
              <a:rPr lang="en-US" sz="2400" b="1" i="1" dirty="0"/>
              <a:t>(s1 == s2);</a:t>
            </a:r>
          </a:p>
          <a:p>
            <a:pPr marL="0" indent="0" algn="l" rtl="0">
              <a:buNone/>
            </a:pPr>
            <a:r>
              <a:rPr lang="he-IL" sz="2400" dirty="0"/>
              <a:t>{</a:t>
            </a:r>
            <a:endParaRPr lang="he-IL" sz="2400" dirty="0"/>
          </a:p>
          <a:p>
            <a:r>
              <a:rPr lang="he-IL" sz="2400" dirty="0" smtClean="0"/>
              <a:t>מה יודפס למסך? למה?</a:t>
            </a:r>
          </a:p>
          <a:p>
            <a:endParaRPr lang="en-US" sz="2400" dirty="0"/>
          </a:p>
          <a:p>
            <a:endParaRPr lang="he-IL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104792" y="3448961"/>
            <a:ext cx="1354015" cy="369332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true</a:t>
            </a:r>
            <a:endParaRPr lang="he-IL" dirty="0"/>
          </a:p>
        </p:txBody>
      </p:sp>
      <p:sp>
        <p:nvSpPr>
          <p:cNvPr id="6" name="TextBox 5"/>
          <p:cNvSpPr txBox="1"/>
          <p:nvPr/>
        </p:nvSpPr>
        <p:spPr>
          <a:xfrm>
            <a:off x="5427784" y="3997680"/>
            <a:ext cx="1354015" cy="369332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dirty="0" smtClean="0"/>
              <a:t>false</a:t>
            </a:r>
            <a:endParaRPr lang="he-IL" dirty="0"/>
          </a:p>
        </p:txBody>
      </p:sp>
      <p:sp>
        <p:nvSpPr>
          <p:cNvPr id="7" name="TextBox 6"/>
          <p:cNvSpPr txBox="1"/>
          <p:nvPr/>
        </p:nvSpPr>
        <p:spPr>
          <a:xfrm>
            <a:off x="334380" y="5667054"/>
            <a:ext cx="8028892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2000" dirty="0" smtClean="0">
                <a:solidFill>
                  <a:srgbClr val="000000"/>
                </a:solidFill>
                <a:latin typeface="Arial"/>
                <a:cs typeface="Arial"/>
              </a:rPr>
              <a:t>כדי להשוות שתי מחרוזות מבחינת תוכנן יש </a:t>
            </a:r>
            <a:r>
              <a:rPr lang="he-IL" sz="2000" dirty="0" err="1" smtClean="0">
                <a:solidFill>
                  <a:srgbClr val="000000"/>
                </a:solidFill>
                <a:latin typeface="Arial"/>
                <a:cs typeface="Arial"/>
              </a:rPr>
              <a:t>להשמש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he-IL" sz="2000" dirty="0" err="1" smtClean="0">
                <a:solidFill>
                  <a:srgbClr val="000000"/>
                </a:solidFill>
                <a:latin typeface="Arial"/>
                <a:cs typeface="Arial"/>
              </a:rPr>
              <a:t>בפונקצייה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Arial"/>
                <a:cs typeface="Arial"/>
              </a:rPr>
              <a:t>equals()</a:t>
            </a:r>
            <a:r>
              <a:rPr lang="he-IL" sz="2000" dirty="0" smtClean="0">
                <a:solidFill>
                  <a:srgbClr val="000000"/>
                </a:solidFill>
                <a:latin typeface="Arial"/>
                <a:cs typeface="Arial"/>
              </a:rPr>
              <a:t> ולא באופרטור == שבודק אם מדובר באותו אובייקט</a:t>
            </a:r>
            <a:endParaRPr lang="he-IL" sz="2000" dirty="0">
              <a:solidFill>
                <a:srgbClr val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516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230171" y="6045200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476313" y="6030486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args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230170" y="5472306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760676" y="5503540"/>
            <a:ext cx="441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51839" y="1583524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 algn="l" rtl="0">
              <a:buNone/>
            </a:pPr>
            <a:r>
              <a:rPr lang="en-US"/>
              <a:t>public static void main(String[] args) {</a:t>
            </a:r>
          </a:p>
          <a:p>
            <a:pPr marL="0" indent="0" algn="l" rtl="0">
              <a:buNone/>
            </a:pPr>
            <a:r>
              <a:rPr lang="en-US" dirty="0"/>
              <a:t>String s1 = new String("hello");</a:t>
            </a:r>
          </a:p>
          <a:p>
            <a:pPr marL="0" indent="0" algn="l" rtl="0">
              <a:buNone/>
            </a:pPr>
            <a:r>
              <a:rPr lang="en-US" dirty="0"/>
              <a:t>String s2 = new String("hello");</a:t>
            </a:r>
          </a:p>
          <a:p>
            <a:pPr marL="0" indent="0" algn="l" rtl="0">
              <a:buNone/>
            </a:pP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(s1.equals(s2));</a:t>
            </a:r>
          </a:p>
          <a:p>
            <a:pPr marL="0" indent="0" algn="l" rtl="0">
              <a:buNone/>
            </a:pPr>
            <a:r>
              <a:rPr lang="en-US" dirty="0" err="1"/>
              <a:t>System.</a:t>
            </a:r>
            <a:r>
              <a:rPr lang="en-US" i="1" dirty="0" err="1"/>
              <a:t>out.println</a:t>
            </a:r>
            <a:r>
              <a:rPr lang="en-US" i="1" dirty="0"/>
              <a:t>(s1 == s2);</a:t>
            </a:r>
          </a:p>
          <a:p>
            <a:pPr marL="0" indent="0" algn="l" rtl="0">
              <a:buNone/>
            </a:pPr>
            <a:r>
              <a:rPr lang="he-IL" smtClean="0"/>
              <a:t>{</a:t>
            </a:r>
            <a:endParaRPr lang="he-IL" dirty="0"/>
          </a:p>
        </p:txBody>
      </p:sp>
      <p:sp>
        <p:nvSpPr>
          <p:cNvPr id="26" name="TextBox 25"/>
          <p:cNvSpPr txBox="1"/>
          <p:nvPr/>
        </p:nvSpPr>
        <p:spPr>
          <a:xfrm>
            <a:off x="4721463" y="2391999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 smtClean="0"/>
              <a:t>true</a:t>
            </a:r>
            <a:endParaRPr lang="he-IL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4422170" y="2801031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 smtClean="0"/>
              <a:t>false</a:t>
            </a:r>
            <a:endParaRPr lang="he-IL" sz="1400" dirty="0"/>
          </a:p>
        </p:txBody>
      </p:sp>
      <p:sp>
        <p:nvSpPr>
          <p:cNvPr id="28" name="Rectangle 27"/>
          <p:cNvSpPr/>
          <p:nvPr/>
        </p:nvSpPr>
        <p:spPr bwMode="auto">
          <a:xfrm>
            <a:off x="3238052" y="4933715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788980" y="4953920"/>
            <a:ext cx="441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s2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075478" y="4796468"/>
            <a:ext cx="1054249" cy="36933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“hello”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6680051" y="5625269"/>
            <a:ext cx="1054249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“hello”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 bwMode="auto">
          <a:xfrm flipV="1">
            <a:off x="3736886" y="4981136"/>
            <a:ext cx="2169062" cy="184664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34" name="Straight Arrow Connector 33"/>
          <p:cNvCxnSpPr/>
          <p:nvPr/>
        </p:nvCxnSpPr>
        <p:spPr bwMode="auto">
          <a:xfrm>
            <a:off x="3736886" y="5686275"/>
            <a:ext cx="2772299" cy="12366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469909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מחרוזות – פונקציות בדיקה</a:t>
            </a:r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6781800" y="6312061"/>
            <a:ext cx="1905000" cy="457200"/>
          </a:xfrm>
        </p:spPr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7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929553"/>
              </p:ext>
            </p:extLst>
          </p:nvPr>
        </p:nvGraphicFramePr>
        <p:xfrm>
          <a:off x="827584" y="1952836"/>
          <a:ext cx="7992888" cy="3611563"/>
        </p:xfrm>
        <a:graphic>
          <a:graphicData uri="http://schemas.openxmlformats.org/drawingml/2006/table">
            <a:tbl>
              <a:tblPr/>
              <a:tblGrid>
                <a:gridCol w="3038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544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11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Method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equals(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two strings contain the same characters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equalsIgnoreCase(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two strings contain the same characters, ignoring upper vs. lower case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startsWith(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one contains other's characters at start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endsWith(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one contains other's characters at end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95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contains(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whether the given string is found within this one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6602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שלבי הפיתוח - חזרה קצרה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120" y="1555708"/>
            <a:ext cx="4860338" cy="4250097"/>
          </a:xfrm>
        </p:spPr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he-IL" sz="2400" dirty="0" smtClean="0"/>
              <a:t>משתמשים </a:t>
            </a:r>
            <a:r>
              <a:rPr lang="he-IL" sz="2400" dirty="0" smtClean="0"/>
              <a:t>במהדר (קומפיילר) כדי להמיר קבצי </a:t>
            </a:r>
            <a:r>
              <a:rPr lang="en-US" sz="2400" dirty="0" smtClean="0"/>
              <a:t>.java</a:t>
            </a:r>
            <a:r>
              <a:rPr lang="he-IL" sz="2400" dirty="0" smtClean="0"/>
              <a:t> (קבצי טקסט הקריאים למתכנת) </a:t>
            </a:r>
            <a:r>
              <a:rPr lang="he-IL" sz="2400" dirty="0" err="1" smtClean="0"/>
              <a:t>לקבצי</a:t>
            </a:r>
            <a:r>
              <a:rPr lang="he-IL" sz="2400" dirty="0" smtClean="0"/>
              <a:t> </a:t>
            </a:r>
            <a:r>
              <a:rPr lang="en-US" sz="2400" dirty="0" smtClean="0"/>
              <a:t>.class</a:t>
            </a:r>
            <a:r>
              <a:rPr lang="he-IL" sz="2400" dirty="0" smtClean="0"/>
              <a:t> שנועדו עבור המפרש (אינטרפרטר</a:t>
            </a:r>
            <a:r>
              <a:rPr lang="he-IL" sz="2400" dirty="0" smtClean="0"/>
              <a:t>).</a:t>
            </a:r>
          </a:p>
          <a:p>
            <a:pPr marL="971550" lvl="1" indent="-514350">
              <a:buFont typeface="+mj-lt"/>
              <a:buAutoNum type="arabicPeriod"/>
            </a:pPr>
            <a:r>
              <a:rPr lang="he-IL" sz="2400" dirty="0" smtClean="0"/>
              <a:t>שלב </a:t>
            </a:r>
            <a:r>
              <a:rPr lang="he-IL" sz="2400" dirty="0"/>
              <a:t>הרצת התוכנית </a:t>
            </a:r>
            <a:endParaRPr lang="he-IL" sz="2400" dirty="0" smtClean="0"/>
          </a:p>
          <a:p>
            <a:pPr marL="1371600" lvl="2" indent="-514350">
              <a:buFont typeface="+mj-lt"/>
              <a:buAutoNum type="arabicPeriod"/>
            </a:pPr>
            <a:r>
              <a:rPr lang="he-IL" sz="2000" dirty="0" smtClean="0"/>
              <a:t>משתמשים </a:t>
            </a:r>
            <a:r>
              <a:rPr lang="he-IL" sz="2000" dirty="0"/>
              <a:t>במפרש כדי להריץ את קבצי ה-</a:t>
            </a:r>
            <a:r>
              <a:rPr lang="en-US" sz="2000" dirty="0"/>
              <a:t>class</a:t>
            </a:r>
            <a:r>
              <a:rPr lang="he-IL" sz="2000" dirty="0"/>
              <a:t> </a:t>
            </a:r>
            <a:r>
              <a:rPr lang="he-IL" sz="2000" dirty="0" smtClean="0"/>
              <a:t>שיצרנו.</a:t>
            </a:r>
          </a:p>
          <a:p>
            <a:pPr marL="1371600" lvl="2" indent="-514350">
              <a:buFont typeface="+mj-lt"/>
              <a:buAutoNum type="arabicPeriod"/>
            </a:pPr>
            <a:r>
              <a:rPr lang="he-IL" sz="2000" dirty="0" smtClean="0"/>
              <a:t>ב-</a:t>
            </a:r>
            <a:r>
              <a:rPr lang="en-US" sz="2000" dirty="0"/>
              <a:t>Java</a:t>
            </a:r>
            <a:r>
              <a:rPr lang="he-IL" sz="2000" dirty="0"/>
              <a:t> אותו קובץ </a:t>
            </a:r>
            <a:r>
              <a:rPr lang="en-US" sz="2000" dirty="0"/>
              <a:t>class</a:t>
            </a:r>
            <a:r>
              <a:rPr lang="he-IL" sz="2000" dirty="0"/>
              <a:t> יכול לרוץ בסביבות שונות אם קיים עבורן מפרש.</a:t>
            </a:r>
          </a:p>
          <a:p>
            <a:pPr lvl="1"/>
            <a:endParaRPr lang="he-IL" sz="2400" dirty="0" smtClean="0"/>
          </a:p>
          <a:p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728" y="1555708"/>
            <a:ext cx="1042057" cy="34096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ounded Rectangular Callout 8"/>
          <p:cNvSpPr/>
          <p:nvPr/>
        </p:nvSpPr>
        <p:spPr bwMode="auto">
          <a:xfrm>
            <a:off x="2146666" y="2437172"/>
            <a:ext cx="1541414" cy="684076"/>
          </a:xfrm>
          <a:prstGeom prst="wedgeRoundRectCallout">
            <a:avLst>
              <a:gd name="adj1" fmla="val -91821"/>
              <a:gd name="adj2" fmla="val 154404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2300" dirty="0" smtClean="0">
                <a:latin typeface="+mn-lt"/>
                <a:cs typeface="+mn-cs"/>
              </a:rPr>
              <a:t>קומפילציה</a:t>
            </a:r>
            <a:endParaRPr lang="en-US" sz="2300" dirty="0" smtClean="0">
              <a:latin typeface="+mn-lt"/>
              <a:cs typeface="+mn-cs"/>
            </a:endParaRPr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34291"/>
          <a:stretch/>
        </p:blipFill>
        <p:spPr bwMode="auto">
          <a:xfrm>
            <a:off x="1939594" y="4318000"/>
            <a:ext cx="2919951" cy="2293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7" name="Straight Connector 6"/>
          <p:cNvCxnSpPr/>
          <p:nvPr/>
        </p:nvCxnSpPr>
        <p:spPr bwMode="auto">
          <a:xfrm>
            <a:off x="1729237" y="4322763"/>
            <a:ext cx="1188136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" name="Straight Connector 10"/>
          <p:cNvCxnSpPr/>
          <p:nvPr/>
        </p:nvCxnSpPr>
        <p:spPr bwMode="auto">
          <a:xfrm>
            <a:off x="2447120" y="4322763"/>
            <a:ext cx="219600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Rounded Rectangular Callout 11"/>
          <p:cNvSpPr/>
          <p:nvPr/>
        </p:nvSpPr>
        <p:spPr bwMode="auto">
          <a:xfrm>
            <a:off x="5557520" y="5824447"/>
            <a:ext cx="1780174" cy="684076"/>
          </a:xfrm>
          <a:prstGeom prst="wedgeRoundRectCallout">
            <a:avLst>
              <a:gd name="adj1" fmla="val -103384"/>
              <a:gd name="adj2" fmla="val -123800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sz="2300" dirty="0" smtClean="0">
                <a:latin typeface="+mn-lt"/>
                <a:cs typeface="+mn-cs"/>
              </a:rPr>
              <a:t>הרצה</a:t>
            </a:r>
            <a:endParaRPr lang="en-US" sz="2300" dirty="0" smtClean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מחרוזות – פונקציות שימושיות</a:t>
            </a:r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198755"/>
              </p:ext>
            </p:extLst>
          </p:nvPr>
        </p:nvGraphicFramePr>
        <p:xfrm>
          <a:off x="683568" y="1577304"/>
          <a:ext cx="8172908" cy="4078224"/>
        </p:xfrm>
        <a:graphic>
          <a:graphicData uri="http://schemas.openxmlformats.org/drawingml/2006/table">
            <a:tbl>
              <a:tblPr/>
              <a:tblGrid>
                <a:gridCol w="392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Method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indexOf(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str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 where the start of the given string appears in this string (-1 if not found)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0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substring(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substring(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the characters in this string from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index1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(inclusive) to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(</a:t>
                      </a:r>
                      <a:r>
                        <a:rPr kumimoji="0" lang="en-US" sz="18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exclusive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);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if </a:t>
                      </a:r>
                      <a:r>
                        <a:rPr kumimoji="0" lang="en-US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index2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is omitted, grabs till end of string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toLowerCase()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 new string with all lowercase letters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8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toUpperCase()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a new string with all uppercase letters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3568" y="5805264"/>
            <a:ext cx="7733751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dirty="0" smtClean="0">
                <a:solidFill>
                  <a:srgbClr val="000000"/>
                </a:solidFill>
                <a:cs typeface="Arial"/>
              </a:rPr>
              <a:t>המימוש של הפונקציות לעיבוד מחרוזות יחזיר תמיד מחרוזת חדשה ולא יבצע שינויים על המחרוזת המקורית שעליה נקראה הפונקציה (</a:t>
            </a:r>
            <a:r>
              <a:rPr lang="en-US" dirty="0" smtClean="0">
                <a:solidFill>
                  <a:srgbClr val="000000"/>
                </a:solidFill>
                <a:cs typeface="Arial"/>
              </a:rPr>
              <a:t>Strings are immutable in Java</a:t>
            </a:r>
            <a:r>
              <a:rPr lang="he-IL" dirty="0" smtClean="0">
                <a:solidFill>
                  <a:srgbClr val="000000"/>
                </a:solidFill>
                <a:cs typeface="Arial"/>
              </a:rPr>
              <a:t>)!!.</a:t>
            </a:r>
            <a:endParaRPr lang="he-IL" dirty="0">
              <a:solidFill>
                <a:srgbClr val="000000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53349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4400" y="1549370"/>
            <a:ext cx="7015181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r>
              <a:rPr lang="en-US" sz="2800" dirty="0"/>
              <a:t>public static void main(String[] </a:t>
            </a:r>
            <a:r>
              <a:rPr lang="en-US" sz="2800" dirty="0" err="1"/>
              <a:t>args</a:t>
            </a:r>
            <a:r>
              <a:rPr lang="en-US" sz="2800" dirty="0"/>
              <a:t>) {</a:t>
            </a:r>
          </a:p>
          <a:p>
            <a:pPr marL="0" indent="0" algn="l" rtl="0">
              <a:buNone/>
            </a:pPr>
            <a:r>
              <a:rPr lang="he-IL" sz="2800" dirty="0" smtClean="0"/>
              <a:t>	</a:t>
            </a:r>
            <a:r>
              <a:rPr lang="en-US" sz="2800" dirty="0" smtClean="0"/>
              <a:t>String </a:t>
            </a:r>
            <a:r>
              <a:rPr lang="en-US" sz="2800" dirty="0"/>
              <a:t>s1 = </a:t>
            </a:r>
            <a:r>
              <a:rPr lang="en-US" sz="2800" dirty="0" smtClean="0"/>
              <a:t>"</a:t>
            </a:r>
            <a:r>
              <a:rPr lang="en-US" sz="2800" dirty="0"/>
              <a:t>hello</a:t>
            </a:r>
            <a:r>
              <a:rPr lang="en-US" sz="2800" dirty="0" smtClean="0"/>
              <a:t>";</a:t>
            </a:r>
            <a:endParaRPr lang="en-US" sz="2800" dirty="0"/>
          </a:p>
          <a:p>
            <a:pPr marL="0" indent="0" algn="l" rtl="0">
              <a:buNone/>
            </a:pPr>
            <a:r>
              <a:rPr lang="he-IL" sz="2800" dirty="0" smtClean="0"/>
              <a:t>	</a:t>
            </a:r>
            <a:r>
              <a:rPr lang="en-US" sz="2800" dirty="0" smtClean="0"/>
              <a:t>String </a:t>
            </a:r>
            <a:r>
              <a:rPr lang="en-US" sz="2800" dirty="0"/>
              <a:t>s2 = </a:t>
            </a:r>
            <a:r>
              <a:rPr lang="en-US" sz="2800" dirty="0" smtClean="0"/>
              <a:t>s1.toLowerCase();</a:t>
            </a:r>
          </a:p>
          <a:p>
            <a:pPr marL="0" indent="0" algn="l" rtl="0">
              <a:buNone/>
            </a:pPr>
            <a:r>
              <a:rPr lang="he-IL" sz="2800" smtClean="0"/>
              <a:t>{</a:t>
            </a:r>
          </a:p>
          <a:p>
            <a:pPr marL="0" indent="0" algn="ctr" rtl="0">
              <a:buNone/>
            </a:pPr>
            <a:r>
              <a:rPr lang="en-US" sz="2800" smtClean="0">
                <a:solidFill>
                  <a:srgbClr val="FF0000"/>
                </a:solidFill>
              </a:rPr>
              <a:t>Strings in Java are immutable</a:t>
            </a:r>
            <a:endParaRPr lang="he-IL" sz="2800" dirty="0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3230171" y="6045200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76313" y="6030486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args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3230170" y="5472306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60676" y="5503540"/>
            <a:ext cx="441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238052" y="4933715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788980" y="4953920"/>
            <a:ext cx="441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s2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680051" y="5625269"/>
            <a:ext cx="1054249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“Hello”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 flipV="1">
            <a:off x="3736886" y="4996541"/>
            <a:ext cx="2943165" cy="169259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3736886" y="5686275"/>
            <a:ext cx="2772299" cy="12366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6730984" y="4780283"/>
            <a:ext cx="1054249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“hello”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2267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4400" y="1624786"/>
            <a:ext cx="701518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indent="0" algn="l" rtl="0">
              <a:buNone/>
            </a:pPr>
            <a:r>
              <a:rPr lang="en-US" sz="2800" dirty="0"/>
              <a:t>public static void main(String[] </a:t>
            </a:r>
            <a:r>
              <a:rPr lang="en-US" sz="2800" dirty="0" err="1"/>
              <a:t>args</a:t>
            </a:r>
            <a:r>
              <a:rPr lang="en-US" sz="2800" dirty="0"/>
              <a:t>) {</a:t>
            </a:r>
          </a:p>
          <a:p>
            <a:pPr marL="0" indent="0" algn="l" rtl="0">
              <a:buNone/>
            </a:pPr>
            <a:r>
              <a:rPr lang="he-IL" sz="2800" dirty="0" smtClean="0"/>
              <a:t>	</a:t>
            </a:r>
            <a:r>
              <a:rPr lang="en-US" sz="2800" smtClean="0"/>
              <a:t>String </a:t>
            </a:r>
            <a:r>
              <a:rPr lang="en-US" sz="2800" dirty="0"/>
              <a:t>s1 = </a:t>
            </a:r>
            <a:r>
              <a:rPr lang="en-US" sz="2800" dirty="0" smtClean="0"/>
              <a:t>"</a:t>
            </a:r>
            <a:r>
              <a:rPr lang="en-US" sz="2800" dirty="0"/>
              <a:t>hello</a:t>
            </a:r>
            <a:r>
              <a:rPr lang="en-US" sz="2800" dirty="0" smtClean="0"/>
              <a:t>";</a:t>
            </a:r>
            <a:endParaRPr lang="en-US" sz="2800" dirty="0"/>
          </a:p>
          <a:p>
            <a:pPr marL="0" indent="0" algn="l" rtl="0">
              <a:buNone/>
            </a:pPr>
            <a:r>
              <a:rPr lang="he-IL" sz="2800" smtClean="0"/>
              <a:t>	</a:t>
            </a:r>
            <a:r>
              <a:rPr lang="en-US" sz="2800" smtClean="0"/>
              <a:t>String </a:t>
            </a:r>
            <a:r>
              <a:rPr lang="en-US" sz="2800" dirty="0"/>
              <a:t>s2 = </a:t>
            </a:r>
            <a:r>
              <a:rPr lang="en-US" sz="2800" dirty="0" smtClean="0"/>
              <a:t>"</a:t>
            </a:r>
            <a:r>
              <a:rPr lang="en-US" sz="2800" dirty="0"/>
              <a:t>hello</a:t>
            </a:r>
            <a:r>
              <a:rPr lang="en-US" sz="2800" dirty="0" smtClean="0"/>
              <a:t>";</a:t>
            </a:r>
            <a:endParaRPr lang="en-US" sz="2800" dirty="0"/>
          </a:p>
          <a:p>
            <a:pPr marL="0" indent="0" algn="l" rtl="0">
              <a:buNone/>
            </a:pPr>
            <a:r>
              <a:rPr lang="he-IL" sz="2800" smtClean="0"/>
              <a:t>	</a:t>
            </a:r>
            <a:r>
              <a:rPr lang="en-US" sz="2800" smtClean="0"/>
              <a:t>System.</a:t>
            </a:r>
            <a:r>
              <a:rPr lang="en-US" sz="2800" i="1" smtClean="0"/>
              <a:t>out.println(s1.equals(s2</a:t>
            </a:r>
            <a:r>
              <a:rPr lang="en-US" sz="2800" i="1" dirty="0"/>
              <a:t>));</a:t>
            </a:r>
          </a:p>
          <a:p>
            <a:pPr marL="0" indent="0" algn="l" rtl="0">
              <a:buNone/>
            </a:pPr>
            <a:r>
              <a:rPr lang="he-IL" sz="2800" smtClean="0"/>
              <a:t>	</a:t>
            </a:r>
            <a:r>
              <a:rPr lang="en-US" sz="2800" smtClean="0"/>
              <a:t>System.</a:t>
            </a:r>
            <a:r>
              <a:rPr lang="en-US" sz="2800" i="1" smtClean="0"/>
              <a:t>out.println(s1 </a:t>
            </a:r>
            <a:r>
              <a:rPr lang="en-US" sz="2800" i="1" dirty="0"/>
              <a:t>== s2);</a:t>
            </a:r>
          </a:p>
          <a:p>
            <a:pPr marL="0" indent="0" algn="l" rtl="0">
              <a:buNone/>
            </a:pPr>
            <a:r>
              <a:rPr lang="he-IL" sz="2800" smtClean="0"/>
              <a:t>{</a:t>
            </a:r>
            <a:endParaRPr lang="he-IL" sz="2800" dirty="0"/>
          </a:p>
        </p:txBody>
      </p:sp>
      <p:sp>
        <p:nvSpPr>
          <p:cNvPr id="22" name="Rectangle 2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 bwMode="auto">
          <a:xfrm>
            <a:off x="3230171" y="6045200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476313" y="6030486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args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 bwMode="auto">
          <a:xfrm>
            <a:off x="3230170" y="5472306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60676" y="5503540"/>
            <a:ext cx="441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s1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3238052" y="4933715"/>
            <a:ext cx="945589" cy="43180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788980" y="4953920"/>
            <a:ext cx="4411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s2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680051" y="5625269"/>
            <a:ext cx="1054249" cy="369332"/>
          </a:xfrm>
          <a:prstGeom prst="rect">
            <a:avLst/>
          </a:prstGeom>
          <a:solidFill>
            <a:schemeClr val="accent5">
              <a:lumMod val="90000"/>
            </a:schemeClr>
          </a:solidFill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“hello”</a:t>
            </a:r>
            <a:endParaRPr lang="en-US" dirty="0"/>
          </a:p>
        </p:txBody>
      </p:sp>
      <p:cxnSp>
        <p:nvCxnSpPr>
          <p:cNvPr id="42" name="Straight Arrow Connector 41"/>
          <p:cNvCxnSpPr/>
          <p:nvPr/>
        </p:nvCxnSpPr>
        <p:spPr bwMode="auto">
          <a:xfrm>
            <a:off x="3736886" y="5165800"/>
            <a:ext cx="2865716" cy="499335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3736886" y="5686275"/>
            <a:ext cx="2772299" cy="12366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7789985" y="3030897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 smtClean="0"/>
              <a:t>true</a:t>
            </a:r>
            <a:endParaRPr lang="he-IL" sz="1400" dirty="0"/>
          </a:p>
        </p:txBody>
      </p:sp>
      <p:sp>
        <p:nvSpPr>
          <p:cNvPr id="45" name="TextBox 44"/>
          <p:cNvSpPr txBox="1"/>
          <p:nvPr/>
        </p:nvSpPr>
        <p:spPr>
          <a:xfrm>
            <a:off x="7490692" y="3439929"/>
            <a:ext cx="1354015" cy="307777"/>
          </a:xfrm>
          <a:prstGeom prst="rect">
            <a:avLst/>
          </a:prstGeom>
          <a:gradFill flip="none" rotWithShape="1">
            <a:gsLst>
              <a:gs pos="0">
                <a:srgbClr val="FFCC66">
                  <a:tint val="66000"/>
                  <a:satMod val="160000"/>
                </a:srgbClr>
              </a:gs>
              <a:gs pos="50000">
                <a:srgbClr val="FFCC66">
                  <a:tint val="44500"/>
                  <a:satMod val="160000"/>
                </a:srgbClr>
              </a:gs>
              <a:gs pos="100000">
                <a:srgbClr val="FFCC66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1">
            <a:spAutoFit/>
          </a:bodyPr>
          <a:lstStyle/>
          <a:p>
            <a:pPr algn="ctr"/>
            <a:r>
              <a:rPr lang="en-US" sz="1400" dirty="0" smtClean="0"/>
              <a:t>true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41302131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5" grpId="0" animBg="1"/>
      <p:bldP spid="29" grpId="0"/>
      <p:bldP spid="30" grpId="0"/>
      <p:bldP spid="32" grpId="0" animBg="1"/>
      <p:bldP spid="33" grpId="0"/>
      <p:bldP spid="35" grpId="0" animBg="1"/>
      <p:bldP spid="36" grpId="0"/>
      <p:bldP spid="37" grpId="0"/>
      <p:bldP spid="38" grpId="0" animBg="1"/>
      <p:bldP spid="39" grpId="0"/>
      <p:bldP spid="41" grpId="0" animBg="1"/>
      <p:bldP spid="44" grpId="0" animBg="1"/>
      <p:bldP spid="4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מחרוזות – פיצול לחלקים</a:t>
            </a:r>
            <a:endParaRPr lang="he-IL" dirty="0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>
              <a:solidFill>
                <a:srgbClr val="000000"/>
              </a:solidFill>
            </a:endParaRPr>
          </a:p>
        </p:txBody>
      </p:sp>
      <p:graphicFrame>
        <p:nvGraphicFramePr>
          <p:cNvPr id="6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2855932"/>
              </p:ext>
            </p:extLst>
          </p:nvPr>
        </p:nvGraphicFramePr>
        <p:xfrm>
          <a:off x="683568" y="1577304"/>
          <a:ext cx="8172908" cy="1335024"/>
        </p:xfrm>
        <a:graphic>
          <a:graphicData uri="http://schemas.openxmlformats.org/drawingml/2006/table">
            <a:tbl>
              <a:tblPr/>
              <a:tblGrid>
                <a:gridCol w="3924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8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Method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13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split(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DelimiterString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Splits the string into tokens using the given delimiter string.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EB641B"/>
                        </a:buClr>
                        <a:buSzPct val="95000"/>
                        <a:buFont typeface="Wingdings 2" pitchFamily="18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Returns an array of Strings.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007604" y="3284984"/>
            <a:ext cx="6480720" cy="133882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>
              <a:lnSpc>
                <a:spcPct val="150000"/>
              </a:lnSpc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“Another useful example";</a:t>
            </a:r>
            <a:endParaRPr lang="he-IL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algn="l" rtl="0">
              <a:lnSpc>
                <a:spcPct val="150000"/>
              </a:lnSpc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String[] tokens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str.split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(“ ”);</a:t>
            </a:r>
          </a:p>
          <a:p>
            <a:pPr algn="l" rtl="0">
              <a:lnSpc>
                <a:spcPct val="150000"/>
              </a:lnSpc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//tokens = {“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Another”,”useful”,”example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”}</a:t>
            </a:r>
            <a:endParaRPr lang="he-IL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611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הדפסת מחרוזות ומספרים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914399" y="1600200"/>
            <a:ext cx="8037689" cy="4530725"/>
          </a:xfrm>
        </p:spPr>
        <p:txBody>
          <a:bodyPr/>
          <a:lstStyle/>
          <a:p>
            <a:pPr marL="0" indent="0" algn="l">
              <a:buNone/>
            </a:pPr>
            <a:r>
              <a:rPr lang="en-US" sz="1800" b="1" dirty="0">
                <a:solidFill>
                  <a:srgbClr val="7F0055"/>
                </a:solidFill>
                <a:latin typeface="Segoe UI" panose="020B0502040204020203" pitchFamily="34" charset="0"/>
              </a:rPr>
              <a:t>int</a:t>
            </a:r>
            <a:r>
              <a:rPr lang="en-US" sz="1800" b="1" dirty="0">
                <a:solidFill>
                  <a:srgbClr val="000000"/>
                </a:solidFill>
                <a:latin typeface="Segoe UI" panose="020B0502040204020203" pitchFamily="34" charset="0"/>
              </a:rPr>
              <a:t> a=1805;  </a:t>
            </a:r>
          </a:p>
          <a:p>
            <a:pPr marL="0" indent="0" algn="l">
              <a:buNone/>
            </a:pPr>
            <a:r>
              <a:rPr lang="en-US" sz="1800" b="1" dirty="0">
                <a:solidFill>
                  <a:srgbClr val="7F0055"/>
                </a:solidFill>
                <a:latin typeface="Segoe UI" panose="020B0502040204020203" pitchFamily="34" charset="0"/>
              </a:rPr>
              <a:t>double</a:t>
            </a:r>
            <a:r>
              <a:rPr lang="en-US" sz="1800" b="1" dirty="0">
                <a:solidFill>
                  <a:srgbClr val="000000"/>
                </a:solidFill>
                <a:latin typeface="Segoe UI" panose="020B0502040204020203" pitchFamily="34" charset="0"/>
              </a:rPr>
              <a:t> d=123.456789;</a:t>
            </a:r>
          </a:p>
          <a:p>
            <a:pPr marL="0" indent="0" algn="l">
              <a:buNone/>
            </a:pPr>
            <a:r>
              <a:rPr lang="en-US" sz="1800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sz="1800" i="1" dirty="0" err="1" smtClean="0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sz="1800" i="1" dirty="0" err="1" smtClean="0">
                <a:solidFill>
                  <a:srgbClr val="000000"/>
                </a:solidFill>
                <a:latin typeface="Segoe UI" panose="020B0502040204020203" pitchFamily="34" charset="0"/>
              </a:rPr>
              <a:t>.println</a:t>
            </a:r>
            <a:r>
              <a:rPr lang="en-US" sz="1800" i="1" dirty="0" smtClean="0">
                <a:solidFill>
                  <a:srgbClr val="000000"/>
                </a:solidFill>
                <a:latin typeface="Segoe UI" panose="020B0502040204020203" pitchFamily="34" charset="0"/>
              </a:rPr>
              <a:t>  (</a:t>
            </a:r>
            <a:r>
              <a:rPr lang="en-US" sz="1800" i="1" dirty="0" smtClean="0">
                <a:solidFill>
                  <a:srgbClr val="2A00FF"/>
                </a:solidFill>
                <a:latin typeface="Segoe UI" panose="020B0502040204020203" pitchFamily="34" charset="0"/>
              </a:rPr>
              <a:t>"</a:t>
            </a:r>
            <a:r>
              <a:rPr lang="en-US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a="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+ a);     </a:t>
            </a:r>
            <a:r>
              <a:rPr lang="en-US" sz="1800" i="1" dirty="0" smtClean="0">
                <a:solidFill>
                  <a:srgbClr val="000000"/>
                </a:solidFill>
                <a:latin typeface="Segoe UI" panose="020B0502040204020203" pitchFamily="34" charset="0"/>
              </a:rPr>
              <a:t>          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//"a=1805</a:t>
            </a:r>
            <a:r>
              <a:rPr lang="en-US" sz="1800" i="1" dirty="0" smtClean="0">
                <a:solidFill>
                  <a:srgbClr val="3F7F5F"/>
                </a:solidFill>
                <a:latin typeface="Segoe UI" panose="020B0502040204020203" pitchFamily="34" charset="0"/>
              </a:rPr>
              <a:t>";</a:t>
            </a:r>
            <a:endParaRPr lang="he-IL" sz="1800" i="1" dirty="0" smtClean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en-US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r>
              <a:rPr lang="pt-BR" sz="1800" dirty="0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pt-BR" sz="1800" i="1" dirty="0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pt-BR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.format (</a:t>
            </a:r>
            <a:r>
              <a:rPr lang="pt-BR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"a=%d\n"</a:t>
            </a:r>
            <a:r>
              <a:rPr lang="pt-BR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,a</a:t>
            </a:r>
            <a:r>
              <a:rPr lang="pt-BR" sz="1800" i="1" dirty="0" smtClean="0">
                <a:solidFill>
                  <a:srgbClr val="000000"/>
                </a:solidFill>
                <a:latin typeface="Segoe UI" panose="020B0502040204020203" pitchFamily="34" charset="0"/>
              </a:rPr>
              <a:t>);           </a:t>
            </a:r>
            <a:r>
              <a:rPr lang="pt-BR" sz="1800" i="1" dirty="0" smtClean="0">
                <a:solidFill>
                  <a:srgbClr val="3F7F5F"/>
                </a:solidFill>
                <a:latin typeface="Segoe UI" panose="020B0502040204020203" pitchFamily="34" charset="0"/>
              </a:rPr>
              <a:t>//"</a:t>
            </a:r>
            <a:r>
              <a:rPr lang="pt-BR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a=1805";</a:t>
            </a:r>
          </a:p>
          <a:p>
            <a:pPr marL="0" indent="0" algn="l">
              <a:buNone/>
            </a:pPr>
            <a:r>
              <a:rPr lang="en-US" sz="1800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sz="1800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.format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(</a:t>
            </a:r>
            <a:r>
              <a:rPr lang="en-US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"d=%.2f%n"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,d); </a:t>
            </a:r>
            <a:r>
              <a:rPr lang="en-US" sz="1800" i="1" dirty="0" smtClean="0">
                <a:solidFill>
                  <a:srgbClr val="000000"/>
                </a:solidFill>
                <a:latin typeface="Segoe UI" panose="020B0502040204020203" pitchFamily="34" charset="0"/>
              </a:rPr>
              <a:t>      </a:t>
            </a:r>
            <a:r>
              <a:rPr lang="en-US" sz="1800" i="1" dirty="0" smtClean="0">
                <a:solidFill>
                  <a:srgbClr val="3F7F5F"/>
                </a:solidFill>
                <a:latin typeface="Segoe UI" panose="020B0502040204020203" pitchFamily="34" charset="0"/>
              </a:rPr>
              <a:t>//"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d=123.46"</a:t>
            </a:r>
          </a:p>
          <a:p>
            <a:pPr marL="0" indent="0" algn="l">
              <a:buNone/>
            </a:pPr>
            <a:r>
              <a:rPr lang="en-US" sz="1800" dirty="0" err="1">
                <a:solidFill>
                  <a:srgbClr val="000000"/>
                </a:solidFill>
                <a:latin typeface="Segoe UI" panose="020B0502040204020203" pitchFamily="34" charset="0"/>
              </a:rPr>
              <a:t>System.</a:t>
            </a:r>
            <a:r>
              <a:rPr lang="en-US" sz="1800" i="1" dirty="0" err="1">
                <a:solidFill>
                  <a:srgbClr val="0000C0"/>
                </a:solidFill>
                <a:latin typeface="Segoe UI" panose="020B0502040204020203" pitchFamily="34" charset="0"/>
              </a:rPr>
              <a:t>out</a:t>
            </a:r>
            <a:r>
              <a:rPr lang="en-US" sz="1800" i="1" dirty="0" err="1">
                <a:solidFill>
                  <a:srgbClr val="000000"/>
                </a:solidFill>
                <a:latin typeface="Segoe UI" panose="020B0502040204020203" pitchFamily="34" charset="0"/>
              </a:rPr>
              <a:t>.format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 (</a:t>
            </a:r>
            <a:r>
              <a:rPr lang="en-US" sz="1800" i="1" dirty="0">
                <a:solidFill>
                  <a:srgbClr val="2A00FF"/>
                </a:solidFill>
                <a:latin typeface="Segoe UI" panose="020B0502040204020203" pitchFamily="34" charset="0"/>
              </a:rPr>
              <a:t>"d=%20.10f%n"</a:t>
            </a:r>
            <a:r>
              <a:rPr lang="en-US" sz="1800" i="1" dirty="0">
                <a:solidFill>
                  <a:srgbClr val="000000"/>
                </a:solidFill>
                <a:latin typeface="Segoe UI" panose="020B0502040204020203" pitchFamily="34" charset="0"/>
              </a:rPr>
              <a:t>,d); 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//"d=      123.4567890000</a:t>
            </a:r>
            <a:r>
              <a:rPr lang="en-US" sz="1800" i="1" dirty="0" smtClean="0">
                <a:solidFill>
                  <a:srgbClr val="3F7F5F"/>
                </a:solidFill>
                <a:latin typeface="Segoe UI" panose="020B0502040204020203" pitchFamily="34" charset="0"/>
              </a:rPr>
              <a:t>"</a:t>
            </a:r>
            <a:endParaRPr lang="he-IL" sz="1800" i="1" dirty="0" smtClean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he-IL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endParaRPr lang="he-IL" sz="1800" i="1" dirty="0" smtClean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r>
              <a:rPr lang="en-US" sz="1800" i="1" dirty="0" smtClean="0">
                <a:solidFill>
                  <a:srgbClr val="3F7F5F"/>
                </a:solidFill>
                <a:latin typeface="Segoe UI" panose="020B0502040204020203" pitchFamily="34" charset="0"/>
              </a:rPr>
              <a:t>%</a:t>
            </a: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n - platform-specific line separator</a:t>
            </a:r>
          </a:p>
          <a:p>
            <a:pPr marL="0" indent="0" algn="l">
              <a:buNone/>
            </a:pP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%d – </a:t>
            </a:r>
            <a:r>
              <a:rPr lang="en-US" sz="1800" i="1" dirty="0" err="1">
                <a:solidFill>
                  <a:srgbClr val="3F7F5F"/>
                </a:solidFill>
                <a:latin typeface="Segoe UI" panose="020B0502040204020203" pitchFamily="34" charset="0"/>
              </a:rPr>
              <a:t>decimanl</a:t>
            </a:r>
            <a:endParaRPr lang="en-US" sz="1800" i="1" dirty="0">
              <a:solidFill>
                <a:srgbClr val="3F7F5F"/>
              </a:solidFill>
              <a:latin typeface="Segoe UI" panose="020B0502040204020203" pitchFamily="34" charset="0"/>
            </a:endParaRPr>
          </a:p>
          <a:p>
            <a:pPr marL="0" indent="0" algn="l">
              <a:buNone/>
            </a:pPr>
            <a:r>
              <a:rPr lang="en-US" sz="1800" i="1" dirty="0">
                <a:solidFill>
                  <a:srgbClr val="3F7F5F"/>
                </a:solidFill>
                <a:latin typeface="Segoe UI" panose="020B0502040204020203" pitchFamily="34" charset="0"/>
              </a:rPr>
              <a:t>%f – float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5" name="מלבן 4"/>
          <p:cNvSpPr/>
          <p:nvPr/>
        </p:nvSpPr>
        <p:spPr>
          <a:xfrm>
            <a:off x="914400" y="5987146"/>
            <a:ext cx="74393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dirty="0">
                <a:hlinkClick r:id="rId3"/>
              </a:rPr>
              <a:t>http://docs.oracle.com/javase/tutorial/java/data/numberformat.html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39926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z="3600" b="1" dirty="0">
                <a:solidFill>
                  <a:srgbClr val="000099"/>
                </a:solidFill>
              </a:rPr>
              <a:t>בניית </a:t>
            </a:r>
            <a:r>
              <a:rPr lang="he-IL" sz="3600" b="1" dirty="0" err="1">
                <a:solidFill>
                  <a:srgbClr val="000099"/>
                </a:solidFill>
              </a:rPr>
              <a:t>תוכנית</a:t>
            </a:r>
            <a:r>
              <a:rPr lang="he-IL" sz="3600" b="1" dirty="0">
                <a:solidFill>
                  <a:srgbClr val="000099"/>
                </a:solidFill>
              </a:rPr>
              <a:t> תוך שימוש ראוי </a:t>
            </a:r>
            <a:r>
              <a:rPr lang="he-IL" sz="3600" b="1" dirty="0" smtClean="0">
                <a:solidFill>
                  <a:srgbClr val="000099"/>
                </a:solidFill>
              </a:rPr>
              <a:t>במתודות (</a:t>
            </a:r>
            <a:r>
              <a:rPr lang="en-US" sz="3600" b="1" smtClean="0">
                <a:solidFill>
                  <a:srgbClr val="000099"/>
                </a:solidFill>
              </a:rPr>
              <a:t>Methods</a:t>
            </a:r>
            <a:r>
              <a:rPr lang="he-IL" sz="3600" b="1" smtClean="0">
                <a:solidFill>
                  <a:srgbClr val="000099"/>
                </a:solidFill>
              </a:rPr>
              <a:t>)</a:t>
            </a:r>
            <a:endParaRPr lang="he-IL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02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5448300" y="4032250"/>
            <a:ext cx="219075" cy="401638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645025" y="4506913"/>
            <a:ext cx="219075" cy="401637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6288088" y="4506913"/>
            <a:ext cx="219075" cy="401637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6288088" y="4032250"/>
            <a:ext cx="219075" cy="401638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337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</a:t>
            </a:r>
            <a:r>
              <a:rPr lang="he-IL" dirty="0" smtClean="0"/>
              <a:t> - הגדרה</a:t>
            </a:r>
          </a:p>
        </p:txBody>
      </p:sp>
      <p:sp>
        <p:nvSpPr>
          <p:cNvPr id="337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E64EF38-0EF2-4B19-BC32-47C9C1C4B336}" type="slidenum">
              <a:rPr lang="he-IL" smtClean="0"/>
              <a:pPr/>
              <a:t>26</a:t>
            </a:fld>
            <a:endParaRPr lang="en-US" smtClean="0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5192713" y="4962525"/>
            <a:ext cx="219075" cy="401638"/>
          </a:xfrm>
          <a:prstGeom prst="rect">
            <a:avLst/>
          </a:prstGeom>
          <a:solidFill>
            <a:schemeClr val="accent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he-IL"/>
          </a:p>
        </p:txBody>
      </p:sp>
      <p:sp>
        <p:nvSpPr>
          <p:cNvPr id="3380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mtClean="0"/>
              <a:t>בהינתן מערך של מספרים וערך כלשהו נגדיר את ה- </a:t>
            </a:r>
            <a:r>
              <a:rPr lang="en-US" smtClean="0"/>
              <a:t>span</a:t>
            </a:r>
            <a:r>
              <a:rPr lang="he-IL" smtClean="0"/>
              <a:t> של הערך כמספר האברים (כולל) בין שני המופעים הקיצוניים של הערך במערך.</a:t>
            </a:r>
          </a:p>
          <a:p>
            <a:endParaRPr lang="he-IL" smtClean="0"/>
          </a:p>
          <a:p>
            <a:r>
              <a:rPr lang="he-IL" smtClean="0"/>
              <a:t>דוגמאות:</a:t>
            </a:r>
          </a:p>
          <a:p>
            <a:pPr lvl="1"/>
            <a:r>
              <a:rPr lang="he-IL" smtClean="0"/>
              <a:t>המערך </a:t>
            </a:r>
            <a:r>
              <a:rPr lang="en-US" smtClean="0"/>
              <a:t>[1,2,1,1,3]</a:t>
            </a:r>
            <a:r>
              <a:rPr lang="he-IL" smtClean="0"/>
              <a:t> והערך 1 – ה </a:t>
            </a:r>
            <a:r>
              <a:rPr lang="en-US" smtClean="0"/>
              <a:t>span</a:t>
            </a:r>
            <a:r>
              <a:rPr lang="he-IL" smtClean="0"/>
              <a:t> הוא 4</a:t>
            </a:r>
          </a:p>
          <a:p>
            <a:pPr lvl="1"/>
            <a:r>
              <a:rPr lang="he-IL" smtClean="0"/>
              <a:t>המערך </a:t>
            </a:r>
            <a:r>
              <a:rPr lang="en-US" smtClean="0"/>
              <a:t>[1,4,2,1,1,4,1,4]</a:t>
            </a:r>
            <a:r>
              <a:rPr lang="he-IL" smtClean="0"/>
              <a:t> והערך 1 – ה </a:t>
            </a:r>
            <a:r>
              <a:rPr lang="en-US" smtClean="0"/>
              <a:t>span</a:t>
            </a:r>
            <a:r>
              <a:rPr lang="he-IL" smtClean="0"/>
              <a:t> הוא 7</a:t>
            </a:r>
          </a:p>
          <a:p>
            <a:pPr lvl="1"/>
            <a:r>
              <a:rPr lang="he-IL" smtClean="0"/>
              <a:t>המערך </a:t>
            </a:r>
            <a:r>
              <a:rPr lang="en-US" smtClean="0"/>
              <a:t>[1,4,2,1,1,4,1,4]</a:t>
            </a:r>
            <a:r>
              <a:rPr lang="he-IL" smtClean="0"/>
              <a:t> והערך 2 – ה </a:t>
            </a:r>
            <a:r>
              <a:rPr lang="en-US" smtClean="0"/>
              <a:t>span</a:t>
            </a:r>
            <a:r>
              <a:rPr lang="he-IL" smtClean="0"/>
              <a:t> הוא 1</a:t>
            </a:r>
          </a:p>
          <a:p>
            <a:pPr lvl="1"/>
            <a:endParaRPr lang="he-IL" smtClean="0"/>
          </a:p>
          <a:p>
            <a:pPr lvl="1"/>
            <a:endParaRPr lang="he-IL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1" grpId="0" animBg="1"/>
      <p:bldP spid="1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Max Span</a:t>
            </a:r>
            <a:endParaRPr lang="he-IL" smtClean="0"/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Max-Span</a:t>
            </a:r>
            <a:r>
              <a:rPr lang="he-IL" smtClean="0"/>
              <a:t> יהיה ה </a:t>
            </a:r>
            <a:r>
              <a:rPr lang="en-US" smtClean="0"/>
              <a:t>span</a:t>
            </a:r>
            <a:r>
              <a:rPr lang="he-IL" smtClean="0"/>
              <a:t> המקסימלי על פני כל הערכים  במערך מסוים</a:t>
            </a:r>
          </a:p>
          <a:p>
            <a:r>
              <a:rPr lang="he-IL" smtClean="0"/>
              <a:t>נרצה לממש פונקציה שבהינתן מערך של מספרים שלמים תחזיר את ה </a:t>
            </a:r>
            <a:r>
              <a:rPr lang="en-US" smtClean="0"/>
              <a:t>Max-Span</a:t>
            </a:r>
            <a:r>
              <a:rPr lang="he-IL" smtClean="0"/>
              <a:t> שלו</a:t>
            </a:r>
          </a:p>
          <a:p>
            <a:endParaRPr lang="he-IL" smtClean="0"/>
          </a:p>
          <a:p>
            <a:r>
              <a:rPr lang="he-IL" smtClean="0"/>
              <a:t>דוגמאות:</a:t>
            </a:r>
          </a:p>
          <a:p>
            <a:pPr lvl="1"/>
            <a:r>
              <a:rPr lang="he-IL" smtClean="0"/>
              <a:t>המערך </a:t>
            </a:r>
            <a:r>
              <a:rPr lang="en-US" smtClean="0"/>
              <a:t>[1,2,1,1,3]</a:t>
            </a:r>
            <a:r>
              <a:rPr lang="he-IL" smtClean="0"/>
              <a:t> – ה-</a:t>
            </a:r>
            <a:r>
              <a:rPr lang="en-US" smtClean="0"/>
              <a:t>maxSpan</a:t>
            </a:r>
            <a:r>
              <a:rPr lang="he-IL" smtClean="0"/>
              <a:t> הוא 4</a:t>
            </a:r>
          </a:p>
          <a:p>
            <a:pPr lvl="1"/>
            <a:r>
              <a:rPr lang="he-IL" smtClean="0"/>
              <a:t>המערך </a:t>
            </a:r>
            <a:r>
              <a:rPr lang="en-US" smtClean="0"/>
              <a:t>[1,4,2,1,1,4,1,4]</a:t>
            </a:r>
            <a:r>
              <a:rPr lang="he-IL" smtClean="0"/>
              <a:t> – ה-</a:t>
            </a:r>
            <a:r>
              <a:rPr lang="en-US" smtClean="0"/>
              <a:t>maxSpan</a:t>
            </a:r>
            <a:r>
              <a:rPr lang="he-IL" smtClean="0"/>
              <a:t> הוא 7</a:t>
            </a:r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FB242B-2A83-449B-B8B8-080F26F69E75}" type="slidenum">
              <a:rPr lang="he-IL" smtClean="0"/>
              <a:pPr/>
              <a:t>27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נתחיל לעבוד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he-IL" smtClean="0"/>
              <a:t>נפתח פרויקט חדש בשם </a:t>
            </a:r>
            <a:r>
              <a:rPr lang="en-US" smtClean="0"/>
              <a:t>MaxSpan</a:t>
            </a:r>
            <a:endParaRPr lang="he-IL" smtClean="0"/>
          </a:p>
          <a:p>
            <a:r>
              <a:rPr lang="he-IL" smtClean="0"/>
              <a:t>נתחיל לכתוב תכנית בדיקה לפתרון שלנו</a:t>
            </a:r>
          </a:p>
        </p:txBody>
      </p:sp>
      <p:sp>
        <p:nvSpPr>
          <p:cNvPr id="38916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1FF34001-E567-4735-8726-066FBE69E628}" type="slidenum">
              <a:rPr lang="he-IL" sz="1000" b="0"/>
              <a:pPr rtl="0"/>
              <a:t>28</a:t>
            </a:fld>
            <a:endParaRPr lang="en-US" sz="1000" b="0"/>
          </a:p>
        </p:txBody>
      </p:sp>
      <p:pic>
        <p:nvPicPr>
          <p:cNvPr id="38918" name="Picture 6" descr="ist2_2334825_puzzled_kids_cartoon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3575" y="3387725"/>
            <a:ext cx="2689225" cy="2273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תכנית בדיקה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he-IL" dirty="0" smtClean="0"/>
              <a:t>נגדיר מחלקה חדשה עבור הבדיקות</a:t>
            </a:r>
          </a:p>
          <a:p>
            <a:pPr algn="l" rtl="0">
              <a:buFont typeface="Wingdings" pitchFamily="2" charset="2"/>
              <a:buNone/>
            </a:pPr>
            <a:r>
              <a:rPr lang="he-IL" dirty="0" smtClean="0"/>
              <a:t>	</a:t>
            </a:r>
            <a:r>
              <a:rPr lang="en-US" sz="2400" dirty="0" smtClean="0">
                <a:solidFill>
                  <a:schemeClr val="hlink"/>
                </a:solidFill>
              </a:rPr>
              <a:t>il.ac.tau.cs.sw1.maxspan.tests</a:t>
            </a:r>
            <a:r>
              <a:rPr lang="en-US" sz="2400" dirty="0" smtClean="0"/>
              <a:t>.TestMaxSpan</a:t>
            </a:r>
            <a:endParaRPr lang="he-IL" dirty="0" smtClean="0"/>
          </a:p>
          <a:p>
            <a:r>
              <a:rPr lang="he-IL" dirty="0" smtClean="0"/>
              <a:t>החלק הראשון - חבילה  </a:t>
            </a:r>
            <a:r>
              <a:rPr lang="en-US" dirty="0" smtClean="0"/>
              <a:t>(package)</a:t>
            </a:r>
            <a:endParaRPr lang="he-IL" dirty="0" smtClean="0"/>
          </a:p>
          <a:p>
            <a:pPr lvl="1"/>
            <a:r>
              <a:rPr lang="en-US" u="sng" dirty="0" smtClean="0">
                <a:hlinkClick r:id="rId3"/>
              </a:rPr>
              <a:t>http://en.wikipedia.org/wiki/Java_package</a:t>
            </a:r>
            <a:r>
              <a:rPr lang="he-IL" dirty="0" smtClean="0"/>
              <a:t> </a:t>
            </a:r>
          </a:p>
          <a:p>
            <a:r>
              <a:rPr lang="he-IL" dirty="0" smtClean="0"/>
              <a:t>כעת נכתוב את המקרים שנרצה לבדוק:</a:t>
            </a:r>
          </a:p>
        </p:txBody>
      </p:sp>
      <p:sp>
        <p:nvSpPr>
          <p:cNvPr id="40964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E5BD7181-D466-467C-9EAC-E706A6888A68}" type="slidenum">
              <a:rPr lang="he-IL" sz="1000" b="0"/>
              <a:pPr rtl="0"/>
              <a:t>29</a:t>
            </a:fld>
            <a:endParaRPr lang="en-US" sz="1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ה-</a:t>
            </a:r>
            <a:r>
              <a:rPr lang="en-US" b="1" dirty="0" smtClean="0"/>
              <a:t>JDK</a:t>
            </a:r>
            <a:r>
              <a:rPr lang="he-IL" dirty="0" smtClean="0"/>
              <a:t> (</a:t>
            </a:r>
            <a:r>
              <a:rPr lang="en-US" dirty="0" smtClean="0"/>
              <a:t>Java Development Kit</a:t>
            </a:r>
            <a:r>
              <a:rPr lang="he-IL" dirty="0" smtClean="0"/>
              <a:t>) נדרש לתהליך הפיתוח</a:t>
            </a:r>
          </a:p>
          <a:p>
            <a:pPr lvl="1"/>
            <a:r>
              <a:rPr lang="he-IL" dirty="0" smtClean="0"/>
              <a:t>קומפיילר</a:t>
            </a:r>
            <a:endParaRPr lang="en-US" dirty="0" smtClean="0"/>
          </a:p>
          <a:p>
            <a:pPr lvl="1"/>
            <a:r>
              <a:rPr lang="en-US" dirty="0" smtClean="0"/>
              <a:t>JRE</a:t>
            </a:r>
            <a:endParaRPr lang="he-IL" dirty="0" smtClean="0"/>
          </a:p>
          <a:p>
            <a:r>
              <a:rPr lang="he-IL" dirty="0" smtClean="0"/>
              <a:t>ה-</a:t>
            </a:r>
            <a:r>
              <a:rPr lang="en-US" b="1" dirty="0" smtClean="0"/>
              <a:t>JRE</a:t>
            </a:r>
            <a:r>
              <a:rPr lang="he-IL" dirty="0" smtClean="0"/>
              <a:t> (</a:t>
            </a:r>
            <a:r>
              <a:rPr lang="en-US" dirty="0" err="1" smtClean="0"/>
              <a:t>Jave</a:t>
            </a:r>
            <a:r>
              <a:rPr lang="en-US" dirty="0" smtClean="0"/>
              <a:t> Runtime Environment</a:t>
            </a:r>
            <a:r>
              <a:rPr lang="he-IL" dirty="0" smtClean="0"/>
              <a:t>) נדרש להרצת תוכניות</a:t>
            </a:r>
          </a:p>
          <a:p>
            <a:pPr lvl="1"/>
            <a:r>
              <a:rPr lang="en-US" dirty="0" smtClean="0"/>
              <a:t>JVM</a:t>
            </a:r>
            <a:r>
              <a:rPr lang="he-IL" dirty="0" smtClean="0"/>
              <a:t> (</a:t>
            </a:r>
            <a:r>
              <a:rPr lang="en-US" dirty="0" smtClean="0"/>
              <a:t>Java Virtual Machine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הספריות הסטנדרטיות</a:t>
            </a:r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שלבי הפיתוח – חזרה קצרה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תכנית בדיקה</a:t>
            </a:r>
          </a:p>
        </p:txBody>
      </p:sp>
      <p:sp>
        <p:nvSpPr>
          <p:cNvPr id="43012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A2FC8F89-2BED-4B4F-B4B6-F970BE3B4794}" type="slidenum">
              <a:rPr lang="he-IL" sz="1000" b="0"/>
              <a:pPr rtl="0"/>
              <a:t>30</a:t>
            </a:fld>
            <a:endParaRPr lang="en-US" sz="1000" b="0"/>
          </a:p>
        </p:txBody>
      </p:sp>
      <p:pic>
        <p:nvPicPr>
          <p:cNvPr id="5" name="Picture 4" descr="test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4184" y="1876206"/>
            <a:ext cx="8334904" cy="43721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ועכשיו לפתרון</a:t>
            </a:r>
          </a:p>
        </p:txBody>
      </p:sp>
      <p:sp>
        <p:nvSpPr>
          <p:cNvPr id="47108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25B280AE-DA9F-492B-A3AB-F81D28FB5126}" type="slidenum">
              <a:rPr lang="he-IL" sz="1000" b="0"/>
              <a:pPr rtl="0"/>
              <a:t>31</a:t>
            </a:fld>
            <a:endParaRPr lang="en-US" sz="1000" b="0"/>
          </a:p>
        </p:txBody>
      </p:sp>
      <p:sp>
        <p:nvSpPr>
          <p:cNvPr id="47112" name="Rectangle 8"/>
          <p:cNvSpPr>
            <a:spLocks noChangeArrowheads="1"/>
          </p:cNvSpPr>
          <p:nvPr/>
        </p:nvSpPr>
        <p:spPr bwMode="auto">
          <a:xfrm>
            <a:off x="1079500" y="1665288"/>
            <a:ext cx="7272338" cy="509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maxSpan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array)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max = 0;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array.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j =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array.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- 1;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 ; j &gt;=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j--)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   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(array[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 == array[j])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      break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span = j -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+ 1;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   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(max &lt; span)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   max = span;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  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   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max;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Content Placeholder 2"/>
          <p:cNvSpPr>
            <a:spLocks noGrp="1"/>
          </p:cNvSpPr>
          <p:nvPr>
            <p:ph idx="4294967295"/>
          </p:nvPr>
        </p:nvSpPr>
        <p:spPr>
          <a:xfrm>
            <a:off x="719138" y="1600200"/>
            <a:ext cx="7967662" cy="4530725"/>
          </a:xfrm>
        </p:spPr>
        <p:txBody>
          <a:bodyPr/>
          <a:lstStyle/>
          <a:p>
            <a:r>
              <a:rPr lang="he-IL" dirty="0" smtClean="0"/>
              <a:t>נבדוק שתכנית הבדיקה עובדת</a:t>
            </a:r>
          </a:p>
          <a:p>
            <a:r>
              <a:rPr lang="he-IL" dirty="0" smtClean="0"/>
              <a:t>בואו נכתוב את הפונקציה בצורה יותר "נכונה"</a:t>
            </a:r>
          </a:p>
          <a:p>
            <a:r>
              <a:rPr lang="he-IL" dirty="0" smtClean="0"/>
              <a:t>דיון: כתיבת הפונקציה בצורה "נכונה"</a:t>
            </a:r>
          </a:p>
          <a:p>
            <a:pPr lvl="1"/>
            <a:r>
              <a:rPr lang="he-IL" dirty="0" smtClean="0"/>
              <a:t>יעילות  </a:t>
            </a:r>
          </a:p>
          <a:p>
            <a:pPr lvl="1"/>
            <a:r>
              <a:rPr lang="he-IL" dirty="0" err="1" smtClean="0"/>
              <a:t>מודולריות</a:t>
            </a:r>
            <a:r>
              <a:rPr lang="he-IL" dirty="0" smtClean="0"/>
              <a:t>, פתרון </a:t>
            </a:r>
            <a:r>
              <a:rPr lang="en-US" dirty="0" smtClean="0"/>
              <a:t>Top-down</a:t>
            </a:r>
            <a:endParaRPr lang="he-IL" dirty="0" smtClean="0"/>
          </a:p>
          <a:p>
            <a:pPr lvl="1"/>
            <a:r>
              <a:rPr lang="he-IL" dirty="0" smtClean="0"/>
              <a:t>הבנת הקוד</a:t>
            </a:r>
          </a:p>
          <a:p>
            <a:pPr lvl="1"/>
            <a:r>
              <a:rPr lang="he-IL" dirty="0" smtClean="0"/>
              <a:t>אפשרות לשינויים עתידיים</a:t>
            </a:r>
          </a:p>
          <a:p>
            <a:pPr lvl="1"/>
            <a:endParaRPr lang="he-IL" dirty="0" smtClean="0"/>
          </a:p>
          <a:p>
            <a:pPr lvl="1"/>
            <a:endParaRPr lang="he-IL" dirty="0" smtClean="0"/>
          </a:p>
          <a:p>
            <a:endParaRPr lang="he-IL" dirty="0" smtClean="0"/>
          </a:p>
          <a:p>
            <a:endParaRPr lang="he-IL" sz="2400" dirty="0" smtClean="0">
              <a:solidFill>
                <a:srgbClr val="000000"/>
              </a:solidFill>
              <a:latin typeface="Courier New" pitchFamily="49" charset="0"/>
            </a:endParaRPr>
          </a:p>
          <a:p>
            <a:endParaRPr lang="he-IL" dirty="0" smtClean="0"/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C4ECEC97-5B77-4F9D-8113-61841F66A9A3}" type="slidenum">
              <a:rPr lang="he-IL" sz="1000" b="0"/>
              <a:pPr rtl="0"/>
              <a:t>32</a:t>
            </a:fld>
            <a:endParaRPr lang="en-US" sz="1000" b="0"/>
          </a:p>
        </p:txBody>
      </p:sp>
      <p:sp>
        <p:nvSpPr>
          <p:cNvPr id="49157" name="Title 1"/>
          <p:cNvSpPr>
            <a:spLocks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he-IL" sz="4200" b="0">
                <a:solidFill>
                  <a:schemeClr val="tx2"/>
                </a:solidFill>
                <a:latin typeface="Times New Roman" pitchFamily="18" charset="0"/>
              </a:rPr>
              <a:t>בדיקה, </a:t>
            </a:r>
            <a:r>
              <a:rPr lang="en-US" sz="4200" b="0">
                <a:solidFill>
                  <a:schemeClr val="tx2"/>
                </a:solidFill>
                <a:latin typeface="Times New Roman" pitchFamily="18" charset="0"/>
              </a:rPr>
              <a:t>Refactor</a:t>
            </a:r>
            <a:r>
              <a:rPr lang="he-IL" sz="4200" b="0">
                <a:solidFill>
                  <a:schemeClr val="tx2"/>
                </a:solidFill>
                <a:latin typeface="Times New Roman" pitchFamily="18" charset="0"/>
              </a:rPr>
              <a:t> ושדרוג הקוד (?)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הפונקציה הראשית</a:t>
            </a:r>
          </a:p>
        </p:txBody>
      </p:sp>
      <p:sp>
        <p:nvSpPr>
          <p:cNvPr id="53251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9295C828-FE37-48D0-9A56-C58E7F02FE99}" type="slidenum">
              <a:rPr lang="he-IL" sz="1000" b="0"/>
              <a:pPr rtl="0"/>
              <a:t>33</a:t>
            </a:fld>
            <a:endParaRPr lang="en-US" sz="1000" b="0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1079500" y="2278063"/>
            <a:ext cx="7524750" cy="2843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maxSpan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max = 0;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value: 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</a:rPr>
              <a:t>values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)) {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		max =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Math.</a:t>
            </a:r>
            <a:r>
              <a:rPr lang="en-US" i="1" dirty="0" err="1">
                <a:solidFill>
                  <a:srgbClr val="000000"/>
                </a:solidFill>
                <a:latin typeface="Courier New" pitchFamily="49" charset="0"/>
              </a:rPr>
              <a:t>max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(max, </a:t>
            </a:r>
            <a:r>
              <a:rPr lang="en-US" i="1" dirty="0">
                <a:solidFill>
                  <a:srgbClr val="000000"/>
                </a:solidFill>
                <a:latin typeface="Courier New" pitchFamily="49" charset="0"/>
              </a:rPr>
              <a:t>span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(value, </a:t>
            </a:r>
            <a:r>
              <a:rPr lang="en-US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));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 max;</a:t>
            </a:r>
            <a:endParaRPr lang="en-US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" name="Rectangular Callout 4"/>
          <p:cNvSpPr/>
          <p:nvPr/>
        </p:nvSpPr>
        <p:spPr bwMode="auto">
          <a:xfrm>
            <a:off x="6323611" y="1292411"/>
            <a:ext cx="2363189" cy="985652"/>
          </a:xfrm>
          <a:prstGeom prst="wedgeRectCallout">
            <a:avLst>
              <a:gd name="adj1" fmla="val -114300"/>
              <a:gd name="adj2" fmla="val 140813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נרצה לעבור </a:t>
            </a:r>
            <a:r>
              <a:rPr kumimoji="0" lang="he-IL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על כל </a:t>
            </a: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ערך פעם אחת בלבד (יעילות)</a:t>
            </a:r>
          </a:p>
        </p:txBody>
      </p:sp>
      <p:sp>
        <p:nvSpPr>
          <p:cNvPr id="2" name="Rounded Rectangle 1"/>
          <p:cNvSpPr/>
          <p:nvPr/>
        </p:nvSpPr>
        <p:spPr bwMode="auto">
          <a:xfrm>
            <a:off x="4190035" y="3136739"/>
            <a:ext cx="1724628" cy="300942"/>
          </a:xfrm>
          <a:prstGeom prst="roundRect">
            <a:avLst/>
          </a:prstGeom>
          <a:noFill/>
          <a:ln w="57150" cap="flat" cmpd="sng" algn="ctr">
            <a:solidFill>
              <a:srgbClr val="A918B8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" name="Rounded Rectangle 8"/>
          <p:cNvSpPr/>
          <p:nvPr/>
        </p:nvSpPr>
        <p:spPr bwMode="auto">
          <a:xfrm>
            <a:off x="5673524" y="3549198"/>
            <a:ext cx="2382456" cy="300942"/>
          </a:xfrm>
          <a:prstGeom prst="roundRect">
            <a:avLst/>
          </a:prstGeom>
          <a:noFill/>
          <a:ln w="57150" cap="flat" cmpd="sng" algn="ctr">
            <a:solidFill>
              <a:srgbClr val="FF66CC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וחלק מפונקציות העזר</a:t>
            </a:r>
          </a:p>
        </p:txBody>
      </p:sp>
      <p:sp>
        <p:nvSpPr>
          <p:cNvPr id="55299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F39D66DD-3DF5-425A-B53F-3E39A6E6ED31}" type="slidenum">
              <a:rPr lang="he-IL" sz="1000" b="0"/>
              <a:pPr rtl="0"/>
              <a:t>34</a:t>
            </a:fld>
            <a:endParaRPr lang="en-US" sz="1000" b="0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827088" y="1628775"/>
            <a:ext cx="8174037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span(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value,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i="1" dirty="0" err="1">
                <a:solidFill>
                  <a:srgbClr val="000000"/>
                </a:solidFill>
                <a:latin typeface="Courier New" pitchFamily="49" charset="0"/>
              </a:rPr>
              <a:t>lastIndexOf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- </a:t>
            </a:r>
            <a:r>
              <a:rPr lang="en-US" sz="1400" i="1" dirty="0" err="1">
                <a:solidFill>
                  <a:srgbClr val="000000"/>
                </a:solidFill>
                <a:latin typeface="Courier New" pitchFamily="49" charset="0"/>
              </a:rPr>
              <a:t>firstIndexOf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+ 1;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827088" y="2997200"/>
            <a:ext cx="7921625" cy="3814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values(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values =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4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(!</a:t>
            </a:r>
            <a:r>
              <a:rPr lang="en-US" sz="1400" i="1" dirty="0">
                <a:solidFill>
                  <a:srgbClr val="000000"/>
                </a:solidFill>
                <a:latin typeface="Courier New" pitchFamily="49" charset="0"/>
              </a:rPr>
              <a:t>contains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(values,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]))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i="1" dirty="0">
                <a:solidFill>
                  <a:srgbClr val="000000"/>
                </a:solidFill>
                <a:latin typeface="Courier New" pitchFamily="49" charset="0"/>
              </a:rPr>
              <a:t>			add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(values,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]);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Arrays.</a:t>
            </a:r>
            <a:r>
              <a:rPr lang="en-US" sz="1400" i="1" dirty="0" err="1">
                <a:solidFill>
                  <a:srgbClr val="000000"/>
                </a:solidFill>
                <a:latin typeface="Courier New" pitchFamily="49" charset="0"/>
              </a:rPr>
              <a:t>copyOf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(values,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nextIndex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);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  <p:sp>
        <p:nvSpPr>
          <p:cNvPr id="6" name="Rounded Rectangle 5"/>
          <p:cNvSpPr/>
          <p:nvPr/>
        </p:nvSpPr>
        <p:spPr bwMode="auto">
          <a:xfrm>
            <a:off x="2500131" y="1949791"/>
            <a:ext cx="2685327" cy="300942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427561" y="1945390"/>
            <a:ext cx="2685327" cy="300942"/>
          </a:xfrm>
          <a:prstGeom prst="roundRect">
            <a:avLst/>
          </a:prstGeom>
          <a:noFill/>
          <a:ln w="571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smtClean="0"/>
              <a:t>והשאר</a:t>
            </a:r>
          </a:p>
        </p:txBody>
      </p:sp>
      <p:sp>
        <p:nvSpPr>
          <p:cNvPr id="57347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BE49BC77-86C8-4C97-99E8-8DD1939860B1}" type="slidenum">
              <a:rPr lang="he-IL" sz="1000" b="0"/>
              <a:pPr rtl="0"/>
              <a:t>35</a:t>
            </a:fld>
            <a:endParaRPr lang="en-US" sz="1000" b="0"/>
          </a:p>
        </p:txBody>
      </p:sp>
      <p:sp>
        <p:nvSpPr>
          <p:cNvPr id="57351" name="Rectangle 7"/>
          <p:cNvSpPr>
            <a:spLocks noChangeArrowheads="1"/>
          </p:cNvSpPr>
          <p:nvPr/>
        </p:nvSpPr>
        <p:spPr bwMode="auto">
          <a:xfrm>
            <a:off x="898525" y="1524000"/>
            <a:ext cx="7237413" cy="521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lastIndexOf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value,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2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- 1;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&gt;=0;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--)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] == value)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	return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3F7F5F"/>
                </a:solidFill>
                <a:latin typeface="Courier New" pitchFamily="49" charset="0"/>
              </a:rPr>
              <a:t>	// should never get here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-1;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firstIndexOf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value, 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[]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index = -1;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nums.</a:t>
            </a:r>
            <a:r>
              <a:rPr lang="en-US" sz="1200" dirty="0" err="1">
                <a:solidFill>
                  <a:srgbClr val="0000C0"/>
                </a:solidFill>
                <a:latin typeface="Courier New" pitchFamily="49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nums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[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] == value) {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		index = </a:t>
            </a:r>
            <a:r>
              <a:rPr lang="en-US" sz="12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		break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 index;</a:t>
            </a:r>
            <a:endParaRPr lang="en-US" sz="12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2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200" dirty="0">
              <a:latin typeface="Courier New" pitchFamily="49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he-IL" dirty="0" smtClean="0"/>
              <a:t>והשאר</a:t>
            </a:r>
          </a:p>
        </p:txBody>
      </p:sp>
      <p:sp>
        <p:nvSpPr>
          <p:cNvPr id="59395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2559142F-3D66-4BDF-9F6E-42DB9F891496}" type="slidenum">
              <a:rPr lang="he-IL" sz="1000" b="0"/>
              <a:pPr rtl="0"/>
              <a:t>36</a:t>
            </a:fld>
            <a:endParaRPr lang="en-US" sz="1000" b="0"/>
          </a:p>
        </p:txBody>
      </p:sp>
      <p:sp>
        <p:nvSpPr>
          <p:cNvPr id="59396" name="Rectangle 4"/>
          <p:cNvSpPr>
            <a:spLocks noChangeArrowheads="1"/>
          </p:cNvSpPr>
          <p:nvPr/>
        </p:nvSpPr>
        <p:spPr bwMode="auto">
          <a:xfrm>
            <a:off x="755650" y="1844675"/>
            <a:ext cx="8245475" cy="413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add(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values,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position,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value)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values[position] = value;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private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boolean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contains(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[] temp,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tempLength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value)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for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</a:t>
            </a:r>
            <a:r>
              <a:rPr lang="en-US" sz="1400" dirty="0" err="1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= 0;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&lt;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tempLength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 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++)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	if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(temp[</a:t>
            </a:r>
            <a:r>
              <a:rPr lang="en-US" sz="1400" dirty="0" err="1">
                <a:solidFill>
                  <a:srgbClr val="000000"/>
                </a:solidFill>
                <a:latin typeface="Courier New" pitchFamily="49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] == value) {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	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true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	}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	return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>
                <a:solidFill>
                  <a:srgbClr val="7F0055"/>
                </a:solidFill>
                <a:latin typeface="Courier New" pitchFamily="49" charset="0"/>
              </a:rPr>
              <a:t>false</a:t>
            </a: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;</a:t>
            </a:r>
            <a:endParaRPr lang="en-US" sz="1400" dirty="0">
              <a:latin typeface="Courier New" pitchFamily="49" charset="0"/>
            </a:endParaRPr>
          </a:p>
          <a:p>
            <a:pPr algn="l" rtl="0">
              <a:spcBef>
                <a:spcPct val="50000"/>
              </a:spcBef>
            </a:pPr>
            <a:r>
              <a:rPr lang="en-US" sz="1400" dirty="0">
                <a:solidFill>
                  <a:srgbClr val="000000"/>
                </a:solidFill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3311860" y="1628800"/>
            <a:ext cx="2520280" cy="36004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rtl="0"/>
            <a:r>
              <a:rPr lang="en-US" sz="1400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0000"/>
                </a:solidFill>
                <a:latin typeface="Courier New" pitchFamily="49" charset="0"/>
              </a:rPr>
              <a:t>maxSpan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(</a:t>
            </a:r>
            <a:r>
              <a:rPr lang="en-US" sz="1400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[]){…}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156" name="Slide Number Placeholder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rtl="0"/>
            <a:fld id="{C4ECEC97-5B77-4F9D-8113-61841F66A9A3}" type="slidenum">
              <a:rPr lang="he-IL" sz="1000" b="0"/>
              <a:pPr rtl="0"/>
              <a:t>37</a:t>
            </a:fld>
            <a:endParaRPr lang="en-US" sz="1000" b="0"/>
          </a:p>
        </p:txBody>
      </p:sp>
      <p:sp>
        <p:nvSpPr>
          <p:cNvPr id="49157" name="Title 1"/>
          <p:cNvSpPr>
            <a:spLocks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he-IL" sz="4200" b="0" dirty="0" smtClean="0">
                <a:solidFill>
                  <a:schemeClr val="tx2"/>
                </a:solidFill>
                <a:latin typeface="Times New Roman" pitchFamily="18" charset="0"/>
              </a:rPr>
              <a:t>תכנון "</a:t>
            </a:r>
            <a:r>
              <a:rPr lang="en-US" sz="4200" b="0" dirty="0" smtClean="0">
                <a:solidFill>
                  <a:schemeClr val="tx2"/>
                </a:solidFill>
                <a:latin typeface="Times New Roman" pitchFamily="18" charset="0"/>
              </a:rPr>
              <a:t>top-down</a:t>
            </a:r>
            <a:r>
              <a:rPr lang="he-IL" sz="4200" b="0" dirty="0" smtClean="0">
                <a:solidFill>
                  <a:schemeClr val="tx2"/>
                </a:solidFill>
                <a:latin typeface="Times New Roman" pitchFamily="18" charset="0"/>
              </a:rPr>
              <a:t>"</a:t>
            </a:r>
            <a:endParaRPr lang="he-IL" sz="4200" b="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4211960" y="3008450"/>
            <a:ext cx="2700300" cy="36004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rtl="0"/>
            <a:r>
              <a:rPr lang="en-US" sz="1400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 span(</a:t>
            </a:r>
            <a:r>
              <a:rPr lang="en-US" sz="1400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, </a:t>
            </a:r>
            <a:r>
              <a:rPr lang="en-US" sz="1400" dirty="0" err="1" smtClean="0">
                <a:solidFill>
                  <a:srgbClr val="7F0055"/>
                </a:solidFill>
                <a:latin typeface="Courier New" pitchFamily="49" charset="0"/>
              </a:rPr>
              <a:t>int</a:t>
            </a:r>
            <a:r>
              <a:rPr lang="en-US" sz="1400" dirty="0" smtClean="0">
                <a:solidFill>
                  <a:srgbClr val="000000"/>
                </a:solidFill>
                <a:latin typeface="Courier New" pitchFamily="49" charset="0"/>
              </a:rPr>
              <a:t>[]){…}</a:t>
            </a:r>
            <a:endParaRPr kumimoji="0" 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2" name="Group 100"/>
          <p:cNvGrpSpPr/>
          <p:nvPr/>
        </p:nvGrpSpPr>
        <p:grpSpPr>
          <a:xfrm>
            <a:off x="1097614" y="1851660"/>
            <a:ext cx="4410490" cy="908595"/>
            <a:chOff x="1097614" y="1851660"/>
            <a:chExt cx="4410490" cy="908595"/>
          </a:xfrm>
        </p:grpSpPr>
        <p:sp>
          <p:nvSpPr>
            <p:cNvPr id="6" name="Rectangle 5"/>
            <p:cNvSpPr/>
            <p:nvPr/>
          </p:nvSpPr>
          <p:spPr bwMode="auto">
            <a:xfrm>
              <a:off x="1097614" y="2237035"/>
              <a:ext cx="1944216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For each value in the array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5" name="Straight Arrow Connector 24"/>
            <p:cNvCxnSpPr>
              <a:endCxn id="6" idx="0"/>
            </p:cNvCxnSpPr>
            <p:nvPr/>
          </p:nvCxnSpPr>
          <p:spPr bwMode="auto">
            <a:xfrm flipH="1">
              <a:off x="2069722" y="1851660"/>
              <a:ext cx="3438382" cy="385375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" name="Group 101"/>
          <p:cNvGrpSpPr/>
          <p:nvPr/>
        </p:nvGrpSpPr>
        <p:grpSpPr>
          <a:xfrm>
            <a:off x="4590002" y="1851660"/>
            <a:ext cx="1944216" cy="908595"/>
            <a:chOff x="4590002" y="1851660"/>
            <a:chExt cx="1944216" cy="908595"/>
          </a:xfrm>
        </p:grpSpPr>
        <p:sp>
          <p:nvSpPr>
            <p:cNvPr id="8" name="Rectangle 7"/>
            <p:cNvSpPr/>
            <p:nvPr/>
          </p:nvSpPr>
          <p:spPr bwMode="auto">
            <a:xfrm>
              <a:off x="4590002" y="2237035"/>
              <a:ext cx="1944216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Compute its span in the array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7" name="Straight Arrow Connector 26"/>
            <p:cNvCxnSpPr>
              <a:endCxn id="8" idx="0"/>
            </p:cNvCxnSpPr>
            <p:nvPr/>
          </p:nvCxnSpPr>
          <p:spPr bwMode="auto">
            <a:xfrm>
              <a:off x="5508104" y="1851660"/>
              <a:ext cx="54006" cy="385375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4" name="Group 102"/>
          <p:cNvGrpSpPr/>
          <p:nvPr/>
        </p:nvGrpSpPr>
        <p:grpSpPr>
          <a:xfrm>
            <a:off x="5508104" y="1851660"/>
            <a:ext cx="3384376" cy="908595"/>
            <a:chOff x="5508104" y="1851660"/>
            <a:chExt cx="3384376" cy="908595"/>
          </a:xfrm>
        </p:grpSpPr>
        <p:sp>
          <p:nvSpPr>
            <p:cNvPr id="9" name="Rectangle 8"/>
            <p:cNvSpPr/>
            <p:nvPr/>
          </p:nvSpPr>
          <p:spPr bwMode="auto">
            <a:xfrm>
              <a:off x="6948264" y="2237035"/>
              <a:ext cx="1944216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Return the largest span found</a:t>
              </a:r>
              <a:endPara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0" name="Straight Arrow Connector 29"/>
            <p:cNvCxnSpPr>
              <a:endCxn id="9" idx="0"/>
            </p:cNvCxnSpPr>
            <p:nvPr/>
          </p:nvCxnSpPr>
          <p:spPr bwMode="auto">
            <a:xfrm>
              <a:off x="5508104" y="1851660"/>
              <a:ext cx="2412268" cy="385375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cxnSp>
        <p:nvCxnSpPr>
          <p:cNvPr id="36" name="Straight Arrow Connector 35"/>
          <p:cNvCxnSpPr/>
          <p:nvPr/>
        </p:nvCxnSpPr>
        <p:spPr bwMode="auto">
          <a:xfrm>
            <a:off x="5943600" y="2477656"/>
            <a:ext cx="0" cy="447288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0" name="Straight Connector 39"/>
          <p:cNvCxnSpPr/>
          <p:nvPr/>
        </p:nvCxnSpPr>
        <p:spPr bwMode="auto">
          <a:xfrm>
            <a:off x="5760132" y="2477656"/>
            <a:ext cx="412068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7" name="Group 103"/>
          <p:cNvGrpSpPr/>
          <p:nvPr/>
        </p:nvGrpSpPr>
        <p:grpSpPr>
          <a:xfrm>
            <a:off x="791580" y="2477656"/>
            <a:ext cx="2556284" cy="890834"/>
            <a:chOff x="791580" y="2477656"/>
            <a:chExt cx="2556284" cy="890834"/>
          </a:xfrm>
        </p:grpSpPr>
        <p:sp>
          <p:nvSpPr>
            <p:cNvPr id="10" name="Rectangle 9"/>
            <p:cNvSpPr/>
            <p:nvPr/>
          </p:nvSpPr>
          <p:spPr bwMode="auto">
            <a:xfrm>
              <a:off x="791580" y="3008450"/>
              <a:ext cx="2556284" cy="360040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4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400" dirty="0" smtClean="0">
                  <a:solidFill>
                    <a:srgbClr val="000000"/>
                  </a:solidFill>
                  <a:latin typeface="Courier New" pitchFamily="49" charset="0"/>
                </a:rPr>
                <a:t>[] values(</a:t>
              </a:r>
              <a:r>
                <a:rPr lang="en-US" sz="14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400" dirty="0" smtClean="0">
                  <a:solidFill>
                    <a:srgbClr val="000000"/>
                  </a:solidFill>
                  <a:latin typeface="Courier New" pitchFamily="49" charset="0"/>
                </a:rPr>
                <a:t>[]){…}</a:t>
              </a:r>
              <a:endParaRPr kumimoji="0" lang="en-US" sz="1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3" name="Straight Arrow Connector 32"/>
            <p:cNvCxnSpPr/>
            <p:nvPr/>
          </p:nvCxnSpPr>
          <p:spPr bwMode="auto">
            <a:xfrm>
              <a:off x="1619250" y="2477656"/>
              <a:ext cx="0" cy="530794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cxnSp>
          <p:nvCxnSpPr>
            <p:cNvPr id="44" name="Straight Connector 43"/>
            <p:cNvCxnSpPr/>
            <p:nvPr/>
          </p:nvCxnSpPr>
          <p:spPr bwMode="auto">
            <a:xfrm>
              <a:off x="1187624" y="2477656"/>
              <a:ext cx="1224136" cy="0"/>
            </a:xfrm>
            <a:prstGeom prst="line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8" name="Group 111"/>
          <p:cNvGrpSpPr/>
          <p:nvPr/>
        </p:nvGrpSpPr>
        <p:grpSpPr>
          <a:xfrm>
            <a:off x="71500" y="3238500"/>
            <a:ext cx="2987950" cy="1324627"/>
            <a:chOff x="71500" y="3238500"/>
            <a:chExt cx="2987950" cy="1324627"/>
          </a:xfrm>
        </p:grpSpPr>
        <p:sp>
          <p:nvSpPr>
            <p:cNvPr id="19" name="Rectangle 18"/>
            <p:cNvSpPr/>
            <p:nvPr/>
          </p:nvSpPr>
          <p:spPr bwMode="auto">
            <a:xfrm>
              <a:off x="71500" y="3609020"/>
              <a:ext cx="1116124" cy="9541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Create an empty output array</a:t>
              </a:r>
              <a:endParaRPr lang="en-US" sz="1200" dirty="0" smtClean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47" name="Straight Arrow Connector 46"/>
            <p:cNvCxnSpPr>
              <a:endCxn id="19" idx="0"/>
            </p:cNvCxnSpPr>
            <p:nvPr/>
          </p:nvCxnSpPr>
          <p:spPr bwMode="auto">
            <a:xfrm flipH="1">
              <a:off x="629562" y="3238500"/>
              <a:ext cx="2429888" cy="370520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1" name="Group 112"/>
          <p:cNvGrpSpPr/>
          <p:nvPr/>
        </p:nvGrpSpPr>
        <p:grpSpPr>
          <a:xfrm>
            <a:off x="1295636" y="3238500"/>
            <a:ext cx="1763814" cy="1324627"/>
            <a:chOff x="1295636" y="3238500"/>
            <a:chExt cx="1763814" cy="1324627"/>
          </a:xfrm>
        </p:grpSpPr>
        <p:sp>
          <p:nvSpPr>
            <p:cNvPr id="17" name="Rectangle 16"/>
            <p:cNvSpPr/>
            <p:nvPr/>
          </p:nvSpPr>
          <p:spPr bwMode="auto">
            <a:xfrm>
              <a:off x="1295636" y="3609020"/>
              <a:ext cx="1116124" cy="9541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For every element in the  input array</a:t>
              </a:r>
              <a:endParaRPr lang="en-US" sz="1200" dirty="0" smtClean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50" name="Straight Arrow Connector 49"/>
            <p:cNvCxnSpPr>
              <a:endCxn id="17" idx="0"/>
            </p:cNvCxnSpPr>
            <p:nvPr/>
          </p:nvCxnSpPr>
          <p:spPr bwMode="auto">
            <a:xfrm flipH="1">
              <a:off x="1853698" y="3238500"/>
              <a:ext cx="1205752" cy="370520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4" name="Group 113"/>
          <p:cNvGrpSpPr/>
          <p:nvPr/>
        </p:nvGrpSpPr>
        <p:grpSpPr>
          <a:xfrm>
            <a:off x="1619250" y="3238500"/>
            <a:ext cx="2052650" cy="2404747"/>
            <a:chOff x="1619250" y="3238500"/>
            <a:chExt cx="2052650" cy="2404747"/>
          </a:xfrm>
        </p:grpSpPr>
        <p:sp>
          <p:nvSpPr>
            <p:cNvPr id="20" name="Rectangle 19"/>
            <p:cNvSpPr/>
            <p:nvPr/>
          </p:nvSpPr>
          <p:spPr bwMode="auto">
            <a:xfrm>
              <a:off x="1619250" y="4689140"/>
              <a:ext cx="2052650" cy="95410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If the output array does not already contain the current value, add it to the output array</a:t>
              </a:r>
              <a:endParaRPr lang="en-US" sz="1200" dirty="0" smtClean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53" name="Straight Arrow Connector 52"/>
            <p:cNvCxnSpPr>
              <a:endCxn id="20" idx="0"/>
            </p:cNvCxnSpPr>
            <p:nvPr/>
          </p:nvCxnSpPr>
          <p:spPr bwMode="auto">
            <a:xfrm flipH="1">
              <a:off x="2645575" y="3238500"/>
              <a:ext cx="413876" cy="1450640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6" name="Group 115"/>
          <p:cNvGrpSpPr/>
          <p:nvPr/>
        </p:nvGrpSpPr>
        <p:grpSpPr>
          <a:xfrm>
            <a:off x="2813690" y="5353050"/>
            <a:ext cx="1620180" cy="1172294"/>
            <a:chOff x="2813690" y="5353050"/>
            <a:chExt cx="1620180" cy="1172294"/>
          </a:xfrm>
        </p:grpSpPr>
        <p:sp>
          <p:nvSpPr>
            <p:cNvPr id="22" name="Rectangle 21"/>
            <p:cNvSpPr/>
            <p:nvPr/>
          </p:nvSpPr>
          <p:spPr bwMode="auto">
            <a:xfrm>
              <a:off x="2813690" y="6021288"/>
              <a:ext cx="1620180" cy="50405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smtClean="0">
                  <a:solidFill>
                    <a:srgbClr val="7F0055"/>
                  </a:solidFill>
                  <a:latin typeface="Courier New" pitchFamily="49" charset="0"/>
                </a:rPr>
                <a:t>void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 add(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[], 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){…}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9" name="Straight Connector 58"/>
            <p:cNvCxnSpPr/>
            <p:nvPr/>
          </p:nvCxnSpPr>
          <p:spPr bwMode="auto">
            <a:xfrm>
              <a:off x="2897623" y="5353050"/>
              <a:ext cx="288414" cy="0"/>
            </a:xfrm>
            <a:prstGeom prst="line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Arrow Connector 60"/>
            <p:cNvCxnSpPr>
              <a:endCxn id="22" idx="0"/>
            </p:cNvCxnSpPr>
            <p:nvPr/>
          </p:nvCxnSpPr>
          <p:spPr bwMode="auto">
            <a:xfrm>
              <a:off x="3059451" y="5353050"/>
              <a:ext cx="564329" cy="66823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8" name="Group 114"/>
          <p:cNvGrpSpPr/>
          <p:nvPr/>
        </p:nvGrpSpPr>
        <p:grpSpPr>
          <a:xfrm>
            <a:off x="1043608" y="5151120"/>
            <a:ext cx="2202512" cy="1554244"/>
            <a:chOff x="1043608" y="5151120"/>
            <a:chExt cx="2202512" cy="1554244"/>
          </a:xfrm>
        </p:grpSpPr>
        <p:sp>
          <p:nvSpPr>
            <p:cNvPr id="23" name="Rectangle 22"/>
            <p:cNvSpPr/>
            <p:nvPr/>
          </p:nvSpPr>
          <p:spPr bwMode="auto">
            <a:xfrm>
              <a:off x="1043608" y="6021288"/>
              <a:ext cx="1620180" cy="68407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boolean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 contains(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[], 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)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7" name="Straight Connector 56"/>
            <p:cNvCxnSpPr/>
            <p:nvPr/>
          </p:nvCxnSpPr>
          <p:spPr bwMode="auto">
            <a:xfrm>
              <a:off x="2633670" y="5151120"/>
              <a:ext cx="612450" cy="0"/>
            </a:xfrm>
            <a:prstGeom prst="line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5" name="Straight Arrow Connector 64"/>
            <p:cNvCxnSpPr>
              <a:endCxn id="23" idx="0"/>
            </p:cNvCxnSpPr>
            <p:nvPr/>
          </p:nvCxnSpPr>
          <p:spPr bwMode="auto">
            <a:xfrm flipH="1">
              <a:off x="1853698" y="5151120"/>
              <a:ext cx="1057142" cy="87016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29" name="Group 107"/>
          <p:cNvGrpSpPr/>
          <p:nvPr/>
        </p:nvGrpSpPr>
        <p:grpSpPr>
          <a:xfrm>
            <a:off x="3887924" y="4280902"/>
            <a:ext cx="1944216" cy="732274"/>
            <a:chOff x="3887924" y="4280902"/>
            <a:chExt cx="1944216" cy="732274"/>
          </a:xfrm>
        </p:grpSpPr>
        <p:sp>
          <p:nvSpPr>
            <p:cNvPr id="15" name="Rectangle 14"/>
            <p:cNvSpPr/>
            <p:nvPr/>
          </p:nvSpPr>
          <p:spPr bwMode="auto">
            <a:xfrm>
              <a:off x="3887924" y="4509120"/>
              <a:ext cx="1944216" cy="50405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200" dirty="0" err="1" smtClean="0">
                  <a:solidFill>
                    <a:srgbClr val="000000"/>
                  </a:solidFill>
                  <a:latin typeface="Courier New" pitchFamily="49" charset="0"/>
                </a:rPr>
                <a:t>firstIndexOf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/>
              </a:r>
              <a:b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</a:b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[]){…}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6" name="Straight Arrow Connector 75"/>
            <p:cNvCxnSpPr>
              <a:stCxn id="12" idx="2"/>
              <a:endCxn id="15" idx="0"/>
            </p:cNvCxnSpPr>
            <p:nvPr/>
          </p:nvCxnSpPr>
          <p:spPr bwMode="auto">
            <a:xfrm>
              <a:off x="4698014" y="4280902"/>
              <a:ext cx="16201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1" name="Group 108"/>
          <p:cNvGrpSpPr/>
          <p:nvPr/>
        </p:nvGrpSpPr>
        <p:grpSpPr>
          <a:xfrm>
            <a:off x="5953708" y="4280902"/>
            <a:ext cx="1656184" cy="732274"/>
            <a:chOff x="5953708" y="4280902"/>
            <a:chExt cx="1656184" cy="732274"/>
          </a:xfrm>
        </p:grpSpPr>
        <p:sp>
          <p:nvSpPr>
            <p:cNvPr id="16" name="Rectangle 15"/>
            <p:cNvSpPr/>
            <p:nvPr/>
          </p:nvSpPr>
          <p:spPr bwMode="auto">
            <a:xfrm>
              <a:off x="5953708" y="4509120"/>
              <a:ext cx="1656184" cy="504056"/>
            </a:xfrm>
            <a:prstGeom prst="rect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algn="ctr" rtl="0"/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 </a:t>
              </a:r>
              <a:r>
                <a:rPr lang="en-US" sz="1200" smtClean="0">
                  <a:solidFill>
                    <a:srgbClr val="000000"/>
                  </a:solidFill>
                  <a:latin typeface="Courier New" pitchFamily="49" charset="0"/>
                </a:rPr>
                <a:t>lastIndexOf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/>
              </a:r>
              <a:b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</a:b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(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, </a:t>
              </a:r>
              <a:r>
                <a:rPr lang="en-US" sz="1200" dirty="0" err="1" smtClean="0">
                  <a:solidFill>
                    <a:srgbClr val="7F0055"/>
                  </a:solidFill>
                  <a:latin typeface="Courier New" pitchFamily="49" charset="0"/>
                </a:rPr>
                <a:t>int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[]){…}</a:t>
              </a:r>
              <a:endParaRPr kumimoji="0" lang="en-US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9" name="Straight Arrow Connector 78"/>
            <p:cNvCxnSpPr>
              <a:stCxn id="13" idx="2"/>
              <a:endCxn id="16" idx="0"/>
            </p:cNvCxnSpPr>
            <p:nvPr/>
          </p:nvCxnSpPr>
          <p:spPr bwMode="auto">
            <a:xfrm>
              <a:off x="6480212" y="4280902"/>
              <a:ext cx="30158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2" name="Group 104"/>
          <p:cNvGrpSpPr/>
          <p:nvPr/>
        </p:nvGrpSpPr>
        <p:grpSpPr>
          <a:xfrm>
            <a:off x="3941930" y="3238500"/>
            <a:ext cx="2672230" cy="1042402"/>
            <a:chOff x="3941930" y="3238500"/>
            <a:chExt cx="2672230" cy="1042402"/>
          </a:xfrm>
        </p:grpSpPr>
        <p:sp>
          <p:nvSpPr>
            <p:cNvPr id="12" name="Rectangle 11"/>
            <p:cNvSpPr/>
            <p:nvPr/>
          </p:nvSpPr>
          <p:spPr bwMode="auto">
            <a:xfrm>
              <a:off x="3941930" y="3573016"/>
              <a:ext cx="1512168" cy="7078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Find the first occurrence of 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value</a:t>
              </a:r>
            </a:p>
          </p:txBody>
        </p:sp>
        <p:cxnSp>
          <p:nvCxnSpPr>
            <p:cNvPr id="82" name="Straight Arrow Connector 81"/>
            <p:cNvCxnSpPr>
              <a:endCxn id="12" idx="0"/>
            </p:cNvCxnSpPr>
            <p:nvPr/>
          </p:nvCxnSpPr>
          <p:spPr bwMode="auto">
            <a:xfrm flipH="1">
              <a:off x="4698014" y="3238500"/>
              <a:ext cx="1916146" cy="334516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4" name="Group 105"/>
          <p:cNvGrpSpPr/>
          <p:nvPr/>
        </p:nvGrpSpPr>
        <p:grpSpPr>
          <a:xfrm>
            <a:off x="5724128" y="3238500"/>
            <a:ext cx="1512168" cy="1042402"/>
            <a:chOff x="5724128" y="3238500"/>
            <a:chExt cx="1512168" cy="1042402"/>
          </a:xfrm>
        </p:grpSpPr>
        <p:sp>
          <p:nvSpPr>
            <p:cNvPr id="13" name="Rectangle 12"/>
            <p:cNvSpPr/>
            <p:nvPr/>
          </p:nvSpPr>
          <p:spPr bwMode="auto">
            <a:xfrm>
              <a:off x="5724128" y="3573016"/>
              <a:ext cx="1512168" cy="707886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Find the last occurrence of </a:t>
              </a:r>
              <a:r>
                <a:rPr lang="en-US" sz="1200" dirty="0" smtClean="0">
                  <a:solidFill>
                    <a:srgbClr val="000000"/>
                  </a:solidFill>
                  <a:latin typeface="Courier New" pitchFamily="49" charset="0"/>
                </a:rPr>
                <a:t>value</a:t>
              </a:r>
            </a:p>
          </p:txBody>
        </p:sp>
        <p:cxnSp>
          <p:nvCxnSpPr>
            <p:cNvPr id="85" name="Straight Arrow Connector 84"/>
            <p:cNvCxnSpPr>
              <a:endCxn id="13" idx="0"/>
            </p:cNvCxnSpPr>
            <p:nvPr/>
          </p:nvCxnSpPr>
          <p:spPr bwMode="auto">
            <a:xfrm flipH="1">
              <a:off x="6480212" y="3238500"/>
              <a:ext cx="112919" cy="334516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5" name="Group 106"/>
          <p:cNvGrpSpPr/>
          <p:nvPr/>
        </p:nvGrpSpPr>
        <p:grpSpPr>
          <a:xfrm>
            <a:off x="6593131" y="3238500"/>
            <a:ext cx="2299349" cy="857736"/>
            <a:chOff x="6593131" y="3238500"/>
            <a:chExt cx="2299349" cy="857736"/>
          </a:xfrm>
        </p:grpSpPr>
        <p:sp>
          <p:nvSpPr>
            <p:cNvPr id="14" name="Rectangle 13"/>
            <p:cNvSpPr/>
            <p:nvPr/>
          </p:nvSpPr>
          <p:spPr bwMode="auto">
            <a:xfrm>
              <a:off x="7380312" y="3573016"/>
              <a:ext cx="1512168" cy="52322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Span = </a:t>
              </a:r>
              <a:br>
                <a:rPr lang="en-US" sz="1400" b="0" dirty="0" smtClean="0"/>
              </a:br>
              <a:r>
                <a:rPr lang="en-US" sz="1400" b="0" dirty="0" smtClean="0"/>
                <a:t>last - first +1</a:t>
              </a:r>
              <a:endParaRPr lang="en-US" sz="1200" dirty="0" smtClean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  <p:cxnSp>
          <p:nvCxnSpPr>
            <p:cNvPr id="88" name="Straight Arrow Connector 87"/>
            <p:cNvCxnSpPr>
              <a:endCxn id="14" idx="0"/>
            </p:cNvCxnSpPr>
            <p:nvPr/>
          </p:nvCxnSpPr>
          <p:spPr bwMode="auto">
            <a:xfrm>
              <a:off x="6593131" y="3238500"/>
              <a:ext cx="1543265" cy="334516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</p:grpSp>
      <p:grpSp>
        <p:nvGrpSpPr>
          <p:cNvPr id="37" name="Group 109"/>
          <p:cNvGrpSpPr/>
          <p:nvPr/>
        </p:nvGrpSpPr>
        <p:grpSpPr>
          <a:xfrm>
            <a:off x="4585095" y="5013176"/>
            <a:ext cx="274937" cy="535995"/>
            <a:chOff x="4585095" y="5013176"/>
            <a:chExt cx="274937" cy="535995"/>
          </a:xfrm>
        </p:grpSpPr>
        <p:cxnSp>
          <p:nvCxnSpPr>
            <p:cNvPr id="91" name="Straight Arrow Connector 90"/>
            <p:cNvCxnSpPr>
              <a:stCxn id="15" idx="2"/>
              <a:endCxn id="94" idx="0"/>
            </p:cNvCxnSpPr>
            <p:nvPr/>
          </p:nvCxnSpPr>
          <p:spPr bwMode="auto">
            <a:xfrm flipH="1">
              <a:off x="4698014" y="5013176"/>
              <a:ext cx="16201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4" name="Rectangle 93"/>
            <p:cNvSpPr/>
            <p:nvPr/>
          </p:nvSpPr>
          <p:spPr bwMode="auto">
            <a:xfrm>
              <a:off x="4585095" y="5241394"/>
              <a:ext cx="225838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…</a:t>
              </a:r>
              <a:endParaRPr lang="en-US" sz="1200" dirty="0" smtClean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grpSp>
        <p:nvGrpSpPr>
          <p:cNvPr id="38" name="Group 110"/>
          <p:cNvGrpSpPr/>
          <p:nvPr/>
        </p:nvGrpSpPr>
        <p:grpSpPr>
          <a:xfrm>
            <a:off x="6367293" y="5013176"/>
            <a:ext cx="414507" cy="535995"/>
            <a:chOff x="6367293" y="5013176"/>
            <a:chExt cx="414507" cy="535995"/>
          </a:xfrm>
        </p:grpSpPr>
        <p:cxnSp>
          <p:nvCxnSpPr>
            <p:cNvPr id="98" name="Straight Arrow Connector 97"/>
            <p:cNvCxnSpPr>
              <a:stCxn id="16" idx="2"/>
              <a:endCxn id="99" idx="0"/>
            </p:cNvCxnSpPr>
            <p:nvPr/>
          </p:nvCxnSpPr>
          <p:spPr bwMode="auto">
            <a:xfrm flipH="1">
              <a:off x="6480212" y="5013176"/>
              <a:ext cx="301588" cy="228218"/>
            </a:xfrm>
            <a:prstGeom prst="straightConnector1">
              <a:avLst/>
            </a:prstGeom>
            <a:pattFill prst="pct30">
              <a:fgClr>
                <a:srgbClr val="FFCC00"/>
              </a:fgClr>
              <a:bgClr>
                <a:srgbClr val="FFFFFF"/>
              </a:bgClr>
            </a:pattFill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</p:cxnSp>
        <p:sp>
          <p:nvSpPr>
            <p:cNvPr id="99" name="Rectangle 98"/>
            <p:cNvSpPr/>
            <p:nvPr/>
          </p:nvSpPr>
          <p:spPr bwMode="auto">
            <a:xfrm>
              <a:off x="6367293" y="5241394"/>
              <a:ext cx="225838" cy="3077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400" b="0" dirty="0" smtClean="0"/>
                <a:t>…</a:t>
              </a:r>
              <a:endParaRPr lang="en-US" sz="1200" dirty="0" smtClean="0">
                <a:solidFill>
                  <a:srgbClr val="000000"/>
                </a:solidFill>
                <a:latin typeface="Courier New" pitchFamily="49" charset="0"/>
              </a:endParaRPr>
            </a:p>
          </p:txBody>
        </p:sp>
      </p:grpSp>
      <p:sp>
        <p:nvSpPr>
          <p:cNvPr id="123" name="AutoShape 4"/>
          <p:cNvSpPr>
            <a:spLocks noChangeArrowheads="1"/>
          </p:cNvSpPr>
          <p:nvPr/>
        </p:nvSpPr>
        <p:spPr bwMode="auto">
          <a:xfrm>
            <a:off x="4900613" y="5787957"/>
            <a:ext cx="2047651" cy="737388"/>
          </a:xfrm>
          <a:prstGeom prst="wedgeRoundRectCallout">
            <a:avLst>
              <a:gd name="adj1" fmla="val -118726"/>
              <a:gd name="adj2" fmla="val -81704"/>
              <a:gd name="adj3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0"/>
          <a:lstStyle/>
          <a:p>
            <a:pPr algn="ctr" rtl="0"/>
            <a:r>
              <a:rPr lang="en-US" sz="1600" b="0" dirty="0" smtClean="0"/>
              <a:t>We also need to adjust the output array size…</a:t>
            </a:r>
            <a:endParaRPr lang="en-US" sz="16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3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F43378-AAE3-4783-BE5A-9E257BB551F4}" type="slidenum">
              <a:rPr lang="he-IL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5pPr>
            <a:lvl6pPr marL="4572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6pPr>
            <a:lvl7pPr marL="9144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7pPr>
            <a:lvl8pPr marL="13716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8pPr>
            <a:lvl9pPr marL="1828800" algn="l" rtl="1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9pPr>
          </a:lstStyle>
          <a:p>
            <a:r>
              <a:rPr lang="he-IL" b="0" kern="0" dirty="0" smtClean="0"/>
              <a:t>סיכום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719138" y="1600200"/>
            <a:ext cx="7967662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r" rtl="1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he-IL" b="0" kern="0" dirty="0" smtClean="0"/>
              <a:t>מה ההבדל העיקרי בין שני הפתרונות לבעיית ה-</a:t>
            </a:r>
            <a:r>
              <a:rPr lang="en-US" b="0" kern="0" dirty="0" err="1" smtClean="0"/>
              <a:t>maxSpan</a:t>
            </a:r>
            <a:r>
              <a:rPr lang="he-IL" b="0" kern="0" dirty="0" smtClean="0"/>
              <a:t>?</a:t>
            </a:r>
          </a:p>
          <a:p>
            <a:r>
              <a:rPr lang="he-IL" b="0" kern="0" dirty="0" smtClean="0"/>
              <a:t>מדוע הפיתרון השני</a:t>
            </a:r>
            <a:r>
              <a:rPr lang="he-IL" b="0" kern="0" smtClean="0"/>
              <a:t>, על </a:t>
            </a:r>
            <a:r>
              <a:rPr lang="he-IL" b="0" kern="0" dirty="0" smtClean="0"/>
              <a:t>אף היותו ארוך יותר, הוא עדיף?</a:t>
            </a:r>
          </a:p>
          <a:p>
            <a:r>
              <a:rPr lang="he-IL" b="0" kern="0" dirty="0" smtClean="0"/>
              <a:t>דרך העבודה על תכנית צריכה להיות </a:t>
            </a:r>
            <a:r>
              <a:rPr lang="en-US" b="0" kern="0" dirty="0" smtClean="0"/>
              <a:t>top-down</a:t>
            </a:r>
            <a:r>
              <a:rPr lang="he-IL" b="0" kern="0" dirty="0" smtClean="0"/>
              <a:t>. נתחיל מבדיקות: נגדיר מהי התנהגות נכונה של התכנית. רק לאחר מכן נעבור למימוש עצמו.</a:t>
            </a:r>
          </a:p>
          <a:p>
            <a:r>
              <a:rPr lang="he-IL" b="0" kern="0" dirty="0" smtClean="0"/>
              <a:t>נחלק לפונקציות בצורה בה כל פונקציה אחראית על פעולה אחת בלבד. נבנה תכנית מודולרית ככל הניתן.</a:t>
            </a:r>
          </a:p>
          <a:p>
            <a:pPr lvl="1"/>
            <a:endParaRPr lang="he-IL" b="0" kern="0" dirty="0" smtClean="0"/>
          </a:p>
          <a:p>
            <a:pPr lvl="1"/>
            <a:endParaRPr lang="he-IL" b="0" kern="0" dirty="0" smtClean="0"/>
          </a:p>
          <a:p>
            <a:endParaRPr lang="he-IL" b="0" kern="0" dirty="0" smtClean="0"/>
          </a:p>
          <a:p>
            <a:endParaRPr lang="he-IL" sz="2400" b="0" kern="0" dirty="0" smtClean="0">
              <a:solidFill>
                <a:srgbClr val="000000"/>
              </a:solidFill>
              <a:latin typeface="Courier New" pitchFamily="49" charset="0"/>
            </a:endParaRPr>
          </a:p>
          <a:p>
            <a:endParaRPr lang="he-IL" b="0" kern="0" dirty="0" smtClean="0"/>
          </a:p>
        </p:txBody>
      </p:sp>
    </p:spTree>
    <p:extLst>
      <p:ext uri="{BB962C8B-B14F-4D97-AF65-F5344CB8AC3E}">
        <p14:creationId xmlns:p14="http://schemas.microsoft.com/office/powerpoint/2010/main" val="812218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e-IL" smtClean="0"/>
          </a:p>
        </p:txBody>
      </p:sp>
      <p:sp>
        <p:nvSpPr>
          <p:cNvPr id="58371" name="כותרת משנה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smtClean="0"/>
              <a:t>הסוף...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E6A8F1-24E7-43A8-B439-7816DF304AA2}" type="slidenum">
              <a:rPr lang="he-IL"/>
              <a:pPr>
                <a:defRPr/>
              </a:pPr>
              <a:t>39</a:t>
            </a:fld>
            <a:endParaRPr lang="en-US"/>
          </a:p>
        </p:txBody>
      </p:sp>
      <p:sp>
        <p:nvSpPr>
          <p:cNvPr id="4" name="מציין מיקום של מספר שקופית 3"/>
          <p:cNvSpPr txBox="1">
            <a:spLocks noGrp="1"/>
          </p:cNvSpPr>
          <p:nvPr/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rtl="0">
              <a:defRPr/>
            </a:pPr>
            <a:fld id="{A141CC0F-D02B-414F-8C29-12C11274801E}" type="slidenum">
              <a:rPr lang="he-IL" sz="1000">
                <a:latin typeface="Arial" pitchFamily="34" charset="0"/>
                <a:cs typeface="+mn-cs"/>
              </a:rPr>
              <a:pPr rtl="0">
                <a:defRPr/>
              </a:pPr>
              <a:t>39</a:t>
            </a:fld>
            <a:endParaRPr lang="en-US" sz="1000">
              <a:latin typeface="Arial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537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ה-</a:t>
            </a:r>
            <a:r>
              <a:rPr lang="en-US" dirty="0" smtClean="0"/>
              <a:t>JVM</a:t>
            </a:r>
            <a:r>
              <a:rPr lang="he-IL" dirty="0" smtClean="0"/>
              <a:t> היא "מכונה וירטואלית" המריצה תוכניות </a:t>
            </a:r>
            <a:r>
              <a:rPr lang="en-US" dirty="0" smtClean="0"/>
              <a:t>Java</a:t>
            </a:r>
            <a:endParaRPr lang="he-IL" dirty="0" smtClean="0"/>
          </a:p>
          <a:p>
            <a:pPr lvl="1"/>
            <a:r>
              <a:rPr lang="he-IL" dirty="0" smtClean="0"/>
              <a:t>יודעת לטעון תוכניות</a:t>
            </a:r>
          </a:p>
          <a:p>
            <a:pPr lvl="1"/>
            <a:r>
              <a:rPr lang="he-IL" dirty="0" smtClean="0"/>
              <a:t>יודעת לוודא את תקינות הקבצים הנטענים</a:t>
            </a:r>
          </a:p>
          <a:p>
            <a:pPr lvl="1"/>
            <a:r>
              <a:rPr lang="he-IL" dirty="0" smtClean="0"/>
              <a:t>מכילה את המפרש (</a:t>
            </a:r>
            <a:r>
              <a:rPr lang="en-US" dirty="0" smtClean="0"/>
              <a:t>Interpreter</a:t>
            </a:r>
            <a:r>
              <a:rPr lang="he-IL" dirty="0" smtClean="0"/>
              <a:t>)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Virtual Machine</a:t>
            </a:r>
            <a:endParaRPr lang="en-US" dirty="0"/>
          </a:p>
        </p:txBody>
      </p:sp>
      <p:pic>
        <p:nvPicPr>
          <p:cNvPr id="64514" name="Picture 2" descr="C:\Users\atiasnir\Downloads\Slide1.PN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4763" t="6351" r="2358" b="16382"/>
          <a:stretch>
            <a:fillRect/>
          </a:stretch>
        </p:blipFill>
        <p:spPr bwMode="auto">
          <a:xfrm>
            <a:off x="611560" y="3825044"/>
            <a:ext cx="4104456" cy="2560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he-IL" sz="3600" b="1" dirty="0" smtClean="0">
                <a:solidFill>
                  <a:srgbClr val="000099"/>
                </a:solidFill>
              </a:rPr>
              <a:t>העברת פרמטרים</a:t>
            </a:r>
            <a:endParaRPr lang="he-IL" sz="36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087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6" name="Content Placeholder 5" descr="Capture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14400" y="1731610"/>
            <a:ext cx="6783185" cy="4819632"/>
          </a:xfr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en-US" dirty="0"/>
          </a:p>
        </p:txBody>
      </p:sp>
      <p:sp>
        <p:nvSpPr>
          <p:cNvPr id="7" name="Flowchart: Process 6"/>
          <p:cNvSpPr/>
          <p:nvPr/>
        </p:nvSpPr>
        <p:spPr bwMode="auto">
          <a:xfrm>
            <a:off x="6781800" y="41064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3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6" name="Content Placeholder 5" descr="Capture.PNG"/>
          <p:cNvPicPr>
            <a:picLocks noGrp="1" noChangeAspect="1"/>
          </p:cNvPicPr>
          <p:nvPr>
            <p:ph idx="1"/>
          </p:nvPr>
        </p:nvPicPr>
        <p:blipFill rotWithShape="1">
          <a:blip r:embed="rId3" cstate="print"/>
          <a:srcRect b="7337"/>
          <a:stretch/>
        </p:blipFill>
        <p:spPr>
          <a:xfrm>
            <a:off x="914401" y="1731610"/>
            <a:ext cx="4064000" cy="2675702"/>
          </a:xfrm>
        </p:spPr>
      </p:pic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en-US" dirty="0"/>
          </a:p>
        </p:txBody>
      </p:sp>
      <p:sp>
        <p:nvSpPr>
          <p:cNvPr id="7" name="Flowchart: Process 6"/>
          <p:cNvSpPr/>
          <p:nvPr/>
        </p:nvSpPr>
        <p:spPr bwMode="auto">
          <a:xfrm>
            <a:off x="4516120" y="16172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3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3</a:t>
            </a: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79832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618480" y="4407312"/>
            <a:ext cx="2479040" cy="2186528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7730" y="4027820"/>
            <a:ext cx="800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509185" y="4027820"/>
            <a:ext cx="748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Heap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332480" y="6167120"/>
            <a:ext cx="84328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45260" y="6137394"/>
            <a:ext cx="671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args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 bwMode="auto">
          <a:xfrm>
            <a:off x="3339390" y="5792708"/>
            <a:ext cx="84328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011244" y="5762982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1798320" y="5588000"/>
            <a:ext cx="2484000" cy="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597666" y="5759172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3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3333993" y="5172512"/>
            <a:ext cx="843280" cy="309880"/>
          </a:xfrm>
          <a:prstGeom prst="rect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005847" y="5142786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1075044" y="5879068"/>
            <a:ext cx="7232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main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177636" y="5073135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rgbClr val="FF0000"/>
                </a:solidFill>
              </a:rPr>
              <a:t>inc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 bwMode="auto">
          <a:xfrm flipV="1">
            <a:off x="3759200" y="5386422"/>
            <a:ext cx="0" cy="324000"/>
          </a:xfrm>
          <a:prstGeom prst="straightConnector1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593612" y="5141238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e-IL" dirty="0" smtClean="0"/>
              <a:t>3</a:t>
            </a:r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3622573" y="5223711"/>
            <a:ext cx="216000" cy="216000"/>
          </a:xfrm>
          <a:prstGeom prst="line">
            <a:avLst/>
          </a:prstGeom>
          <a:pattFill prst="pct30">
            <a:fgClr>
              <a:srgbClr val="FFCC00"/>
            </a:fgClr>
            <a:bgClr>
              <a:srgbClr val="FFFFFF"/>
            </a:bgClr>
          </a:patt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TextBox 32"/>
          <p:cNvSpPr txBox="1"/>
          <p:nvPr/>
        </p:nvSpPr>
        <p:spPr>
          <a:xfrm>
            <a:off x="3841263" y="5172512"/>
            <a:ext cx="3129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312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4" grpId="0" animBg="1"/>
      <p:bldP spid="13" grpId="0"/>
      <p:bldP spid="15" grpId="0" animBg="1"/>
      <p:bldP spid="16" grpId="0"/>
      <p:bldP spid="19" grpId="0"/>
      <p:bldP spid="20" grpId="0" animBg="1"/>
      <p:bldP spid="20" grpId="1" animBg="1"/>
      <p:bldP spid="21" grpId="0"/>
      <p:bldP spid="21" grpId="1"/>
      <p:bldP spid="24" grpId="0"/>
      <p:bldP spid="25" grpId="0"/>
      <p:bldP spid="25" grpId="2"/>
      <p:bldP spid="30" grpId="0"/>
      <p:bldP spid="30" grpId="1"/>
      <p:bldP spid="33" grpId="0"/>
      <p:bldP spid="3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e-IL" smtClean="0"/>
              <a:t>תכנות מתקדם בשפת </a:t>
            </a:r>
            <a:r>
              <a:rPr lang="en-US" smtClean="0"/>
              <a:t>Java</a:t>
            </a:r>
            <a:endParaRPr lang="he-IL" smtClean="0"/>
          </a:p>
          <a:p>
            <a:pPr>
              <a:defRPr/>
            </a:pPr>
            <a:r>
              <a:rPr lang="he-IL" smtClean="0"/>
              <a:t>אוניברסיטת תל אביב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9498DF-F74B-4AAC-8D9E-27E7D6BE9422}" type="slidenum">
              <a:rPr lang="he-IL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b="1" u="sng" dirty="0" smtClean="0"/>
              <a:t>העברת פרמטרים </a:t>
            </a:r>
            <a:r>
              <a:rPr lang="en-US" b="1" u="sng" dirty="0" smtClean="0"/>
              <a:t>by value</a:t>
            </a:r>
            <a:r>
              <a:rPr lang="he-IL" b="1" u="sng" dirty="0" smtClean="0"/>
              <a:t>:</a:t>
            </a:r>
            <a:r>
              <a:rPr lang="en-US" b="1" u="sng" dirty="0" smtClean="0"/>
              <a:t> </a:t>
            </a:r>
            <a:endParaRPr lang="he-IL" b="1" u="sng" dirty="0" smtClean="0"/>
          </a:p>
          <a:p>
            <a:r>
              <a:rPr lang="he-IL" b="1" u="sng" dirty="0" smtClean="0"/>
              <a:t>הפרמטר למעשה מועתק, נוצר עותק נוסף שלו אשר נשלח למתודה.</a:t>
            </a:r>
            <a:endParaRPr lang="en-US" b="1" u="sng" dirty="0" smtClean="0"/>
          </a:p>
          <a:p>
            <a:r>
              <a:rPr lang="he-IL" dirty="0" smtClean="0"/>
              <a:t>משתנים מועברים </a:t>
            </a:r>
            <a:r>
              <a:rPr lang="en-US" dirty="0" smtClean="0"/>
              <a:t>by value</a:t>
            </a:r>
            <a:endParaRPr lang="he-IL" dirty="0" smtClean="0"/>
          </a:p>
          <a:p>
            <a:r>
              <a:rPr lang="he-IL" dirty="0" smtClean="0"/>
              <a:t>שינוי פרמטר מטיפוס פרימיטיבי בתוך המתודה לא יראה מחוץ למתודה.</a:t>
            </a:r>
          </a:p>
          <a:p>
            <a:r>
              <a:rPr lang="he-IL" b="1" u="sng" dirty="0" smtClean="0"/>
              <a:t>אנלוגיה:</a:t>
            </a:r>
            <a:r>
              <a:rPr lang="he-IL" dirty="0" smtClean="0"/>
              <a:t> שליחת מסמך </a:t>
            </a:r>
            <a:r>
              <a:rPr lang="en-US" dirty="0" smtClean="0"/>
              <a:t>word</a:t>
            </a:r>
            <a:r>
              <a:rPr lang="he-IL" dirty="0" smtClean="0"/>
              <a:t> במייל, אם המקבל משנה את העותק שלו, העותק הנוכחי לא מושפע מכך.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 value, By reference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מה יהיה פלט התכנית הבאה?</a:t>
            </a:r>
            <a:endParaRPr lang="he-IL" dirty="0"/>
          </a:p>
        </p:txBody>
      </p:sp>
      <p:pic>
        <p:nvPicPr>
          <p:cNvPr id="5" name="Content Placeholder 4" descr="Capture1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14400" y="1420813"/>
            <a:ext cx="7032567" cy="4922798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CB94B-44C5-4EB6-B074-3C86C6E836AD}" type="slidenum">
              <a:rPr lang="he-IL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lowchart: Process 5"/>
          <p:cNvSpPr/>
          <p:nvPr/>
        </p:nvSpPr>
        <p:spPr bwMode="auto">
          <a:xfrm>
            <a:off x="6781800" y="4106487"/>
            <a:ext cx="1905000" cy="1330037"/>
          </a:xfrm>
          <a:prstGeom prst="flowChartProcess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1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תשובה:</a:t>
            </a:r>
          </a:p>
          <a:p>
            <a:pPr algn="ctr"/>
            <a:r>
              <a:rPr lang="he-IL" dirty="0" smtClean="0"/>
              <a:t>[3, 2, 1]</a:t>
            </a:r>
          </a:p>
          <a:p>
            <a:pPr algn="ctr"/>
            <a:r>
              <a:rPr lang="he-IL" dirty="0" smtClean="0"/>
              <a:t>[4, 3, 2]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0" marR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dirty="0" smtClean="0">
                <a:solidFill>
                  <a:schemeClr val="tx1"/>
                </a:solidFill>
                <a:latin typeface="Arial" charset="0"/>
                <a:cs typeface="Arial" charset="0"/>
              </a:rPr>
              <a:t>למה??</a:t>
            </a:r>
            <a:endParaRPr kumimoji="0" lang="he-IL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Layers">
  <a:themeElements>
    <a:clrScheme name="Layers 11">
      <a:dk1>
        <a:srgbClr val="000000"/>
      </a:dk1>
      <a:lt1>
        <a:srgbClr val="FFFFFF"/>
      </a:lt1>
      <a:dk2>
        <a:srgbClr val="CC0000"/>
      </a:dk2>
      <a:lt2>
        <a:srgbClr val="666699"/>
      </a:lt2>
      <a:accent1>
        <a:srgbClr val="95A3D1"/>
      </a:accent1>
      <a:accent2>
        <a:srgbClr val="FFFF66"/>
      </a:accent2>
      <a:accent3>
        <a:srgbClr val="FFFFFF"/>
      </a:accent3>
      <a:accent4>
        <a:srgbClr val="000000"/>
      </a:accent4>
      <a:accent5>
        <a:srgbClr val="C8CEE5"/>
      </a:accent5>
      <a:accent6>
        <a:srgbClr val="E7E75C"/>
      </a:accent6>
      <a:hlink>
        <a:srgbClr val="5A84D8"/>
      </a:hlink>
      <a:folHlink>
        <a:srgbClr val="CCCC99"/>
      </a:folHlink>
    </a:clrScheme>
    <a:fontScheme name="Layers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pattFill prst="pct30">
          <a:fgClr>
            <a:srgbClr val="FFCC00"/>
          </a:fgClr>
          <a:bgClr>
            <a:srgbClr val="FFFFFF"/>
          </a:bgClr>
        </a:patt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Layer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ayer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ayers 11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Layers</Template>
  <TotalTime>11649</TotalTime>
  <Words>2848</Words>
  <Application>Microsoft Office PowerPoint</Application>
  <PresentationFormat>On-screen Show (4:3)</PresentationFormat>
  <Paragraphs>531</Paragraphs>
  <Slides>39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8" baseType="lpstr">
      <vt:lpstr>Arial</vt:lpstr>
      <vt:lpstr>Comic Sans MS</vt:lpstr>
      <vt:lpstr>Courier New</vt:lpstr>
      <vt:lpstr>Segoe UI</vt:lpstr>
      <vt:lpstr>Times New Roman</vt:lpstr>
      <vt:lpstr>Verdana</vt:lpstr>
      <vt:lpstr>Wingdings</vt:lpstr>
      <vt:lpstr>Wingdings 2</vt:lpstr>
      <vt:lpstr>Layers</vt:lpstr>
      <vt:lpstr>תוכנה 1 </vt:lpstr>
      <vt:lpstr>שלבי הפיתוח - חזרה קצרה</vt:lpstr>
      <vt:lpstr>שלבי הפיתוח – חזרה קצרה</vt:lpstr>
      <vt:lpstr>Java Virtual Machine</vt:lpstr>
      <vt:lpstr>PowerPoint Presentation</vt:lpstr>
      <vt:lpstr>מה יהיה פלט התכנית הבאה?</vt:lpstr>
      <vt:lpstr>מה יהיה פלט התכנית הבאה?</vt:lpstr>
      <vt:lpstr>By value, By reference</vt:lpstr>
      <vt:lpstr>מה יהיה פלט התכנית הבאה?</vt:lpstr>
      <vt:lpstr>מה יהיה פלט התכנית הבאה?</vt:lpstr>
      <vt:lpstr>By value</vt:lpstr>
      <vt:lpstr>מה יהיה פלט התכנית הבאה?</vt:lpstr>
      <vt:lpstr>מה יהיה פלט התכנית הבאה?</vt:lpstr>
      <vt:lpstr>By value</vt:lpstr>
      <vt:lpstr>PowerPoint Presentation</vt:lpstr>
      <vt:lpstr>מחרוזות - חזרה</vt:lpstr>
      <vt:lpstr>מחרוזות - השוואה</vt:lpstr>
      <vt:lpstr>מה יהיה פלט התכנית הבאה?</vt:lpstr>
      <vt:lpstr>מחרוזות – פונקציות בדיקה</vt:lpstr>
      <vt:lpstr>מחרוזות – פונקציות שימושיות</vt:lpstr>
      <vt:lpstr>מה יהיה פלט התכנית הבאה?</vt:lpstr>
      <vt:lpstr>מה יהיה פלט התכנית הבאה?</vt:lpstr>
      <vt:lpstr>מחרוזות – פיצול לחלקים</vt:lpstr>
      <vt:lpstr>הדפסת מחרוזות ומספרים</vt:lpstr>
      <vt:lpstr>PowerPoint Presentation</vt:lpstr>
      <vt:lpstr>Span - הגדרה</vt:lpstr>
      <vt:lpstr>Max Span</vt:lpstr>
      <vt:lpstr>נתחיל לעבוד</vt:lpstr>
      <vt:lpstr>תכנית בדיקה</vt:lpstr>
      <vt:lpstr>תכנית בדיקה</vt:lpstr>
      <vt:lpstr>ועכשיו לפתרון</vt:lpstr>
      <vt:lpstr>PowerPoint Presentation</vt:lpstr>
      <vt:lpstr>הפונקציה הראשית</vt:lpstr>
      <vt:lpstr>וחלק מפונקציות העזר</vt:lpstr>
      <vt:lpstr>והשאר</vt:lpstr>
      <vt:lpstr>והשאר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Nir Atias</dc:creator>
  <cp:lastModifiedBy>Ella</cp:lastModifiedBy>
  <cp:revision>1429</cp:revision>
  <cp:lastPrinted>1601-01-01T00:00:00Z</cp:lastPrinted>
  <dcterms:created xsi:type="dcterms:W3CDTF">1601-01-01T00:00:00Z</dcterms:created>
  <dcterms:modified xsi:type="dcterms:W3CDTF">2021-10-23T12:11:53Z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i4>1037</vt:i4>
  </property>
</Properties>
</file>