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1"/>
  </p:notesMasterIdLst>
  <p:handoutMasterIdLst>
    <p:handoutMasterId r:id="rId32"/>
  </p:handoutMasterIdLst>
  <p:sldIdLst>
    <p:sldId id="348" r:id="rId2"/>
    <p:sldId id="410" r:id="rId3"/>
    <p:sldId id="498" r:id="rId4"/>
    <p:sldId id="499" r:id="rId5"/>
    <p:sldId id="500" r:id="rId6"/>
    <p:sldId id="501" r:id="rId7"/>
    <p:sldId id="497" r:id="rId8"/>
    <p:sldId id="474" r:id="rId9"/>
    <p:sldId id="471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5" r:id="rId20"/>
    <p:sldId id="486" r:id="rId21"/>
    <p:sldId id="487" r:id="rId22"/>
    <p:sldId id="489" r:id="rId23"/>
    <p:sldId id="490" r:id="rId24"/>
    <p:sldId id="491" r:id="rId25"/>
    <p:sldId id="493" r:id="rId26"/>
    <p:sldId id="494" r:id="rId27"/>
    <p:sldId id="495" r:id="rId28"/>
    <p:sldId id="496" r:id="rId29"/>
    <p:sldId id="492" r:id="rId30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  <a:srgbClr val="FFFFFF"/>
    <a:srgbClr val="339966"/>
    <a:srgbClr val="336699"/>
    <a:srgbClr val="CCECFF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81" autoAdjust="0"/>
    <p:restoredTop sz="72422" autoAdjust="0"/>
  </p:normalViewPr>
  <p:slideViewPr>
    <p:cSldViewPr>
      <p:cViewPr varScale="1">
        <p:scale>
          <a:sx n="59" d="100"/>
          <a:sy n="59" d="100"/>
        </p:scale>
        <p:origin x="178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3069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8931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7908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0457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16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2451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12623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1561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85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265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4251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65259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22366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6333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2811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74879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21132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941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9142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16273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7682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3634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37609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6616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7215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3810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9205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356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String_interni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Scann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Scanne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מס' 4</a:t>
            </a:r>
          </a:p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שימוש במחלקות קיימות</a:t>
            </a:r>
          </a:p>
          <a:p>
            <a:pPr algn="r"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מחרוזות, קבצים וקבלת קלט מהמשתמש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פתרון צעד אחר צעד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כצעד ראשון נפתור בעיה הרבה יותר פשוטה.</a:t>
            </a:r>
          </a:p>
          <a:p>
            <a:pPr lvl="1"/>
            <a:endParaRPr lang="he-IL" sz="2400" dirty="0">
              <a:sym typeface="Symbol" pitchFamily="18" charset="2"/>
            </a:endParaRPr>
          </a:p>
          <a:p>
            <a:pPr marL="457200" lvl="1" indent="0">
              <a:buNone/>
            </a:pPr>
            <a:endParaRPr lang="he-IL" sz="2400" dirty="0">
              <a:sym typeface="Symbol" pitchFamily="18" charset="2"/>
            </a:endParaRPr>
          </a:p>
          <a:p>
            <a:r>
              <a:rPr lang="he-IL" sz="2400" dirty="0"/>
              <a:t>תכנית שמתרגמת את המילה </a:t>
            </a:r>
            <a:r>
              <a:rPr lang="en-US" sz="2400" dirty="0"/>
              <a:t>“Hello”</a:t>
            </a:r>
            <a:r>
              <a:rPr lang="he-IL" sz="2400" dirty="0"/>
              <a:t> מאנגלית לצרפתית</a:t>
            </a:r>
          </a:p>
          <a:p>
            <a:pPr lvl="1"/>
            <a:r>
              <a:rPr lang="he-IL" sz="2400" dirty="0"/>
              <a:t>יש: שימוש בשירות תרגום.</a:t>
            </a:r>
          </a:p>
          <a:p>
            <a:pPr lvl="1"/>
            <a:r>
              <a:rPr lang="he-IL" sz="2400" dirty="0"/>
              <a:t>אין: קלט, טקסט, עבודה עם קבצים, פורמט.</a:t>
            </a:r>
          </a:p>
        </p:txBody>
      </p:sp>
    </p:spTree>
    <p:extLst>
      <p:ext uri="{BB962C8B-B14F-4D97-AF65-F5344CB8AC3E}">
        <p14:creationId xmlns:p14="http://schemas.microsoft.com/office/powerpoint/2010/main" val="18538889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API - </a:t>
            </a:r>
            <a:b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Application Programming Interface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2400" dirty="0"/>
              <a:t>ממשק המאפשר לאפליקציה לתקשר עם תוכנה אחרת.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בג'אווה קיימים כלים רבים הזמינים ברשת בקוד פתוח.</a:t>
            </a:r>
          </a:p>
          <a:p>
            <a:pPr marL="0" indent="0">
              <a:lnSpc>
                <a:spcPct val="150000"/>
              </a:lnSpc>
              <a:buNone/>
            </a:pPr>
            <a:endParaRPr lang="he-IL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בתרגול זה נשתמש ב-</a:t>
            </a:r>
            <a:r>
              <a:rPr lang="en-US" sz="2400" dirty="0"/>
              <a:t>API</a:t>
            </a:r>
            <a:r>
              <a:rPr lang="he-IL" sz="2400" dirty="0"/>
              <a:t> תרגום כללי</a:t>
            </a:r>
            <a:r>
              <a:rPr lang="en-US" sz="2400" dirty="0"/>
              <a:t> </a:t>
            </a:r>
            <a:r>
              <a:rPr lang="he-IL" sz="2400" dirty="0"/>
              <a:t> </a:t>
            </a:r>
            <a:r>
              <a:rPr lang="en-US" sz="2400" dirty="0"/>
              <a:t>Translate</a:t>
            </a:r>
            <a:r>
              <a:rPr lang="he-IL" sz="2400" dirty="0"/>
              <a:t>.</a:t>
            </a:r>
          </a:p>
          <a:p>
            <a:pPr lvl="1">
              <a:lnSpc>
                <a:spcPct val="150000"/>
              </a:lnSpc>
            </a:pPr>
            <a:r>
              <a:rPr lang="he-IL" sz="2400" dirty="0"/>
              <a:t>ברשת קיימים כלים שונים של </a:t>
            </a:r>
            <a:r>
              <a:rPr lang="en-US" sz="2400" dirty="0"/>
              <a:t>Google</a:t>
            </a:r>
            <a:r>
              <a:rPr lang="he-IL" sz="2400" dirty="0"/>
              <a:t>, </a:t>
            </a:r>
            <a:r>
              <a:rPr lang="en-US" sz="2400" dirty="0"/>
              <a:t>Microsoft</a:t>
            </a:r>
            <a:r>
              <a:rPr lang="he-IL" sz="2400" dirty="0"/>
              <a:t> ועוד.</a:t>
            </a:r>
          </a:p>
        </p:txBody>
      </p:sp>
    </p:spTree>
    <p:extLst>
      <p:ext uri="{BB962C8B-B14F-4D97-AF65-F5344CB8AC3E}">
        <p14:creationId xmlns:p14="http://schemas.microsoft.com/office/powerpoint/2010/main" val="17039858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א'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olidFill>
                <a:srgbClr val="7F0055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TranslatorEngine1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"English"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"French"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2" name="Rectangular Callout 6">
            <a:extLst>
              <a:ext uri="{FF2B5EF4-FFF2-40B4-BE49-F238E27FC236}">
                <a16:creationId xmlns:a16="http://schemas.microsoft.com/office/drawing/2014/main" id="{89BC8770-D331-4B4B-B776-D6D00741FA5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5580112" y="4312753"/>
            <a:ext cx="2762250" cy="1487971"/>
          </a:xfrm>
          <a:prstGeom prst="wedgeRectCallout">
            <a:avLst>
              <a:gd name="adj1" fmla="val -54408"/>
              <a:gd name="adj2" fmla="val -1021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+mn-lt"/>
                <a:cs typeface="+mn-cs"/>
              </a:rPr>
              <a:t>מתודה סטטית, שנקראת מן המחלקה (</a:t>
            </a:r>
            <a:r>
              <a:rPr lang="en-US" dirty="0">
                <a:latin typeface="+mn-lt"/>
                <a:cs typeface="+mn-cs"/>
              </a:rPr>
              <a:t>Translate</a:t>
            </a:r>
            <a:r>
              <a:rPr lang="he-IL" dirty="0">
                <a:latin typeface="+mn-lt"/>
                <a:cs typeface="+mn-cs"/>
              </a:rPr>
              <a:t>). ניתן להניח שקיים מימוש של </a:t>
            </a:r>
            <a:r>
              <a:rPr lang="en-US" dirty="0">
                <a:latin typeface="+mn-lt"/>
                <a:cs typeface="+mn-cs"/>
              </a:rPr>
              <a:t>Translate</a:t>
            </a:r>
            <a:r>
              <a:rPr lang="he-IL" dirty="0">
                <a:latin typeface="+mn-lt"/>
                <a:cs typeface="+mn-cs"/>
              </a:rPr>
              <a:t> </a:t>
            </a:r>
            <a:r>
              <a:rPr lang="he-IL" dirty="0" err="1">
                <a:latin typeface="+mn-lt"/>
                <a:cs typeface="+mn-cs"/>
              </a:rPr>
              <a:t>בפרוייקט</a:t>
            </a:r>
            <a:r>
              <a:rPr lang="he-IL" dirty="0">
                <a:latin typeface="+mn-lt"/>
                <a:cs typeface="+mn-cs"/>
              </a:rPr>
              <a:t> שלנו</a:t>
            </a:r>
          </a:p>
        </p:txBody>
      </p:sp>
    </p:spTree>
    <p:extLst>
      <p:ext uri="{BB962C8B-B14F-4D97-AF65-F5344CB8AC3E}">
        <p14:creationId xmlns:p14="http://schemas.microsoft.com/office/powerpoint/2010/main" val="1380575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ב'- אינטראקציה עם המשתמש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olidFill>
                <a:srgbClr val="7F0055"/>
              </a:solidFill>
              <a:latin typeface="Consolas"/>
              <a:ea typeface="Calibri"/>
            </a:endParaRPr>
          </a:p>
          <a:p>
            <a:r>
              <a:rPr lang="he-IL" sz="2400" dirty="0"/>
              <a:t>קלט מהמשתמש יינתן בשורת הפקודה.</a:t>
            </a:r>
          </a:p>
          <a:p>
            <a:pPr lvl="1"/>
            <a:r>
              <a:rPr lang="he-IL" sz="2200" dirty="0">
                <a:solidFill>
                  <a:srgbClr val="FF0000"/>
                </a:solidFill>
              </a:rPr>
              <a:t>פרמטר ראשון</a:t>
            </a:r>
            <a:r>
              <a:rPr lang="he-IL" sz="2200" dirty="0"/>
              <a:t>: המילה לתרגום.</a:t>
            </a:r>
          </a:p>
          <a:p>
            <a:pPr lvl="1"/>
            <a:r>
              <a:rPr lang="he-IL" sz="2200" dirty="0">
                <a:solidFill>
                  <a:srgbClr val="FFCC66"/>
                </a:solidFill>
              </a:rPr>
              <a:t>פרמטר שני</a:t>
            </a:r>
            <a:r>
              <a:rPr lang="he-IL" sz="2200" dirty="0"/>
              <a:t>: שפת המקור.</a:t>
            </a:r>
          </a:p>
          <a:p>
            <a:pPr lvl="1"/>
            <a:r>
              <a:rPr lang="he-IL" sz="2200" dirty="0">
                <a:solidFill>
                  <a:srgbClr val="0000FF"/>
                </a:solidFill>
              </a:rPr>
              <a:t>פרמטר שלישי</a:t>
            </a:r>
            <a:r>
              <a:rPr lang="he-IL" sz="2200" dirty="0"/>
              <a:t>: שפת היעד.</a:t>
            </a:r>
            <a:endParaRPr lang="en-US" sz="2200" dirty="0"/>
          </a:p>
          <a:p>
            <a:pPr marL="457200" lvl="1" indent="0">
              <a:buNone/>
            </a:pPr>
            <a:endParaRPr lang="he-IL" sz="1000" dirty="0"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class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TranslatorEngine2 {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public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static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void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main(String[]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 {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  String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       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Translate.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execute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[0]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[1]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args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[2]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	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System.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C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out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.println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TranslatedText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);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	}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folHlink"/>
              </a:buClr>
              <a:buSzPct val="90000"/>
              <a:buNone/>
              <a:tabLst>
                <a:tab pos="180340" algn="l"/>
                <a:tab pos="54038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alibri"/>
                <a:cs typeface="+mn-cs"/>
              </a:rPr>
              <a:t>}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939970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קלט אינטרקטיבי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2400" dirty="0">
              <a:solidFill>
                <a:srgbClr val="7F0055"/>
              </a:solidFill>
              <a:latin typeface="Consolas"/>
              <a:ea typeface="Calibri"/>
            </a:endParaRPr>
          </a:p>
          <a:p>
            <a:pPr lvl="1"/>
            <a:r>
              <a:rPr lang="he-IL" sz="2400" dirty="0"/>
              <a:t>מה אם נרצה להעביר קלט במהלך ריצת התוכנית?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D6C379-537B-4D01-BCDA-78B89286A048}"/>
              </a:ext>
            </a:extLst>
          </p:cNvPr>
          <p:cNvSpPr txBox="1"/>
          <p:nvPr/>
        </p:nvSpPr>
        <p:spPr>
          <a:xfrm>
            <a:off x="1979712" y="3429000"/>
            <a:ext cx="5438775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1">
            <a:spAutoFit/>
          </a:bodyPr>
          <a:lstStyle/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en-US" dirty="0">
              <a:solidFill>
                <a:schemeClr val="bg1"/>
              </a:solidFill>
            </a:endParaRPr>
          </a:p>
          <a:p>
            <a:pPr rtl="0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D8469D-FB8A-425B-8A05-AB7B5EFBFDAC}"/>
              </a:ext>
            </a:extLst>
          </p:cNvPr>
          <p:cNvSpPr txBox="1"/>
          <p:nvPr/>
        </p:nvSpPr>
        <p:spPr>
          <a:xfrm>
            <a:off x="1979712" y="3429000"/>
            <a:ext cx="543877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&gt;java </a:t>
            </a:r>
            <a:r>
              <a:rPr lang="en-US" dirty="0" err="1">
                <a:solidFill>
                  <a:schemeClr val="bg1"/>
                </a:solidFill>
                <a:latin typeface="Consolas"/>
                <a:ea typeface="Calibri"/>
              </a:rPr>
              <a:t>TranslatorEngine</a:t>
            </a:r>
            <a:endParaRPr lang="en-US" dirty="0">
              <a:solidFill>
                <a:schemeClr val="bg1"/>
              </a:solidFill>
              <a:latin typeface="Consolas"/>
              <a:ea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C7724-462D-4088-AC24-16FC48EA65C5}"/>
              </a:ext>
            </a:extLst>
          </p:cNvPr>
          <p:cNvSpPr txBox="1"/>
          <p:nvPr/>
        </p:nvSpPr>
        <p:spPr>
          <a:xfrm>
            <a:off x="1979712" y="3733800"/>
            <a:ext cx="23374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>
                <a:solidFill>
                  <a:schemeClr val="bg1"/>
                </a:solidFill>
                <a:latin typeface="Consolas"/>
              </a:rPr>
              <a:t>Enter your input: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6CA47F-4EA4-418B-A0CC-8A16963EFD92}"/>
              </a:ext>
            </a:extLst>
          </p:cNvPr>
          <p:cNvSpPr txBox="1"/>
          <p:nvPr/>
        </p:nvSpPr>
        <p:spPr>
          <a:xfrm>
            <a:off x="1970187" y="4419601"/>
            <a:ext cx="38571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  <a:latin typeface="Consolas"/>
              </a:rPr>
              <a:t>Your translation is: Bonjour</a:t>
            </a:r>
            <a:endParaRPr lang="he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353CE8-8B9B-46BC-B0B6-C5A38A2A3C7E}"/>
              </a:ext>
            </a:extLst>
          </p:cNvPr>
          <p:cNvSpPr txBox="1"/>
          <p:nvPr/>
        </p:nvSpPr>
        <p:spPr>
          <a:xfrm>
            <a:off x="1979712" y="4086225"/>
            <a:ext cx="271741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dirty="0">
                <a:solidFill>
                  <a:schemeClr val="bg1"/>
                </a:solidFill>
                <a:latin typeface="Consolas"/>
              </a:rPr>
              <a:t>Hello English French</a:t>
            </a:r>
          </a:p>
        </p:txBody>
      </p:sp>
    </p:spTree>
    <p:extLst>
      <p:ext uri="{BB962C8B-B14F-4D97-AF65-F5344CB8AC3E}">
        <p14:creationId xmlns:p14="http://schemas.microsoft.com/office/powerpoint/2010/main" val="225803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שימוש ב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he-IL" dirty="0"/>
              <a:t> לצורך קריאת קלט מהמשתמש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נשתמש ב </a:t>
            </a:r>
            <a:r>
              <a:rPr lang="en-US" sz="2400" dirty="0"/>
              <a:t>Scanner</a:t>
            </a:r>
            <a:r>
              <a:rPr lang="he-IL" sz="2400" dirty="0"/>
              <a:t> על מנת לקרוא את הקלט מהמשתמש.</a:t>
            </a:r>
          </a:p>
          <a:p>
            <a:pPr lvl="1"/>
            <a:r>
              <a:rPr lang="he-IL" sz="2400" dirty="0"/>
              <a:t>בתור התחלה, נקרא מה-</a:t>
            </a:r>
            <a:r>
              <a:rPr lang="en-US" sz="2400" dirty="0"/>
              <a:t>console</a:t>
            </a:r>
            <a:r>
              <a:rPr lang="he-IL" sz="2400" dirty="0"/>
              <a:t> (הקלט הסטנדרטי של התכנית) - 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endParaRPr lang="he-IL" sz="2400" i="1" dirty="0">
              <a:solidFill>
                <a:srgbClr val="3333FF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he-IL" sz="2400" dirty="0"/>
              <a:t>האובייקט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in</a:t>
            </a:r>
            <a:r>
              <a:rPr lang="he-IL" sz="2400" i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2400" dirty="0"/>
              <a:t>הוא מטיפוס </a:t>
            </a:r>
            <a:r>
              <a:rPr lang="en-US" sz="2400" dirty="0" err="1"/>
              <a:t>InputStream</a:t>
            </a:r>
            <a:r>
              <a:rPr lang="he-IL" sz="2400" dirty="0"/>
              <a:t> עליו נדבר בהמשך הקורס.</a:t>
            </a:r>
          </a:p>
          <a:p>
            <a:pPr lvl="1" algn="l"/>
            <a:endParaRPr lang="en-US" sz="2400" i="1" dirty="0">
              <a:latin typeface="Consolas" pitchFamily="49" charset="0"/>
              <a:cs typeface="Consolas" pitchFamily="49" charset="0"/>
            </a:endParaRPr>
          </a:p>
          <a:p>
            <a:pPr lvl="1" algn="l"/>
            <a:endParaRPr lang="en-US" sz="2400" i="1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Scanner(System.</a:t>
            </a:r>
            <a:r>
              <a:rPr lang="en-US" sz="2000" i="1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anInt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scanner.nextInt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alibri"/>
                <a:ea typeface="Calibri"/>
                <a:cs typeface="Arial"/>
              </a:rPr>
              <a:t>…</a:t>
            </a:r>
          </a:p>
          <a:p>
            <a:pPr lvl="1"/>
            <a:endParaRPr lang="en-US" sz="24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81442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pPr marL="0" indent="0" algn="l" rtl="0">
              <a:buNone/>
            </a:pPr>
            <a:endParaRPr lang="en-US" sz="2400" dirty="0">
              <a:solidFill>
                <a:srgbClr val="000000"/>
              </a:solidFill>
              <a:latin typeface="Consolas"/>
            </a:endParaRPr>
          </a:p>
          <a:p>
            <a:pPr marL="0" indent="0" algn="l" rtl="0">
              <a:buNone/>
            </a:pPr>
            <a:endParaRPr lang="en-US" sz="2400" dirty="0">
              <a:solidFill>
                <a:srgbClr val="000000"/>
              </a:solidFill>
              <a:latin typeface="Consolas"/>
            </a:endParaRPr>
          </a:p>
          <a:p>
            <a:pPr marL="0" indent="0"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Scanner s =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Scanner(System.</a:t>
            </a:r>
            <a:r>
              <a:rPr lang="en-US" sz="2000" i="1" dirty="0">
                <a:solidFill>
                  <a:srgbClr val="0000C0"/>
                </a:solidFill>
                <a:latin typeface="Consolas"/>
              </a:rPr>
              <a:t>in</a:t>
            </a:r>
            <a:r>
              <a:rPr lang="en-US" sz="20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 algn="l" rtl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</a:rPr>
              <a:t>"enter line:"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s.hasNext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marL="0" indent="0"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s.next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endParaRPr lang="he-IL" sz="2000" dirty="0">
              <a:latin typeface="Consolas"/>
            </a:endParaRPr>
          </a:p>
          <a:p>
            <a:pPr marL="0" indent="0" algn="l" rtl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s.close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();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lvl="1" algn="l"/>
            <a:endParaRPr lang="en-US" sz="2400" dirty="0">
              <a:sym typeface="Symbol" pitchFamily="18" charset="2"/>
            </a:endParaRPr>
          </a:p>
        </p:txBody>
      </p:sp>
      <p:sp>
        <p:nvSpPr>
          <p:cNvPr id="2" name="Rectangular Callout 6">
            <a:extLst>
              <a:ext uri="{FF2B5EF4-FFF2-40B4-BE49-F238E27FC236}">
                <a16:creationId xmlns:a16="http://schemas.microsoft.com/office/drawing/2014/main" id="{B5B6B739-872F-4A3F-A5D7-F14C2BE95B73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835696" y="1736812"/>
            <a:ext cx="3348372" cy="396044"/>
          </a:xfrm>
          <a:prstGeom prst="wedgeRectCallout">
            <a:avLst>
              <a:gd name="adj1" fmla="val 47724"/>
              <a:gd name="adj2" fmla="val 141867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קרא מ-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standard input</a:t>
            </a:r>
            <a:endParaRPr lang="he-IL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" name="Rectangular Callout 7">
            <a:extLst>
              <a:ext uri="{FF2B5EF4-FFF2-40B4-BE49-F238E27FC236}">
                <a16:creationId xmlns:a16="http://schemas.microsoft.com/office/drawing/2014/main" id="{8DFB2D14-2018-489F-AA12-A29C8A06E116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4572000" y="4257092"/>
            <a:ext cx="3348372" cy="396044"/>
          </a:xfrm>
          <a:prstGeom prst="wedgeRectCallout">
            <a:avLst>
              <a:gd name="adj1" fmla="val -37048"/>
              <a:gd name="adj2" fmla="val -120283"/>
            </a:avLst>
          </a:prstGeom>
          <a:solidFill>
            <a:schemeClr val="bg1"/>
          </a:solidFill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indent="0" algn="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קרא את ה-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Token</a:t>
            </a: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 הבא</a:t>
            </a:r>
          </a:p>
        </p:txBody>
      </p:sp>
      <p:sp>
        <p:nvSpPr>
          <p:cNvPr id="4" name="Cloud Callout 8">
            <a:extLst>
              <a:ext uri="{FF2B5EF4-FFF2-40B4-BE49-F238E27FC236}">
                <a16:creationId xmlns:a16="http://schemas.microsoft.com/office/drawing/2014/main" id="{A507D470-B945-41BB-950D-17757EF6B7DB}"/>
              </a:ext>
            </a:extLst>
          </p:cNvPr>
          <p:cNvSpPr/>
          <p:nvPr/>
        </p:nvSpPr>
        <p:spPr>
          <a:xfrm>
            <a:off x="2000250" y="4879267"/>
            <a:ext cx="5143500" cy="1143001"/>
          </a:xfrm>
          <a:prstGeom prst="cloudCallout">
            <a:avLst>
              <a:gd name="adj1" fmla="val -28238"/>
              <a:gd name="adj2" fmla="val -1557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מתי הקוד הזה יעצור?</a:t>
            </a:r>
          </a:p>
        </p:txBody>
      </p:sp>
    </p:spTree>
    <p:extLst>
      <p:ext uri="{BB962C8B-B14F-4D97-AF65-F5344CB8AC3E}">
        <p14:creationId xmlns:p14="http://schemas.microsoft.com/office/powerpoint/2010/main" val="3678895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17</a:t>
            </a:fld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ג' – שימוש בסיסי ב-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280920" cy="4889500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D8072-5A52-4FA7-8C85-866B2FDD8526}"/>
              </a:ext>
            </a:extLst>
          </p:cNvPr>
          <p:cNvSpPr txBox="1"/>
          <p:nvPr/>
        </p:nvSpPr>
        <p:spPr>
          <a:xfrm>
            <a:off x="660140" y="1686985"/>
            <a:ext cx="8026660" cy="5034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נבחר את פורמט הקלט: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+mn-cs"/>
            </a:endParaRPr>
          </a:p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&lt;word&gt;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&lt;source-lang&gt;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&lt;target-lang&gt;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  <a:p>
            <a:pPr marL="342900" marR="0" lvl="0" indent="-34290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"/>
                <a:ea typeface="+mn-ea"/>
                <a:cs typeface="+mn-cs"/>
              </a:rPr>
              <a:t>לדוגמא,</a:t>
            </a: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הקלט: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+mn-cs"/>
              </a:rPr>
              <a:t>hello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+mn-lt"/>
                <a:cs typeface="+mn-cs"/>
              </a:rPr>
              <a:t>English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French</a:t>
            </a:r>
            <a:endParaRPr kumimoji="0" lang="he-IL" sz="20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הפלט: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bonjour</a:t>
            </a:r>
            <a:endParaRPr lang="en-US" sz="1000" b="0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TranslatorEngine3 {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main(String[]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Scanner(System.</a:t>
            </a:r>
            <a:r>
              <a:rPr lang="en-US" sz="1600" b="0" i="1" dirty="0">
                <a:solidFill>
                  <a:srgbClr val="0000C0"/>
                </a:solidFill>
                <a:latin typeface="Consolas"/>
                <a:ea typeface="Calibri"/>
              </a:rPr>
              <a:t>in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String[] fragments =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600" b="0" dirty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b="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>
                <a:solidFill>
                  <a:srgbClr val="FF0000"/>
                </a:solidFill>
                <a:latin typeface="Consolas"/>
                <a:ea typeface="Calibri"/>
              </a:rPr>
              <a:t>fragments[0]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b="0" dirty="0">
                <a:solidFill>
                  <a:srgbClr val="CC9900"/>
                </a:solidFill>
                <a:latin typeface="Consolas"/>
                <a:ea typeface="Calibri"/>
              </a:rPr>
              <a:t>fragments[1]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,</a:t>
            </a:r>
            <a:r>
              <a:rPr lang="en-US" sz="1600" b="0" dirty="0"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3333FF"/>
                </a:solidFill>
                <a:latin typeface="Consolas"/>
                <a:ea typeface="Calibri"/>
              </a:rPr>
              <a:t>fragments[2]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TranslatedText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b="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340" algn="l"/>
                <a:tab pos="540385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kumimoji="0" lang="he-I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019236-6354-44DB-AA9E-04DCF4639396}"/>
              </a:ext>
            </a:extLst>
          </p:cNvPr>
          <p:cNvSpPr/>
          <p:nvPr/>
        </p:nvSpPr>
        <p:spPr>
          <a:xfrm>
            <a:off x="1238225" y="4451956"/>
            <a:ext cx="3981847" cy="22784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38849E-9C8B-47EA-A43A-A10498CFEA8B}"/>
              </a:ext>
            </a:extLst>
          </p:cNvPr>
          <p:cNvSpPr/>
          <p:nvPr/>
        </p:nvSpPr>
        <p:spPr>
          <a:xfrm>
            <a:off x="3590900" y="4725144"/>
            <a:ext cx="2781300" cy="25717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3168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קבצים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במקום לקרוא את שורת הקלט מהמשתמש נקרא אותה מקובץ</a:t>
            </a:r>
            <a:r>
              <a:rPr lang="en-US" sz="2400" dirty="0"/>
              <a:t>.</a:t>
            </a:r>
          </a:p>
          <a:p>
            <a:r>
              <a:rPr lang="he-IL" sz="2400" dirty="0"/>
              <a:t>קובץ מיוצג ע"י המחלקה </a:t>
            </a:r>
            <a:r>
              <a:rPr lang="en-US" sz="2400" dirty="0" err="1"/>
              <a:t>java.io.File</a:t>
            </a:r>
            <a:endParaRPr lang="en-US" sz="2400" dirty="0"/>
          </a:p>
          <a:p>
            <a:r>
              <a:rPr lang="he-IL" sz="2400" dirty="0"/>
              <a:t>נאתחל את האובייקט עם המסלול (</a:t>
            </a:r>
            <a:r>
              <a:rPr lang="en-US" sz="2400" dirty="0"/>
              <a:t>path</a:t>
            </a:r>
            <a:r>
              <a:rPr lang="he-IL" sz="2400" dirty="0"/>
              <a:t>) לקובץ.</a:t>
            </a:r>
          </a:p>
          <a:p>
            <a:pPr algn="l" rtl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"C:\\Software1\\example.txt”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File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exampleFile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filePath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  <a:endParaRPr lang="he-IL" sz="2000" b="1" dirty="0">
              <a:latin typeface="Consolas" pitchFamily="49" charset="0"/>
              <a:cs typeface="Courier New" pitchFamily="49" charset="0"/>
            </a:endParaRPr>
          </a:p>
          <a:p>
            <a:pPr marL="0" indent="0" algn="l" rtl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endParaRPr lang="he-IL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D7B607-A43F-4728-AC13-9A9E391D58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5" r="7713" b="22528"/>
          <a:stretch/>
        </p:blipFill>
        <p:spPr>
          <a:xfrm>
            <a:off x="1259632" y="4653011"/>
            <a:ext cx="6285983" cy="205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8319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89500"/>
          </a:xfrm>
        </p:spPr>
        <p:txBody>
          <a:bodyPr/>
          <a:lstStyle/>
          <a:p>
            <a:r>
              <a:rPr lang="he-IL" sz="2400" dirty="0"/>
              <a:t>מסלול יחסי – </a:t>
            </a:r>
            <a:r>
              <a:rPr lang="en-US" sz="2400" dirty="0"/>
              <a:t>Relative path</a:t>
            </a:r>
            <a:endParaRPr lang="he-IL" sz="2400" dirty="0"/>
          </a:p>
          <a:p>
            <a:pPr lvl="1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"Software1\\example.txt"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he-IL" sz="2000" dirty="0"/>
              <a:t>ב-</a:t>
            </a:r>
            <a:r>
              <a:rPr lang="en-US" sz="2000" dirty="0"/>
              <a:t>eclipse </a:t>
            </a:r>
            <a:r>
              <a:rPr lang="he-IL" sz="2000" dirty="0"/>
              <a:t> המיקום ה"נוכחי" במהלך ריצה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</a:t>
            </a:r>
            <a:r>
              <a:rPr lang="he-IL" sz="2000" dirty="0"/>
              <a:t> הוא ה-</a:t>
            </a:r>
            <a:r>
              <a:rPr lang="en-US" sz="2000" dirty="0"/>
              <a:t>Project root</a:t>
            </a:r>
          </a:p>
          <a:p>
            <a:pPr lvl="1">
              <a:spcAft>
                <a:spcPts val="600"/>
              </a:spcAft>
            </a:pPr>
            <a:r>
              <a:rPr lang="he-IL" sz="2000" dirty="0"/>
              <a:t>דרך טובה לבדוק את המיקום הנוכחי של 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  </a:t>
            </a:r>
            <a:r>
              <a:rPr lang="he-IL" sz="2000" dirty="0"/>
              <a:t>הפרוייקט</a:t>
            </a:r>
            <a:r>
              <a:rPr lang="en-US" sz="2000" dirty="0"/>
              <a:t> </a:t>
            </a:r>
            <a:r>
              <a:rPr lang="he-IL" sz="2000" dirty="0"/>
              <a:t> הוא לייצר קובץ במיקום היחסי,</a:t>
            </a: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000" dirty="0"/>
              <a:t>   </a:t>
            </a:r>
            <a:r>
              <a:rPr lang="he-IL" sz="2000" dirty="0"/>
              <a:t> ואז לבדוק היכן הוא נוצר.</a:t>
            </a:r>
          </a:p>
          <a:p>
            <a:endParaRPr lang="he-IL" sz="2000" dirty="0"/>
          </a:p>
          <a:p>
            <a:endParaRPr lang="he-IL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2E4334-033A-4EE7-99AD-E96B304A7FA9}"/>
              </a:ext>
            </a:extLst>
          </p:cNvPr>
          <p:cNvGrpSpPr/>
          <p:nvPr/>
        </p:nvGrpSpPr>
        <p:grpSpPr>
          <a:xfrm>
            <a:off x="1079612" y="2276872"/>
            <a:ext cx="2303991" cy="1625123"/>
            <a:chOff x="276225" y="2247900"/>
            <a:chExt cx="2303991" cy="162512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B5C911C-6D83-4D18-9A91-836EA4C9DAC8}"/>
                </a:ext>
              </a:extLst>
            </p:cNvPr>
            <p:cNvGrpSpPr/>
            <p:nvPr/>
          </p:nvGrpSpPr>
          <p:grpSpPr>
            <a:xfrm>
              <a:off x="276225" y="2583496"/>
              <a:ext cx="2303991" cy="1289527"/>
              <a:chOff x="295275" y="2507296"/>
              <a:chExt cx="2303991" cy="128952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357935D-E509-48D2-B4E6-9A0DF040AC18}"/>
                  </a:ext>
                </a:extLst>
              </p:cNvPr>
              <p:cNvSpPr/>
              <p:nvPr/>
            </p:nvSpPr>
            <p:spPr bwMode="auto">
              <a:xfrm>
                <a:off x="295275" y="2507296"/>
                <a:ext cx="2303991" cy="128952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203200" dist="38100" dir="2700000" sx="104000" sy="104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Rod" pitchFamily="49" charset="-79"/>
                </a:endParaRPr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AE82C0E6-9967-4175-8240-0F2413AADEE4}"/>
                  </a:ext>
                </a:extLst>
              </p:cNvPr>
              <p:cNvGrpSpPr/>
              <p:nvPr/>
            </p:nvGrpSpPr>
            <p:grpSpPr>
              <a:xfrm>
                <a:off x="369889" y="2581275"/>
                <a:ext cx="2140694" cy="1114425"/>
                <a:chOff x="2798764" y="447675"/>
                <a:chExt cx="1362075" cy="709083"/>
              </a:xfrm>
            </p:grpSpPr>
            <p:pic>
              <p:nvPicPr>
                <p:cNvPr id="10" name="Picture 3">
                  <a:extLst>
                    <a:ext uri="{FF2B5EF4-FFF2-40B4-BE49-F238E27FC236}">
                      <a16:creationId xmlns:a16="http://schemas.microsoft.com/office/drawing/2014/main" id="{3A823B79-D55E-4CBA-8D29-7F6526CEB38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 t="3147" b="64110"/>
                <a:stretch>
                  <a:fillRect/>
                </a:stretch>
              </p:blipFill>
              <p:spPr bwMode="auto">
                <a:xfrm>
                  <a:off x="2798764" y="447675"/>
                  <a:ext cx="1362075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3">
                  <a:extLst>
                    <a:ext uri="{FF2B5EF4-FFF2-40B4-BE49-F238E27FC236}">
                      <a16:creationId xmlns:a16="http://schemas.microsoft.com/office/drawing/2014/main" id="{6D493D5C-2C3C-4A3E-9A9B-E1208D5402A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 t="65978"/>
                <a:stretch>
                  <a:fillRect/>
                </a:stretch>
              </p:blipFill>
              <p:spPr bwMode="auto">
                <a:xfrm>
                  <a:off x="2798764" y="790575"/>
                  <a:ext cx="1362075" cy="366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4494B6-7452-42C1-B406-162499914E8E}"/>
                </a:ext>
              </a:extLst>
            </p:cNvPr>
            <p:cNvSpPr/>
            <p:nvPr/>
          </p:nvSpPr>
          <p:spPr bwMode="auto">
            <a:xfrm>
              <a:off x="1199092" y="3478846"/>
              <a:ext cx="1270000" cy="273154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8F8F749-79DD-432B-9BA4-85DFCCEFEB7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7900" y="2247900"/>
              <a:ext cx="9525" cy="1209675"/>
            </a:xfrm>
            <a:prstGeom prst="straightConnector1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1741195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rtl="0" eaLnBrk="1" hangingPunct="1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Reminder</a:t>
            </a:r>
            <a:r>
              <a:rPr lang="he-IL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Strings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F6375-E87E-4021-82CF-8D36B62625B5}"/>
              </a:ext>
            </a:extLst>
          </p:cNvPr>
          <p:cNvSpPr/>
          <p:nvPr/>
        </p:nvSpPr>
        <p:spPr>
          <a:xfrm>
            <a:off x="751838" y="1583524"/>
            <a:ext cx="778060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algn="l" rtl="0"/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(s1.equlas(s2));</a:t>
            </a:r>
            <a:endParaRPr lang="en-US" dirty="0"/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  <a:endParaRPr lang="en-US" dirty="0"/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/>
              <a:t>String s1 = "hello";</a:t>
            </a:r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/>
              <a:t>String s2 = "hello";</a:t>
            </a:r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(s1.equlas(s2));</a:t>
            </a:r>
            <a:endParaRPr lang="en-US" dirty="0"/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8EC836F5-AB11-4144-8DAE-5CD3B9D249C6}"/>
              </a:ext>
            </a:extLst>
          </p:cNvPr>
          <p:cNvGrpSpPr/>
          <p:nvPr/>
        </p:nvGrpSpPr>
        <p:grpSpPr>
          <a:xfrm>
            <a:off x="2998997" y="4971248"/>
            <a:ext cx="3650062" cy="1493176"/>
            <a:chOff x="7022552" y="2821536"/>
            <a:chExt cx="3650062" cy="1493176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3716B95-18B0-450B-BA79-298D68A60DC9}"/>
                </a:ext>
              </a:extLst>
            </p:cNvPr>
            <p:cNvSpPr/>
            <p:nvPr/>
          </p:nvSpPr>
          <p:spPr bwMode="auto">
            <a:xfrm>
              <a:off x="7022552" y="3175420"/>
              <a:ext cx="1436476" cy="113929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34E4163-2FB6-4DAA-8484-DECA407D9814}"/>
                </a:ext>
              </a:extLst>
            </p:cNvPr>
            <p:cNvSpPr/>
            <p:nvPr/>
          </p:nvSpPr>
          <p:spPr bwMode="auto">
            <a:xfrm>
              <a:off x="9236138" y="3175419"/>
              <a:ext cx="1436476" cy="113929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77C0704-A688-4C9A-A7A5-AB84A566D704}"/>
                </a:ext>
              </a:extLst>
            </p:cNvPr>
            <p:cNvSpPr txBox="1"/>
            <p:nvPr/>
          </p:nvSpPr>
          <p:spPr>
            <a:xfrm>
              <a:off x="7662509" y="2851259"/>
              <a:ext cx="463686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5E3AF3A-CB62-4420-9FF7-D9990C233EAC}"/>
                </a:ext>
              </a:extLst>
            </p:cNvPr>
            <p:cNvSpPr txBox="1"/>
            <p:nvPr/>
          </p:nvSpPr>
          <p:spPr>
            <a:xfrm>
              <a:off x="9864319" y="2821536"/>
              <a:ext cx="433963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Heap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BFF0382-663E-4D2F-9521-92AA081BECE5}"/>
                </a:ext>
              </a:extLst>
            </p:cNvPr>
            <p:cNvSpPr/>
            <p:nvPr/>
          </p:nvSpPr>
          <p:spPr bwMode="auto">
            <a:xfrm>
              <a:off x="7852235" y="3930079"/>
              <a:ext cx="547920" cy="25020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C6EB6FA-2867-45A0-9E86-A66167A15232}"/>
                </a:ext>
              </a:extLst>
            </p:cNvPr>
            <p:cNvSpPr txBox="1"/>
            <p:nvPr/>
          </p:nvSpPr>
          <p:spPr>
            <a:xfrm>
              <a:off x="7580188" y="3902476"/>
              <a:ext cx="255622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678B957-A461-4A59-B22B-A3A01EBDF58D}"/>
                </a:ext>
              </a:extLst>
            </p:cNvPr>
            <p:cNvSpPr/>
            <p:nvPr/>
          </p:nvSpPr>
          <p:spPr bwMode="auto">
            <a:xfrm>
              <a:off x="7856803" y="3617994"/>
              <a:ext cx="547920" cy="25020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3917898-015D-45BC-9705-735BD81EB558}"/>
                </a:ext>
              </a:extLst>
            </p:cNvPr>
            <p:cNvSpPr/>
            <p:nvPr/>
          </p:nvSpPr>
          <p:spPr>
            <a:xfrm>
              <a:off x="7596613" y="3578315"/>
              <a:ext cx="255622" cy="214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04BBAA8-1E47-4380-AE7D-BFDFB26ECCDD}"/>
                </a:ext>
              </a:extLst>
            </p:cNvPr>
            <p:cNvSpPr txBox="1"/>
            <p:nvPr/>
          </p:nvSpPr>
          <p:spPr>
            <a:xfrm>
              <a:off x="9436192" y="3768977"/>
              <a:ext cx="1097096" cy="369332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“hello”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7C4093D-6F3C-4F62-BCDD-97D331A87462}"/>
                </a:ext>
              </a:extLst>
            </p:cNvPr>
            <p:cNvCxnSpPr>
              <a:cxnSpLocks/>
              <a:stCxn id="62" idx="3"/>
            </p:cNvCxnSpPr>
            <p:nvPr/>
          </p:nvCxnSpPr>
          <p:spPr bwMode="auto">
            <a:xfrm flipV="1">
              <a:off x="8404723" y="3534867"/>
              <a:ext cx="1023972" cy="20823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05D64113-DFB8-48EB-A451-5913F2644014}"/>
                </a:ext>
              </a:extLst>
            </p:cNvPr>
            <p:cNvCxnSpPr>
              <a:cxnSpLocks/>
              <a:stCxn id="58" idx="3"/>
            </p:cNvCxnSpPr>
            <p:nvPr/>
          </p:nvCxnSpPr>
          <p:spPr bwMode="auto">
            <a:xfrm flipV="1">
              <a:off x="8400155" y="3993304"/>
              <a:ext cx="1036037" cy="6187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363512B-1F01-4306-A6CC-B820C7CD982D}"/>
                </a:ext>
              </a:extLst>
            </p:cNvPr>
            <p:cNvSpPr txBox="1"/>
            <p:nvPr/>
          </p:nvSpPr>
          <p:spPr>
            <a:xfrm>
              <a:off x="9428695" y="3309448"/>
              <a:ext cx="1097096" cy="369332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“hello”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D07AB363-B62E-4D69-987F-25440B09DACF}"/>
              </a:ext>
            </a:extLst>
          </p:cNvPr>
          <p:cNvSpPr txBox="1"/>
          <p:nvPr/>
        </p:nvSpPr>
        <p:spPr>
          <a:xfrm>
            <a:off x="4599673" y="2782780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/>
              <a:t>false</a:t>
            </a:r>
            <a:endParaRPr lang="he-IL" sz="14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9F0141B-AC13-4682-B040-530E391E868E}"/>
              </a:ext>
            </a:extLst>
          </p:cNvPr>
          <p:cNvSpPr txBox="1"/>
          <p:nvPr/>
        </p:nvSpPr>
        <p:spPr>
          <a:xfrm>
            <a:off x="4607170" y="2420888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מסלול מלא – </a:t>
            </a:r>
            <a:r>
              <a:rPr lang="en-US" sz="2400" dirty="0"/>
              <a:t>Absolute path</a:t>
            </a:r>
            <a:endParaRPr lang="he-IL" sz="2400" dirty="0"/>
          </a:p>
          <a:p>
            <a:pPr lvl="1" algn="l">
              <a:spcAft>
                <a:spcPts val="600"/>
              </a:spcAft>
              <a:buNone/>
            </a:pP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"C:\\Software1\\example.txt"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  <a:cs typeface="Consolas" pitchFamily="49" charset="0"/>
            </a:endParaRPr>
          </a:p>
          <a:p>
            <a:pPr lvl="1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יתרון – ניתן להריץ את התוכנית מכל מקום והיא תמיד תוכל למצוא את הקובץ.</a:t>
            </a:r>
          </a:p>
          <a:p>
            <a:pPr lvl="1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חסרון- הרבה פעמים הקובץ ממוקם יחסית לתוכנית, ואז אם היא מועתקת, גם הקובץ מועתק והקוד לא ירוץ.</a:t>
            </a:r>
          </a:p>
          <a:p>
            <a:pPr lvl="2">
              <a:spcAft>
                <a:spcPts val="600"/>
              </a:spcAft>
            </a:pPr>
            <a:r>
              <a:rPr lang="he-IL" sz="2000" dirty="0">
                <a:latin typeface="Consolas" pitchFamily="49" charset="0"/>
              </a:rPr>
              <a:t>טעות נפוצה בתרגילי הבית: הגשת קוד שמכיל מסלול מלא לקובץ:</a:t>
            </a:r>
            <a:endParaRPr lang="en-US" sz="2000" dirty="0">
              <a:latin typeface="Consolas" pitchFamily="49" charset="0"/>
            </a:endParaRP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6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"C:\\users\\lenadank\\software1\\ex4\\my_file.txt"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50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מסלול (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Path</a:t>
            </a:r>
            <a:r>
              <a:rPr lang="he-IL" dirty="0"/>
              <a:t>) לקובץ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כיצד נדאג שהתכנית תתאים לכל מערכת הפעלה? (</a:t>
            </a:r>
            <a:r>
              <a:rPr lang="en-US" sz="2400" dirty="0"/>
              <a:t>Windows, Linux</a:t>
            </a:r>
            <a:r>
              <a:rPr lang="he-IL" sz="2400" dirty="0"/>
              <a:t>...)</a:t>
            </a:r>
          </a:p>
          <a:p>
            <a:pPr lvl="1"/>
            <a:r>
              <a:rPr lang="he-IL" sz="2400" b="1" dirty="0"/>
              <a:t>פתרון א':</a:t>
            </a:r>
          </a:p>
          <a:p>
            <a:pPr algn="l" rtl="0">
              <a:buNone/>
            </a:pPr>
            <a:r>
              <a:rPr lang="he-IL" sz="2000" b="1" dirty="0"/>
              <a:t> </a:t>
            </a: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</a:t>
            </a:r>
            <a:r>
              <a:rPr lang="en-US" sz="1800" b="1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</a:endParaRPr>
          </a:p>
          <a:p>
            <a:pPr lvl="1"/>
            <a:r>
              <a:rPr lang="he-IL" sz="2400" b="1" dirty="0"/>
              <a:t>פתרון ב':</a:t>
            </a:r>
            <a:endParaRPr lang="en-US" sz="2400" b="1" dirty="0"/>
          </a:p>
          <a:p>
            <a:pPr marL="457200" lvl="1" indent="0" algn="l">
              <a:buNone/>
            </a:pPr>
            <a:br>
              <a:rPr lang="en-US" dirty="0"/>
            </a:br>
            <a:r>
              <a:rPr lang="en-US" sz="18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File(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"Software1"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+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File.</a:t>
            </a:r>
            <a:r>
              <a:rPr lang="en-US" sz="1800" i="1" dirty="0" err="1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separator</a:t>
            </a:r>
            <a:r>
              <a:rPr lang="en-US" sz="1800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sz="18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"example.txt"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  <a:endParaRPr lang="he-IL" sz="1800" dirty="0">
              <a:latin typeface="Consolas" pitchFamily="49" charset="0"/>
            </a:endParaRPr>
          </a:p>
          <a:p>
            <a:pPr lvl="1"/>
            <a:endParaRPr lang="he-IL" b="1" dirty="0"/>
          </a:p>
          <a:p>
            <a:pPr lvl="1"/>
            <a:r>
              <a:rPr lang="he-IL" b="1" dirty="0"/>
              <a:t>פתרון ג': </a:t>
            </a:r>
            <a:r>
              <a:rPr lang="he-IL" dirty="0"/>
              <a:t>נקבל את המסלול כקלט מהמשתמש.</a:t>
            </a:r>
            <a:endParaRPr lang="en-US" dirty="0"/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7C39BD-51B3-482A-BA74-F2A07C585440}"/>
              </a:ext>
            </a:extLst>
          </p:cNvPr>
          <p:cNvSpPr/>
          <p:nvPr/>
        </p:nvSpPr>
        <p:spPr>
          <a:xfrm>
            <a:off x="3815916" y="4005064"/>
            <a:ext cx="1944216" cy="4953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12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ד' –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he-IL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he-IL" dirty="0"/>
              <a:t>וקריאה מקובץ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280920" cy="4889500"/>
          </a:xfrm>
        </p:spPr>
        <p:txBody>
          <a:bodyPr/>
          <a:lstStyle/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TranslatorEngine4 {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6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"Software1"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File.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separator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"example.txt"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Exception {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Scanner s =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Scanner(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File(</a:t>
            </a:r>
            <a:r>
              <a:rPr lang="en-US" sz="16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String[] fragments =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s.nextLine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().split(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 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String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(fragments[0], fragments[1], fragments[2]);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TranslatedText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5" name="Rectangular Callout 10">
            <a:extLst>
              <a:ext uri="{FF2B5EF4-FFF2-40B4-BE49-F238E27FC236}">
                <a16:creationId xmlns:a16="http://schemas.microsoft.com/office/drawing/2014/main" id="{D80F490E-B50F-446F-985E-26286F79ACDB}"/>
              </a:ext>
            </a:extLst>
          </p:cNvPr>
          <p:cNvSpPr/>
          <p:nvPr/>
        </p:nvSpPr>
        <p:spPr>
          <a:xfrm>
            <a:off x="4795818" y="1736812"/>
            <a:ext cx="3688041" cy="361950"/>
          </a:xfrm>
          <a:prstGeom prst="wedgeRectCallout">
            <a:avLst>
              <a:gd name="adj1" fmla="val -99541"/>
              <a:gd name="adj2" fmla="val 95676"/>
            </a:avLst>
          </a:prstGeom>
          <a:noFill/>
          <a:ln w="19050">
            <a:solidFill>
              <a:srgbClr val="1D677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</a:rPr>
              <a:t>המסלול לקובץ יהיה (שדה) קבוע של המחלקה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74F96A-79BF-4870-81B9-FE69685E140B}"/>
              </a:ext>
            </a:extLst>
          </p:cNvPr>
          <p:cNvSpPr/>
          <p:nvPr/>
        </p:nvSpPr>
        <p:spPr>
          <a:xfrm>
            <a:off x="5331085" y="2221241"/>
            <a:ext cx="3152775" cy="30251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CFE14C-62B3-4070-8A65-468C510E5699}"/>
              </a:ext>
            </a:extLst>
          </p:cNvPr>
          <p:cNvSpPr/>
          <p:nvPr/>
        </p:nvSpPr>
        <p:spPr>
          <a:xfrm>
            <a:off x="1511660" y="2523753"/>
            <a:ext cx="1512168" cy="30251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034891-48B2-4D86-A54D-2D50F63C979C}"/>
              </a:ext>
            </a:extLst>
          </p:cNvPr>
          <p:cNvSpPr/>
          <p:nvPr/>
        </p:nvSpPr>
        <p:spPr>
          <a:xfrm>
            <a:off x="5250122" y="3176972"/>
            <a:ext cx="1895474" cy="3025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7658BC-6C01-4452-A479-B4956F2E3D41}"/>
              </a:ext>
            </a:extLst>
          </p:cNvPr>
          <p:cNvSpPr/>
          <p:nvPr/>
        </p:nvSpPr>
        <p:spPr>
          <a:xfrm>
            <a:off x="3949700" y="3835401"/>
            <a:ext cx="2134468" cy="29730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8396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זריקת חריגים – הצהרת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throws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140" y="1527832"/>
            <a:ext cx="8026660" cy="4889500"/>
          </a:xfrm>
        </p:spPr>
        <p:txBody>
          <a:bodyPr/>
          <a:lstStyle/>
          <a:p>
            <a:r>
              <a:rPr lang="he-IL" sz="2400" dirty="0"/>
              <a:t>בעת חיבור ה-</a:t>
            </a:r>
            <a:r>
              <a:rPr lang="en-US" sz="2400" dirty="0"/>
              <a:t>Scanner</a:t>
            </a:r>
            <a:r>
              <a:rPr lang="he-IL" sz="2400" dirty="0"/>
              <a:t> לקובץ עלולה להיזרק שגיאה (חריג, </a:t>
            </a:r>
            <a:r>
              <a:rPr lang="en-US" sz="2400" dirty="0"/>
              <a:t>Exception</a:t>
            </a:r>
            <a:r>
              <a:rPr lang="he-IL" sz="2400" dirty="0"/>
              <a:t>) מסוג</a:t>
            </a:r>
            <a:r>
              <a:rPr lang="en-US" sz="2400" dirty="0"/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FileNotFoundException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endParaRPr lang="he-IL" sz="2400" dirty="0">
              <a:latin typeface="Consolas" pitchFamily="49" charset="0"/>
            </a:endParaRPr>
          </a:p>
          <a:p>
            <a:pPr lvl="1"/>
            <a:r>
              <a:rPr lang="he-IL" sz="2200" dirty="0"/>
              <a:t>במקרה שהקובץ ממנו ניסינו לקרוא לא קיים, ריצת המתודה תעצור</a:t>
            </a:r>
          </a:p>
          <a:p>
            <a:pPr lvl="1"/>
            <a:r>
              <a:rPr lang="he-IL" sz="2200" dirty="0"/>
              <a:t>החריג מכיל הסבר על מקור השגיאה</a:t>
            </a:r>
          </a:p>
          <a:p>
            <a:pPr marL="457200" lvl="1" indent="0">
              <a:buNone/>
            </a:pPr>
            <a:endParaRPr lang="he-IL" sz="1000" dirty="0"/>
          </a:p>
          <a:p>
            <a:r>
              <a:rPr lang="he-IL" sz="2400" dirty="0"/>
              <a:t>שתי אפשרויות להתמודדות: </a:t>
            </a:r>
            <a:r>
              <a:rPr lang="he-IL" sz="2400" dirty="0">
                <a:solidFill>
                  <a:srgbClr val="FF0000"/>
                </a:solidFill>
              </a:rPr>
              <a:t>טפלו </a:t>
            </a:r>
            <a:r>
              <a:rPr lang="he-IL" sz="2400" dirty="0"/>
              <a:t>או </a:t>
            </a:r>
            <a:r>
              <a:rPr lang="he-IL" sz="2400" dirty="0">
                <a:solidFill>
                  <a:srgbClr val="FF0000"/>
                </a:solidFill>
              </a:rPr>
              <a:t>זרקו הלאה</a:t>
            </a:r>
          </a:p>
          <a:p>
            <a:pPr lvl="1"/>
            <a:r>
              <a:rPr lang="he-IL" sz="2200" dirty="0"/>
              <a:t>נדבר על טיפול בחריגים ועוד בהמשך הקורס.</a:t>
            </a:r>
          </a:p>
          <a:p>
            <a:pPr lvl="1"/>
            <a:r>
              <a:rPr lang="he-IL" sz="2200" dirty="0"/>
              <a:t>כרגע נטפל בחריג באופן הבא:</a:t>
            </a:r>
          </a:p>
          <a:p>
            <a:pPr lvl="2"/>
            <a:r>
              <a:rPr lang="he-IL" sz="2000" dirty="0"/>
              <a:t>נצהיר על זריקת חריג בחתימת המתודה באמצעות המילה השמורה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he-IL" sz="2000" dirty="0"/>
              <a:t>.</a:t>
            </a:r>
          </a:p>
          <a:p>
            <a:pPr lvl="2"/>
            <a:r>
              <a:rPr lang="he-IL" sz="2000" dirty="0"/>
              <a:t>החריג עליו נצהיר יהיה חריג מטיפוס </a:t>
            </a:r>
            <a:r>
              <a:rPr lang="en-US" sz="2000" dirty="0"/>
              <a:t>Exception</a:t>
            </a:r>
            <a:r>
              <a:rPr lang="he-IL" sz="2000" dirty="0"/>
              <a:t>, שהוא החריג הכללי ביותר שיש. כלומר, המתודה שלנו מצהירה שהיא יכולה לזרוק חריג, ומי שקורא לה צריך להיות מודע לזה ולטפל בזה במידת הצורך.</a:t>
            </a: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5810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ה' – קלטים מרובים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27832"/>
            <a:ext cx="8075240" cy="4889500"/>
          </a:xfrm>
        </p:spPr>
        <p:txBody>
          <a:bodyPr/>
          <a:lstStyle/>
          <a:p>
            <a:pPr lvl="0">
              <a:buFont typeface="Wingdings" pitchFamily="2" charset="2"/>
              <a:buChar char="§"/>
              <a:defRPr/>
            </a:pPr>
            <a:r>
              <a:rPr lang="he-IL" sz="2400" dirty="0">
                <a:latin typeface="Courier"/>
              </a:rPr>
              <a:t>מספר שורות קלט מקובץ.</a:t>
            </a:r>
          </a:p>
          <a:p>
            <a:pPr lvl="1">
              <a:defRPr/>
            </a:pPr>
            <a:r>
              <a:rPr lang="he-IL" sz="2000" dirty="0"/>
              <a:t>נקרא מספר קלטים עד לסוף הקובץ, שימוש ב- </a:t>
            </a:r>
            <a:r>
              <a:rPr lang="en-US" sz="2000" dirty="0" err="1"/>
              <a:t>hasNextLine</a:t>
            </a:r>
            <a:endParaRPr lang="en-US" sz="2000" dirty="0"/>
          </a:p>
          <a:p>
            <a:pPr lvl="1">
              <a:defRPr/>
            </a:pPr>
            <a:endParaRPr lang="he-IL" sz="800" dirty="0"/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TranslatorEngine5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String 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"Software1/example5.txt"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0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Exception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 Scanner s =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Scanner(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File(</a:t>
            </a:r>
            <a:r>
              <a:rPr lang="en-US" sz="16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  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		String[] fragments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().split(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(fragments[0], fragments[1],</a:t>
            </a:r>
            <a:r>
              <a:rPr lang="en-US" sz="1600" dirty="0">
                <a:latin typeface="Calibri"/>
                <a:ea typeface="Calibri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fragments[2]));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990600" indent="-99060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7867362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נרחיב את המחלקה שלנו לטיפול בפיסקאות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נרצה לקרוא פיסקה, להמיר לשורה אחת, ולתרגם.</a:t>
            </a:r>
          </a:p>
          <a:p>
            <a:r>
              <a:rPr lang="he-IL" sz="2400" dirty="0"/>
              <a:t>צריך להגדיר את פורמט הקלט מחדש.</a:t>
            </a:r>
          </a:p>
          <a:p>
            <a:pPr>
              <a:buNone/>
            </a:pPr>
            <a:r>
              <a:rPr lang="he-IL" sz="2400" dirty="0"/>
              <a:t>	נגדיר:</a:t>
            </a:r>
          </a:p>
          <a:p>
            <a:pPr algn="l" rtl="0">
              <a:buNone/>
            </a:pPr>
            <a:r>
              <a:rPr lang="he-IL" sz="2400" dirty="0">
                <a:latin typeface="Consolas" pitchFamily="49" charset="0"/>
              </a:rPr>
              <a:t> </a:t>
            </a:r>
            <a:r>
              <a:rPr lang="en-US" sz="2400" b="1" dirty="0">
                <a:solidFill>
                  <a:srgbClr val="CC9900"/>
                </a:solidFill>
                <a:latin typeface="Consolas" pitchFamily="49" charset="0"/>
                <a:cs typeface="Consolas" pitchFamily="49" charset="0"/>
              </a:rPr>
              <a:t>&lt;source-lang&gt;</a:t>
            </a:r>
            <a:r>
              <a:rPr lang="en-US" sz="2400" b="1" dirty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&lt;target-lang&gt;</a:t>
            </a:r>
            <a:r>
              <a:rPr lang="en-US" sz="2400" b="1" dirty="0">
                <a:solidFill>
                  <a:srgbClr val="CC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&lt;paragraph&gt;</a:t>
            </a:r>
          </a:p>
          <a:p>
            <a:pPr lvl="0">
              <a:buClr>
                <a:srgbClr val="CCCC99"/>
              </a:buClr>
            </a:pPr>
            <a:endParaRPr lang="he-IL" sz="2400" dirty="0">
              <a:solidFill>
                <a:srgbClr val="000000"/>
              </a:solidFill>
            </a:endParaRPr>
          </a:p>
          <a:p>
            <a:pPr lvl="0">
              <a:buClr>
                <a:srgbClr val="CCCC99"/>
              </a:buClr>
            </a:pPr>
            <a:r>
              <a:rPr lang="he-IL" sz="2400" dirty="0">
                <a:solidFill>
                  <a:srgbClr val="000000"/>
                </a:solidFill>
              </a:rPr>
              <a:t>למשל: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CC9900"/>
                </a:solidFill>
                <a:latin typeface="Consolas"/>
              </a:rPr>
              <a:t>English</a:t>
            </a:r>
            <a:r>
              <a:rPr lang="en-US" sz="2400" dirty="0" err="1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>
                <a:solidFill>
                  <a:srgbClr val="3333FF"/>
                </a:solidFill>
                <a:latin typeface="Consolas"/>
              </a:rPr>
              <a:t>French</a:t>
            </a:r>
            <a:r>
              <a:rPr lang="en-US" sz="2400" dirty="0" err="1">
                <a:solidFill>
                  <a:srgbClr val="C00000"/>
                </a:solidFill>
                <a:latin typeface="Consolas"/>
              </a:rPr>
              <a:t>#</a:t>
            </a:r>
            <a:r>
              <a:rPr lang="en-US" sz="2400" dirty="0" err="1">
                <a:solidFill>
                  <a:srgbClr val="FF0000"/>
                </a:solidFill>
                <a:latin typeface="Consolas"/>
              </a:rPr>
              <a:t>Hello</a:t>
            </a:r>
            <a:r>
              <a:rPr lang="en-US" sz="2400" dirty="0">
                <a:solidFill>
                  <a:srgbClr val="FF0000"/>
                </a:solidFill>
                <a:latin typeface="Consolas"/>
              </a:rPr>
              <a:t> world!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FF0000"/>
                </a:solidFill>
                <a:latin typeface="Consolas"/>
              </a:rPr>
              <a:t>This program works.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FF0000"/>
                </a:solidFill>
                <a:latin typeface="Consolas"/>
              </a:rPr>
              <a:t>Bye.</a:t>
            </a:r>
            <a:endParaRPr lang="he-IL" sz="2400" dirty="0">
              <a:solidFill>
                <a:srgbClr val="FF0000"/>
              </a:solidFill>
            </a:endParaRP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3418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שלב ו' – תרגום פסקה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564" y="1483568"/>
            <a:ext cx="8039236" cy="5257800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TranslatorEngine6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final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String 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"Software1/ example6.txt“;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throws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Exception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Scanner s = 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Scanner(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File(</a:t>
            </a:r>
            <a:r>
              <a:rPr lang="en-US" sz="1400" i="1" dirty="0">
                <a:solidFill>
                  <a:srgbClr val="0000C0"/>
                </a:solidFill>
                <a:latin typeface="Consolas"/>
                <a:ea typeface="Calibri"/>
              </a:rPr>
              <a:t>FILE_NAME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s.useDelimiter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s.skip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"#"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String text =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s.hasNextLine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	 text +=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s.nextLine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 + </a:t>
            </a:r>
            <a:r>
              <a:rPr lang="en-US" sz="1400" dirty="0">
                <a:solidFill>
                  <a:srgbClr val="2A00FF"/>
                </a:solidFill>
                <a:latin typeface="Consolas"/>
                <a:ea typeface="Calibri"/>
              </a:rPr>
              <a:t>' '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Translate.</a:t>
            </a:r>
            <a:r>
              <a:rPr lang="en-US" sz="1400" i="1" dirty="0" err="1">
                <a:solidFill>
                  <a:srgbClr val="000000"/>
                </a:solidFill>
                <a:latin typeface="Consolas"/>
                <a:ea typeface="Calibri"/>
              </a:rPr>
              <a:t>execute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(text,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srcLanguage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destLanguage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s.close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  <a:tabLst>
                <a:tab pos="180340" algn="l"/>
                <a:tab pos="540385" algn="l"/>
                <a:tab pos="90043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solidFill>
                <a:srgbClr val="7F0055"/>
              </a:solidFill>
              <a:latin typeface="Consolas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0E91F-0186-40D5-AE33-B3A8FEA68BB9}"/>
              </a:ext>
            </a:extLst>
          </p:cNvPr>
          <p:cNvSpPr/>
          <p:nvPr/>
        </p:nvSpPr>
        <p:spPr bwMode="auto">
          <a:xfrm>
            <a:off x="4830027" y="3204481"/>
            <a:ext cx="3666409" cy="1786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err="1">
                <a:latin typeface="Consolas"/>
              </a:rPr>
              <a:t>English#French#Hello</a:t>
            </a:r>
            <a:r>
              <a:rPr lang="en-US" dirty="0">
                <a:latin typeface="Consolas"/>
              </a:rPr>
              <a:t> world!</a:t>
            </a:r>
          </a:p>
          <a:p>
            <a:pPr algn="l" rtl="0"/>
            <a:endParaRPr lang="en-US" dirty="0">
              <a:latin typeface="Consolas"/>
            </a:endParaRPr>
          </a:p>
          <a:p>
            <a:pPr algn="l" rtl="0"/>
            <a:r>
              <a:rPr lang="en-US" dirty="0">
                <a:latin typeface="Consolas"/>
              </a:rPr>
              <a:t>This program works.</a:t>
            </a:r>
          </a:p>
          <a:p>
            <a:pPr algn="l" rtl="0"/>
            <a:endParaRPr lang="en-US" dirty="0">
              <a:latin typeface="Consolas"/>
            </a:endParaRPr>
          </a:p>
          <a:p>
            <a:pPr algn="l" rtl="0"/>
            <a:r>
              <a:rPr lang="en-US" dirty="0">
                <a:latin typeface="Consolas"/>
              </a:rPr>
              <a:t>Bye.</a:t>
            </a:r>
            <a:endParaRPr lang="he-IL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06166E-5054-4E02-8252-2F710EA65823}"/>
              </a:ext>
            </a:extLst>
          </p:cNvPr>
          <p:cNvCxnSpPr>
            <a:cxnSpLocks/>
          </p:cNvCxnSpPr>
          <p:nvPr/>
        </p:nvCxnSpPr>
        <p:spPr bwMode="auto">
          <a:xfrm>
            <a:off x="4948560" y="3524245"/>
            <a:ext cx="811572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B1A5EC2-2658-4FC5-B274-A2FBC33143C2}"/>
              </a:ext>
            </a:extLst>
          </p:cNvPr>
          <p:cNvCxnSpPr/>
          <p:nvPr/>
        </p:nvCxnSpPr>
        <p:spPr bwMode="auto">
          <a:xfrm flipV="1">
            <a:off x="5868144" y="3524245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30908-F391-4B03-B04A-EFBBD5D745FE}"/>
              </a:ext>
            </a:extLst>
          </p:cNvPr>
          <p:cNvCxnSpPr>
            <a:cxnSpLocks/>
          </p:cNvCxnSpPr>
          <p:nvPr/>
        </p:nvCxnSpPr>
        <p:spPr bwMode="auto">
          <a:xfrm>
            <a:off x="5976156" y="3524245"/>
            <a:ext cx="684076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B2B15AC-3AC6-4016-B8E1-CFDFDBCC768A}"/>
              </a:ext>
            </a:extLst>
          </p:cNvPr>
          <p:cNvCxnSpPr/>
          <p:nvPr/>
        </p:nvCxnSpPr>
        <p:spPr bwMode="auto">
          <a:xfrm flipV="1">
            <a:off x="6732240" y="3501008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B68F86-731E-4143-B22B-60FAD93DF489}"/>
              </a:ext>
            </a:extLst>
          </p:cNvPr>
          <p:cNvCxnSpPr>
            <a:cxnSpLocks/>
          </p:cNvCxnSpPr>
          <p:nvPr/>
        </p:nvCxnSpPr>
        <p:spPr bwMode="auto">
          <a:xfrm>
            <a:off x="6840252" y="3524245"/>
            <a:ext cx="1424595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C846F9-6DFA-4F0E-893E-860082B83A96}"/>
              </a:ext>
            </a:extLst>
          </p:cNvPr>
          <p:cNvCxnSpPr/>
          <p:nvPr/>
        </p:nvCxnSpPr>
        <p:spPr bwMode="auto">
          <a:xfrm flipV="1">
            <a:off x="8319145" y="3456509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E55208-41EE-426C-96D8-D6DF56492FCC}"/>
              </a:ext>
            </a:extLst>
          </p:cNvPr>
          <p:cNvCxnSpPr/>
          <p:nvPr/>
        </p:nvCxnSpPr>
        <p:spPr bwMode="auto">
          <a:xfrm>
            <a:off x="4948560" y="4090108"/>
            <a:ext cx="2313780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3CB65-92C4-440B-9DA2-CB8E7C5A0B2F}"/>
              </a:ext>
            </a:extLst>
          </p:cNvPr>
          <p:cNvCxnSpPr/>
          <p:nvPr/>
        </p:nvCxnSpPr>
        <p:spPr bwMode="auto">
          <a:xfrm flipV="1">
            <a:off x="7380312" y="4090108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281280-153D-4491-9F91-AB9A373352D0}"/>
              </a:ext>
            </a:extLst>
          </p:cNvPr>
          <p:cNvCxnSpPr/>
          <p:nvPr/>
        </p:nvCxnSpPr>
        <p:spPr bwMode="auto">
          <a:xfrm>
            <a:off x="4916810" y="4630651"/>
            <a:ext cx="478631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F0ECCC-8E4B-4BCB-BD62-C194386EAA32}"/>
              </a:ext>
            </a:extLst>
          </p:cNvPr>
          <p:cNvCxnSpPr/>
          <p:nvPr/>
        </p:nvCxnSpPr>
        <p:spPr bwMode="auto">
          <a:xfrm flipV="1">
            <a:off x="5395441" y="4562915"/>
            <a:ext cx="0" cy="230903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 w="med" len="med"/>
          </a:ln>
          <a:effectLst>
            <a:glow rad="228600">
              <a:srgbClr val="FFFF00">
                <a:alpha val="40000"/>
              </a:srgbClr>
            </a:glo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F9FAE0-C00F-4B3F-B16A-0F5AC3BCD117}"/>
              </a:ext>
            </a:extLst>
          </p:cNvPr>
          <p:cNvCxnSpPr/>
          <p:nvPr/>
        </p:nvCxnSpPr>
        <p:spPr bwMode="auto">
          <a:xfrm>
            <a:off x="3095836" y="3501008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74A58E2-4DCB-403D-A29F-BD6CF938D048}"/>
              </a:ext>
            </a:extLst>
          </p:cNvPr>
          <p:cNvCxnSpPr/>
          <p:nvPr/>
        </p:nvCxnSpPr>
        <p:spPr bwMode="auto">
          <a:xfrm>
            <a:off x="3167844" y="3789040"/>
            <a:ext cx="855133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698FFC-F1D7-49FC-A09A-9343C4E5445F}"/>
              </a:ext>
            </a:extLst>
          </p:cNvPr>
          <p:cNvCxnSpPr>
            <a:cxnSpLocks/>
          </p:cNvCxnSpPr>
          <p:nvPr/>
        </p:nvCxnSpPr>
        <p:spPr bwMode="auto">
          <a:xfrm>
            <a:off x="2123728" y="4941170"/>
            <a:ext cx="1260140" cy="0"/>
          </a:xfrm>
          <a:prstGeom prst="line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30E3339-6DEC-486C-AD03-A600952CA16E}"/>
              </a:ext>
            </a:extLst>
          </p:cNvPr>
          <p:cNvSpPr/>
          <p:nvPr/>
        </p:nvSpPr>
        <p:spPr>
          <a:xfrm>
            <a:off x="973932" y="2960948"/>
            <a:ext cx="3459426" cy="23402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1541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לאן עכשיו?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טיפול בשגיאות</a:t>
            </a:r>
          </a:p>
          <a:p>
            <a:pPr lvl="1"/>
            <a:r>
              <a:rPr lang="he-IL" sz="2400" dirty="0"/>
              <a:t>פורמט לא תקין, כשלון בזיהוי השפות או בתרגום</a:t>
            </a:r>
          </a:p>
          <a:p>
            <a:pPr lvl="1"/>
            <a:r>
              <a:rPr lang="he-IL" sz="2400" dirty="0"/>
              <a:t>ניתן לבדוק בקוד או להגדיר בחוזה</a:t>
            </a:r>
            <a:endParaRPr lang="en-US" sz="2400" dirty="0"/>
          </a:p>
          <a:p>
            <a:r>
              <a:rPr lang="he-IL" sz="2400" dirty="0"/>
              <a:t>הרחבת התכנית</a:t>
            </a:r>
          </a:p>
          <a:p>
            <a:pPr lvl="1"/>
            <a:r>
              <a:rPr lang="he-IL" sz="2400" dirty="0"/>
              <a:t>תרגום מספר קבצים</a:t>
            </a:r>
          </a:p>
          <a:p>
            <a:pPr lvl="1"/>
            <a:r>
              <a:rPr lang="he-IL" sz="2400" dirty="0"/>
              <a:t>מספר פסקאות בקובץ יחיד</a:t>
            </a:r>
          </a:p>
          <a:p>
            <a:pPr lvl="1"/>
            <a:r>
              <a:rPr lang="he-IL" sz="2400" dirty="0"/>
              <a:t>זיהוי אוטומטי של שפת הקלט</a:t>
            </a:r>
          </a:p>
          <a:p>
            <a:r>
              <a:rPr lang="he-IL" sz="2400" dirty="0"/>
              <a:t>...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700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המחלקה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StringBuilder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773016"/>
          </a:xfrm>
        </p:spPr>
        <p:txBody>
          <a:bodyPr/>
          <a:lstStyle/>
          <a:p>
            <a:r>
              <a:rPr lang="he-IL" sz="2400" dirty="0"/>
              <a:t>מייצגת מחרוזות ניתנת לשנוי (</a:t>
            </a:r>
            <a:r>
              <a:rPr lang="en-US" sz="2400" dirty="0"/>
              <a:t>mutable</a:t>
            </a:r>
            <a:r>
              <a:rPr lang="he-IL" sz="2400" dirty="0"/>
              <a:t>)</a:t>
            </a:r>
          </a:p>
          <a:p>
            <a:r>
              <a:rPr lang="he-IL" sz="2400" dirty="0"/>
              <a:t>מאפשרת לבצע שינוי במחרוזת קיימת מבלי ליצור עצמים חדשים</a:t>
            </a:r>
          </a:p>
          <a:p>
            <a:r>
              <a:rPr lang="he-IL" sz="2400" dirty="0"/>
              <a:t>שירותים חשובים: </a:t>
            </a:r>
            <a:r>
              <a:rPr lang="en-US" sz="2400" dirty="0"/>
              <a:t>append</a:t>
            </a:r>
            <a:r>
              <a:rPr lang="he-IL" sz="2400" dirty="0"/>
              <a:t> ו- </a:t>
            </a:r>
            <a:r>
              <a:rPr lang="en-US" sz="2400" dirty="0"/>
              <a:t>insert</a:t>
            </a:r>
          </a:p>
          <a:p>
            <a:endParaRPr lang="he-IL" sz="2400" dirty="0"/>
          </a:p>
          <a:p>
            <a:pPr marL="0" indent="0" algn="l" rtl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StringBuilder sb = </a:t>
            </a:r>
            <a:r>
              <a:rPr lang="en-US" sz="20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StringBuilder(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 err="1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sb.append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3333FF"/>
                </a:solidFill>
                <a:latin typeface="Consolas" pitchFamily="49" charset="0"/>
                <a:cs typeface="Consolas" pitchFamily="49" charset="0"/>
              </a:rPr>
              <a:t>"d"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  <a:p>
            <a:pPr marL="914400" lvl="2" indent="0">
              <a:spcAft>
                <a:spcPts val="600"/>
              </a:spcAft>
              <a:buNone/>
            </a:pPr>
            <a:r>
              <a:rPr lang="he-IL" sz="2000" dirty="0">
                <a:latin typeface="+mn-lt"/>
                <a:cs typeface="+mn-cs"/>
              </a:rPr>
              <a:t>למה לא לשרשר מחרוזות באמצעות חיבור מחרוזות?</a:t>
            </a:r>
          </a:p>
          <a:p>
            <a:pPr marL="914400" lvl="2" indent="0" algn="l">
              <a:spcAft>
                <a:spcPts val="600"/>
              </a:spcAft>
              <a:buNone/>
            </a:pPr>
            <a:endParaRPr lang="en-US" sz="2000" dirty="0">
              <a:solidFill>
                <a:srgbClr val="7F0055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84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29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</a:t>
            </a:r>
            <a:br>
              <a:rPr lang="he-IL" dirty="0"/>
            </a:br>
            <a:r>
              <a:rPr lang="he-IL" dirty="0"/>
              <a:t>(מועד א', סמסטר א', תשע"ו)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BD0129-477A-4597-A8AD-843AE87B37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72816"/>
            <a:ext cx="7772400" cy="2974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0D72D643-EFA2-460A-9B1C-A996315D4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79" y="5099621"/>
            <a:ext cx="52292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4172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rtl="0" eaLnBrk="1" hangingPunct="1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Reminder</a:t>
            </a:r>
            <a:r>
              <a:rPr lang="he-IL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Strings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F6375-E87E-4021-82CF-8D36B62625B5}"/>
              </a:ext>
            </a:extLst>
          </p:cNvPr>
          <p:cNvSpPr/>
          <p:nvPr/>
        </p:nvSpPr>
        <p:spPr>
          <a:xfrm>
            <a:off x="751838" y="1583524"/>
            <a:ext cx="7780601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algn="l" rtl="0"/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(s1.equlas(s2));</a:t>
            </a:r>
            <a:endParaRPr lang="en-US" dirty="0"/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  <a:endParaRPr lang="en-US" dirty="0"/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/>
              <a:t>String s1 = "hello";</a:t>
            </a:r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/>
              <a:t>String s2 = "hello";</a:t>
            </a:r>
          </a:p>
          <a:p>
            <a:pPr marL="0" indent="0" algn="l" rtl="0">
              <a:buNone/>
            </a:pPr>
            <a:r>
              <a:rPr lang="en-US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(s1.equlas(s2));</a:t>
            </a:r>
            <a:endParaRPr lang="en-US" dirty="0"/>
          </a:p>
          <a:p>
            <a:pPr marL="0" indent="0" algn="l" rtl="0">
              <a:buNone/>
            </a:pPr>
            <a:r>
              <a:rPr lang="he-IL" dirty="0"/>
              <a:t>	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38F60F-E2D9-4C25-999D-89E7B08B115A}"/>
              </a:ext>
            </a:extLst>
          </p:cNvPr>
          <p:cNvSpPr txBox="1"/>
          <p:nvPr/>
        </p:nvSpPr>
        <p:spPr>
          <a:xfrm>
            <a:off x="5597719" y="4653136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9772251-B8D0-41A3-AEA7-6EDC8C57D8B7}"/>
              </a:ext>
            </a:extLst>
          </p:cNvPr>
          <p:cNvGrpSpPr/>
          <p:nvPr/>
        </p:nvGrpSpPr>
        <p:grpSpPr>
          <a:xfrm>
            <a:off x="2998997" y="4960160"/>
            <a:ext cx="3650062" cy="1493176"/>
            <a:chOff x="2746062" y="5171942"/>
            <a:chExt cx="3650062" cy="149317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B0CCD90-879A-4A39-99DF-3D503EA17E2D}"/>
                </a:ext>
              </a:extLst>
            </p:cNvPr>
            <p:cNvSpPr/>
            <p:nvPr/>
          </p:nvSpPr>
          <p:spPr bwMode="auto">
            <a:xfrm>
              <a:off x="2746062" y="5525826"/>
              <a:ext cx="1436476" cy="113929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25A0CED-1848-46BB-9CCC-94CC328B260C}"/>
                </a:ext>
              </a:extLst>
            </p:cNvPr>
            <p:cNvSpPr/>
            <p:nvPr/>
          </p:nvSpPr>
          <p:spPr bwMode="auto">
            <a:xfrm>
              <a:off x="4959648" y="5525825"/>
              <a:ext cx="1436476" cy="113929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6A16EC2-061F-48C6-B6AD-DFFF0D01DEC6}"/>
                </a:ext>
              </a:extLst>
            </p:cNvPr>
            <p:cNvSpPr txBox="1"/>
            <p:nvPr/>
          </p:nvSpPr>
          <p:spPr>
            <a:xfrm>
              <a:off x="3386019" y="5201665"/>
              <a:ext cx="463686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109D5A0-E368-4FB5-B3E8-9679F194AB94}"/>
                </a:ext>
              </a:extLst>
            </p:cNvPr>
            <p:cNvSpPr txBox="1"/>
            <p:nvPr/>
          </p:nvSpPr>
          <p:spPr>
            <a:xfrm>
              <a:off x="5587829" y="5171942"/>
              <a:ext cx="433963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D03CFB6-0472-4DC5-BF21-224BDCD69646}"/>
                </a:ext>
              </a:extLst>
            </p:cNvPr>
            <p:cNvSpPr/>
            <p:nvPr/>
          </p:nvSpPr>
          <p:spPr bwMode="auto">
            <a:xfrm>
              <a:off x="3575745" y="6280485"/>
              <a:ext cx="547920" cy="25020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009868A-641B-4913-A5FF-E4C8F0D46612}"/>
                </a:ext>
              </a:extLst>
            </p:cNvPr>
            <p:cNvSpPr txBox="1"/>
            <p:nvPr/>
          </p:nvSpPr>
          <p:spPr>
            <a:xfrm>
              <a:off x="3303698" y="6252882"/>
              <a:ext cx="255622" cy="214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CCBB97-E8D4-4517-BBEA-5A50A8C7E2FA}"/>
                </a:ext>
              </a:extLst>
            </p:cNvPr>
            <p:cNvSpPr/>
            <p:nvPr/>
          </p:nvSpPr>
          <p:spPr bwMode="auto">
            <a:xfrm>
              <a:off x="3580313" y="5968400"/>
              <a:ext cx="547920" cy="25020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9D6131-197C-41ED-B7C4-EAB809396BE9}"/>
                </a:ext>
              </a:extLst>
            </p:cNvPr>
            <p:cNvSpPr/>
            <p:nvPr/>
          </p:nvSpPr>
          <p:spPr>
            <a:xfrm>
              <a:off x="3320123" y="5928721"/>
              <a:ext cx="255622" cy="214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882673-1370-4686-A1CF-4B03A4336278}"/>
                </a:ext>
              </a:extLst>
            </p:cNvPr>
            <p:cNvSpPr txBox="1"/>
            <p:nvPr/>
          </p:nvSpPr>
          <p:spPr>
            <a:xfrm>
              <a:off x="5159702" y="6119383"/>
              <a:ext cx="1097096" cy="369332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“hello”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E8759FF-9064-46CB-8F58-035767401712}"/>
                </a:ext>
              </a:extLst>
            </p:cNvPr>
            <p:cNvCxnSpPr>
              <a:cxnSpLocks/>
              <a:stCxn id="30" idx="3"/>
            </p:cNvCxnSpPr>
            <p:nvPr/>
          </p:nvCxnSpPr>
          <p:spPr bwMode="auto">
            <a:xfrm>
              <a:off x="4128233" y="6093503"/>
              <a:ext cx="1031469" cy="125103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A3A9F44-CCB1-4875-9ECE-9148494D6226}"/>
                </a:ext>
              </a:extLst>
            </p:cNvPr>
            <p:cNvCxnSpPr>
              <a:cxnSpLocks/>
              <a:stCxn id="27" idx="3"/>
            </p:cNvCxnSpPr>
            <p:nvPr/>
          </p:nvCxnSpPr>
          <p:spPr bwMode="auto">
            <a:xfrm flipV="1">
              <a:off x="4123665" y="6343709"/>
              <a:ext cx="1036037" cy="61879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CF3F70CF-5917-4C0A-855B-F7A169518F9A}"/>
              </a:ext>
            </a:extLst>
          </p:cNvPr>
          <p:cNvSpPr txBox="1"/>
          <p:nvPr/>
        </p:nvSpPr>
        <p:spPr>
          <a:xfrm>
            <a:off x="4599673" y="2782780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/>
              <a:t>false</a:t>
            </a:r>
            <a:endParaRPr lang="he-IL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3F07CB3-7CE1-48E7-9A4F-1BD5DC49B452}"/>
              </a:ext>
            </a:extLst>
          </p:cNvPr>
          <p:cNvSpPr txBox="1"/>
          <p:nvPr/>
        </p:nvSpPr>
        <p:spPr>
          <a:xfrm>
            <a:off x="4607170" y="2420888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A89AB-B221-47D5-A72F-3F59BEE6DE42}"/>
              </a:ext>
            </a:extLst>
          </p:cNvPr>
          <p:cNvSpPr txBox="1"/>
          <p:nvPr/>
        </p:nvSpPr>
        <p:spPr>
          <a:xfrm>
            <a:off x="5597718" y="4320054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91704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rtl="0" eaLnBrk="1" hangingPunct="1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Reminder</a:t>
            </a:r>
            <a:r>
              <a:rPr lang="he-IL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 Strings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F6375-E87E-4021-82CF-8D36B62625B5}"/>
              </a:ext>
            </a:extLst>
          </p:cNvPr>
          <p:cNvSpPr/>
          <p:nvPr/>
        </p:nvSpPr>
        <p:spPr>
          <a:xfrm>
            <a:off x="751838" y="1583524"/>
            <a:ext cx="77806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1800" dirty="0"/>
              <a:t>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marL="0" indent="0" algn="l" rtl="0">
              <a:buNone/>
            </a:pPr>
            <a:r>
              <a:rPr lang="he-IL" sz="1800" dirty="0"/>
              <a:t>	</a:t>
            </a:r>
            <a:r>
              <a:rPr lang="en-US" sz="1800" dirty="0"/>
              <a:t>String s1 = </a:t>
            </a:r>
            <a:r>
              <a:rPr lang="en-US" dirty="0"/>
              <a:t>"very </a:t>
            </a:r>
            <a:r>
              <a:rPr lang="en-US" sz="1800" dirty="0"/>
              <a:t>long sentence.";</a:t>
            </a:r>
          </a:p>
          <a:p>
            <a:pPr marL="0" indent="0" algn="l" rtl="0">
              <a:buNone/>
            </a:pPr>
            <a:r>
              <a:rPr lang="he-IL" sz="1800" dirty="0"/>
              <a:t>	</a:t>
            </a:r>
            <a:r>
              <a:rPr lang="en-US" sz="1800" dirty="0"/>
              <a:t>String s2 = </a:t>
            </a:r>
            <a:r>
              <a:rPr lang="en-US" sz="1800" dirty="0" err="1"/>
              <a:t>getVeryLong</a:t>
            </a:r>
            <a:r>
              <a:rPr lang="en-US" dirty="0" err="1"/>
              <a:t>S</a:t>
            </a:r>
            <a:r>
              <a:rPr lang="en-US" sz="1800" dirty="0" err="1"/>
              <a:t>entence</a:t>
            </a:r>
            <a:r>
              <a:rPr lang="en-US" sz="1800" dirty="0"/>
              <a:t>();</a:t>
            </a:r>
          </a:p>
          <a:p>
            <a:pPr marL="0" indent="0" algn="l" rtl="0">
              <a:buNone/>
            </a:pPr>
            <a:r>
              <a:rPr lang="he-IL" sz="1800" dirty="0"/>
              <a:t>	</a:t>
            </a:r>
            <a:r>
              <a:rPr lang="en-US" sz="1800" dirty="0" err="1"/>
              <a:t>System.</a:t>
            </a:r>
            <a:r>
              <a:rPr lang="en-US" sz="1800" i="1" dirty="0" err="1"/>
              <a:t>out.println</a:t>
            </a:r>
            <a:r>
              <a:rPr lang="en-US" sz="1800" i="1" dirty="0"/>
              <a:t>(s1 == s2);</a:t>
            </a:r>
          </a:p>
          <a:p>
            <a:pPr marL="0" indent="0" algn="l" rtl="0">
              <a:buNone/>
            </a:pPr>
            <a:r>
              <a:rPr lang="he-IL" sz="1800" dirty="0"/>
              <a:t>{</a:t>
            </a:r>
            <a:endParaRPr lang="en-US" sz="1800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sz="1800" dirty="0"/>
              <a:t>public static String </a:t>
            </a:r>
            <a:r>
              <a:rPr lang="en-US" sz="1800" dirty="0" err="1"/>
              <a:t>getVeryLong</a:t>
            </a:r>
            <a:r>
              <a:rPr lang="en-US" dirty="0" err="1"/>
              <a:t>S</a:t>
            </a:r>
            <a:r>
              <a:rPr lang="en-US" sz="1800" dirty="0" err="1"/>
              <a:t>entence</a:t>
            </a:r>
            <a:r>
              <a:rPr lang="en-US" sz="1800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	return "very </a:t>
            </a:r>
            <a:r>
              <a:rPr lang="en-US" sz="1800" dirty="0"/>
              <a:t>long sentence.";</a:t>
            </a:r>
          </a:p>
          <a:p>
            <a:pPr marL="0" indent="0" algn="l" rtl="0">
              <a:buNone/>
            </a:pPr>
            <a:r>
              <a:rPr lang="he-IL" sz="1800" dirty="0"/>
              <a:t>{</a:t>
            </a:r>
            <a:endParaRPr lang="en-US" sz="1800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38F60F-E2D9-4C25-999D-89E7B08B115A}"/>
              </a:ext>
            </a:extLst>
          </p:cNvPr>
          <p:cNvSpPr txBox="1"/>
          <p:nvPr/>
        </p:nvSpPr>
        <p:spPr>
          <a:xfrm>
            <a:off x="5893153" y="2510134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392810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String Interning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F6375-E87E-4021-82CF-8D36B62625B5}"/>
              </a:ext>
            </a:extLst>
          </p:cNvPr>
          <p:cNvSpPr/>
          <p:nvPr/>
        </p:nvSpPr>
        <p:spPr>
          <a:xfrm>
            <a:off x="751838" y="1583524"/>
            <a:ext cx="7780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3F16EB88-23A3-43CB-91F7-3B03EFAB085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719572" y="1600200"/>
                <a:ext cx="7967228" cy="48895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r" rtl="1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r" rtl="1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r" rtl="1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r" rtl="1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algn="l" rtl="0"/>
                <a:r>
                  <a:rPr lang="en-US" sz="2400" u="sng" dirty="0">
                    <a:latin typeface="Arial" panose="020B0604020202020204" pitchFamily="34" charset="0"/>
                  </a:rPr>
                  <a:t>String interning</a:t>
                </a:r>
                <a:r>
                  <a:rPr lang="en-US" sz="2400" b="0" dirty="0">
                    <a:latin typeface="Arial" panose="020B0604020202020204" pitchFamily="34" charset="0"/>
                  </a:rPr>
                  <a:t> is a method of storing only one copy for each distinct string value, which must be </a:t>
                </a:r>
                <a:r>
                  <a:rPr lang="en-US" sz="2400" u="sng" dirty="0">
                    <a:latin typeface="Arial" panose="020B0604020202020204" pitchFamily="34" charset="0"/>
                  </a:rPr>
                  <a:t>immutable</a:t>
                </a:r>
                <a:r>
                  <a:rPr lang="en-US" sz="2400" b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 algn="l" rtl="0">
                  <a:buNone/>
                </a:pPr>
                <a:endParaRPr lang="en-US" sz="2400" b="0" dirty="0">
                  <a:latin typeface="Arial" panose="020B0604020202020204" pitchFamily="34" charset="0"/>
                </a:endParaRPr>
              </a:p>
              <a:p>
                <a:pPr algn="l" rtl="0"/>
                <a:r>
                  <a:rPr lang="en-US" sz="2400" b="0" dirty="0">
                    <a:latin typeface="Arial" panose="020B0604020202020204" pitchFamily="34" charset="0"/>
                  </a:rPr>
                  <a:t>The distinct values are stored in a </a:t>
                </a:r>
                <a:r>
                  <a:rPr lang="en-US" sz="2400" u="sng" dirty="0">
                    <a:latin typeface="Arial" panose="020B0604020202020204" pitchFamily="34" charset="0"/>
                  </a:rPr>
                  <a:t>string intern pool</a:t>
                </a:r>
                <a:r>
                  <a:rPr lang="en-US" sz="2400" b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 algn="l" rtl="0">
                  <a:buNone/>
                </a:pPr>
                <a:endParaRPr lang="en-US" sz="2400" b="0" kern="0" dirty="0">
                  <a:latin typeface="Arial" panose="020B0604020202020204" pitchFamily="34" charset="0"/>
                </a:endParaRPr>
              </a:p>
              <a:p>
                <a:pPr algn="l" rtl="0"/>
                <a:r>
                  <a:rPr lang="en-US" sz="2400" b="0" kern="0" dirty="0"/>
                  <a:t>Notice, if all Strings are stored in the “String Pool”, then</a:t>
                </a:r>
              </a:p>
              <a:p>
                <a:pPr marL="0" indent="0" algn="ctr" rtl="0">
                  <a:buNone/>
                </a:pPr>
                <a:r>
                  <a:rPr lang="en-US" sz="2400" b="0" kern="0" dirty="0"/>
                  <a:t>(s1 == s2) </a:t>
                </a:r>
                <a14:m>
                  <m:oMath xmlns:m="http://schemas.openxmlformats.org/officeDocument/2006/math">
                    <m:r>
                      <a:rPr lang="en-US" sz="2400" b="0" i="0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sz="2400" b="0" kern="0" dirty="0"/>
                  <a:t>  s1.equlas(s2) </a:t>
                </a:r>
              </a:p>
              <a:p>
                <a:pPr marL="0" indent="0" algn="ctr" rtl="0">
                  <a:buNone/>
                </a:pPr>
                <a:endParaRPr lang="he-IL" sz="2400" b="0" kern="0" dirty="0"/>
              </a:p>
            </p:txBody>
          </p:sp>
        </mc:Choice>
        <mc:Fallback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3F16EB88-23A3-43CB-91F7-3B03EFAB0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1600200"/>
                <a:ext cx="7967228" cy="4889500"/>
              </a:xfrm>
              <a:prstGeom prst="rect">
                <a:avLst/>
              </a:prstGeom>
              <a:blipFill>
                <a:blip r:embed="rId3"/>
                <a:stretch>
                  <a:fillRect l="-765" t="-873" r="-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9924985-C1A4-480C-8020-7F9A2208BF17}"/>
              </a:ext>
            </a:extLst>
          </p:cNvPr>
          <p:cNvSpPr txBox="1"/>
          <p:nvPr/>
        </p:nvSpPr>
        <p:spPr>
          <a:xfrm>
            <a:off x="751838" y="5860045"/>
            <a:ext cx="68084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1800" b="0" dirty="0">
                <a:latin typeface="Arial" panose="020B0604020202020204" pitchFamily="34" charset="0"/>
                <a:hlinkClick r:id="rId4"/>
              </a:rPr>
              <a:t>https://en.wikipedia.org/wiki/String_interning</a:t>
            </a:r>
            <a:endParaRPr lang="en-US" sz="18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1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6</a:t>
            </a:fld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String Pool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F6375-E87E-4021-82CF-8D36B62625B5}"/>
              </a:ext>
            </a:extLst>
          </p:cNvPr>
          <p:cNvSpPr/>
          <p:nvPr/>
        </p:nvSpPr>
        <p:spPr>
          <a:xfrm>
            <a:off x="751838" y="1583524"/>
            <a:ext cx="7780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F16EB88-23A3-43CB-91F7-3B03EFAB0854}"/>
              </a:ext>
            </a:extLst>
          </p:cNvPr>
          <p:cNvSpPr txBox="1">
            <a:spLocks noChangeArrowheads="1"/>
          </p:cNvSpPr>
          <p:nvPr/>
        </p:nvSpPr>
        <p:spPr>
          <a:xfrm>
            <a:off x="719572" y="1600200"/>
            <a:ext cx="7967228" cy="4889500"/>
          </a:xfrm>
          <a:prstGeom prst="rect">
            <a:avLst/>
          </a:prstGeom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/>
            <a:endParaRPr lang="en-US" sz="2400" b="0" kern="0" dirty="0">
              <a:latin typeface="Arial" panose="020B0604020202020204" pitchFamily="34" charset="0"/>
            </a:endParaRPr>
          </a:p>
          <a:p>
            <a:pPr algn="l" rtl="0"/>
            <a:endParaRPr lang="he-IL" sz="24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7C652A-D13D-4D5A-BD47-42712F4F51B4}"/>
              </a:ext>
            </a:extLst>
          </p:cNvPr>
          <p:cNvSpPr txBox="1"/>
          <p:nvPr/>
        </p:nvSpPr>
        <p:spPr>
          <a:xfrm>
            <a:off x="719571" y="1583524"/>
            <a:ext cx="7967227" cy="2036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rtl="0">
              <a:lnSpc>
                <a:spcPts val="26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public static void main(String[]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) {</a:t>
            </a:r>
          </a:p>
          <a:p>
            <a:pPr marL="0" indent="0" algn="l" rtl="0">
              <a:lnSpc>
                <a:spcPts val="26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  String s1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 String(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</a:rPr>
              <a:t>hello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pPr marL="0" indent="0" algn="l" rtl="0">
              <a:lnSpc>
                <a:spcPts val="26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  String s2 =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s1.intren();</a:t>
            </a:r>
          </a:p>
          <a:p>
            <a:pPr algn="l" rtl="0">
              <a:lnSpc>
                <a:spcPts val="2600"/>
              </a:lnSpc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  String s3 = 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</a:rPr>
              <a:t>hello</a:t>
            </a:r>
            <a:r>
              <a:rPr lang="en-US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;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 </a:t>
            </a:r>
            <a:endParaRPr lang="en-US" dirty="0">
              <a:solidFill>
                <a:srgbClr val="000000"/>
              </a:solidFill>
              <a:latin typeface="Consolas" pitchFamily="49" charset="0"/>
            </a:endParaRPr>
          </a:p>
          <a:p>
            <a:pPr marL="0" indent="0" algn="l" rtl="0">
              <a:lnSpc>
                <a:spcPts val="26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}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42E75E-2D05-4E1A-8143-60CA4BB742F6}"/>
              </a:ext>
            </a:extLst>
          </p:cNvPr>
          <p:cNvSpPr/>
          <p:nvPr/>
        </p:nvSpPr>
        <p:spPr bwMode="auto">
          <a:xfrm>
            <a:off x="2232452" y="4477268"/>
            <a:ext cx="1814467" cy="18032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FCE65C-9BA9-4156-A5CC-5659D142C241}"/>
              </a:ext>
            </a:extLst>
          </p:cNvPr>
          <p:cNvSpPr/>
          <p:nvPr/>
        </p:nvSpPr>
        <p:spPr bwMode="auto">
          <a:xfrm>
            <a:off x="4824028" y="4477268"/>
            <a:ext cx="2124948" cy="18032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35243E-AD40-4283-9C1A-4373F7E4CE48}"/>
              </a:ext>
            </a:extLst>
          </p:cNvPr>
          <p:cNvSpPr txBox="1"/>
          <p:nvPr/>
        </p:nvSpPr>
        <p:spPr>
          <a:xfrm>
            <a:off x="3064047" y="4066561"/>
            <a:ext cx="463686" cy="214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F8B5F-D3A4-4F90-A91D-DA06F88AC1A1}"/>
              </a:ext>
            </a:extLst>
          </p:cNvPr>
          <p:cNvSpPr txBox="1"/>
          <p:nvPr/>
        </p:nvSpPr>
        <p:spPr>
          <a:xfrm>
            <a:off x="5397864" y="4140544"/>
            <a:ext cx="876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E3D936-DA31-4A70-BFB8-E7B86039A63F}"/>
              </a:ext>
            </a:extLst>
          </p:cNvPr>
          <p:cNvSpPr/>
          <p:nvPr/>
        </p:nvSpPr>
        <p:spPr bwMode="auto">
          <a:xfrm>
            <a:off x="2875956" y="5895882"/>
            <a:ext cx="1112090" cy="250206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962382-2B68-4387-BBB0-D239B04A5A56}"/>
              </a:ext>
            </a:extLst>
          </p:cNvPr>
          <p:cNvSpPr txBox="1"/>
          <p:nvPr/>
        </p:nvSpPr>
        <p:spPr>
          <a:xfrm>
            <a:off x="2385012" y="5868279"/>
            <a:ext cx="43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C292B3-2260-49FE-AFC0-FCAB3CC9A96E}"/>
              </a:ext>
            </a:extLst>
          </p:cNvPr>
          <p:cNvSpPr/>
          <p:nvPr/>
        </p:nvSpPr>
        <p:spPr bwMode="auto">
          <a:xfrm>
            <a:off x="2880524" y="5390439"/>
            <a:ext cx="1112090" cy="250206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E96007-FC60-43F0-97B9-44F277FE01C8}"/>
              </a:ext>
            </a:extLst>
          </p:cNvPr>
          <p:cNvSpPr/>
          <p:nvPr/>
        </p:nvSpPr>
        <p:spPr>
          <a:xfrm>
            <a:off x="2551631" y="5350760"/>
            <a:ext cx="255622" cy="214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85EF8DF-1FF4-4A5F-A8BA-3AF071490426}"/>
              </a:ext>
            </a:extLst>
          </p:cNvPr>
          <p:cNvGrpSpPr/>
          <p:nvPr/>
        </p:nvGrpSpPr>
        <p:grpSpPr>
          <a:xfrm>
            <a:off x="4824028" y="4699250"/>
            <a:ext cx="2024177" cy="925994"/>
            <a:chOff x="4831575" y="5268022"/>
            <a:chExt cx="2024177" cy="92599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1BD8D49-679F-43B0-95C9-728D5B4CDABD}"/>
                </a:ext>
              </a:extLst>
            </p:cNvPr>
            <p:cNvSpPr/>
            <p:nvPr/>
          </p:nvSpPr>
          <p:spPr bwMode="auto">
            <a:xfrm>
              <a:off x="4934400" y="5312912"/>
              <a:ext cx="1921352" cy="88110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7EEFD0-6315-4C5F-BC0A-7C2EE12ABCF7}"/>
                </a:ext>
              </a:extLst>
            </p:cNvPr>
            <p:cNvSpPr txBox="1"/>
            <p:nvPr/>
          </p:nvSpPr>
          <p:spPr>
            <a:xfrm>
              <a:off x="4831575" y="5268022"/>
              <a:ext cx="1528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String Pool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41DCC67E-FDBA-43DB-926D-00B23C51032B}"/>
              </a:ext>
            </a:extLst>
          </p:cNvPr>
          <p:cNvSpPr txBox="1"/>
          <p:nvPr/>
        </p:nvSpPr>
        <p:spPr>
          <a:xfrm>
            <a:off x="1329947" y="5919446"/>
            <a:ext cx="736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itchFamily="49" charset="0"/>
              </a:rPr>
              <a:t>main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7FFD1F-31A1-4456-A149-681ED4D64D91}"/>
              </a:ext>
            </a:extLst>
          </p:cNvPr>
          <p:cNvSpPr txBox="1"/>
          <p:nvPr/>
        </p:nvSpPr>
        <p:spPr>
          <a:xfrm>
            <a:off x="5287559" y="5113472"/>
            <a:ext cx="1097096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18D9AF-3D49-4E4E-A850-2BE134856ACE}"/>
              </a:ext>
            </a:extLst>
          </p:cNvPr>
          <p:cNvSpPr txBox="1"/>
          <p:nvPr/>
        </p:nvSpPr>
        <p:spPr>
          <a:xfrm>
            <a:off x="5337954" y="5819528"/>
            <a:ext cx="1097096" cy="369332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94AAF28-1925-4EBD-B2AA-846627C6A1B2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flipV="1">
            <a:off x="3988046" y="6011333"/>
            <a:ext cx="1299513" cy="9652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3D63C79-262F-4FDE-8C94-9B6520B5D33B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6919" y="5383687"/>
            <a:ext cx="1139869" cy="18669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A4774026-850D-46D5-8AA6-4F519D2530B8}"/>
              </a:ext>
            </a:extLst>
          </p:cNvPr>
          <p:cNvSpPr/>
          <p:nvPr/>
        </p:nvSpPr>
        <p:spPr bwMode="auto">
          <a:xfrm>
            <a:off x="2875956" y="4922147"/>
            <a:ext cx="1112090" cy="250206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6F0C4B-669E-4E32-AEE0-20789332B30E}"/>
              </a:ext>
            </a:extLst>
          </p:cNvPr>
          <p:cNvSpPr/>
          <p:nvPr/>
        </p:nvSpPr>
        <p:spPr>
          <a:xfrm>
            <a:off x="2381793" y="4882468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5C8109C-A207-4EC7-9228-A7C93A81B3CF}"/>
              </a:ext>
            </a:extLst>
          </p:cNvPr>
          <p:cNvCxnSpPr>
            <a:cxnSpLocks/>
          </p:cNvCxnSpPr>
          <p:nvPr/>
        </p:nvCxnSpPr>
        <p:spPr bwMode="auto">
          <a:xfrm>
            <a:off x="4046919" y="5083981"/>
            <a:ext cx="1139869" cy="154763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1201FA1-A5FD-4F14-8DA3-6C6175D2C206}"/>
              </a:ext>
            </a:extLst>
          </p:cNvPr>
          <p:cNvCxnSpPr/>
          <p:nvPr/>
        </p:nvCxnSpPr>
        <p:spPr bwMode="auto">
          <a:xfrm>
            <a:off x="1008359" y="2288904"/>
            <a:ext cx="3847241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DB7B94B-C703-49C7-89BD-B84A849699E9}"/>
              </a:ext>
            </a:extLst>
          </p:cNvPr>
          <p:cNvCxnSpPr>
            <a:cxnSpLocks/>
          </p:cNvCxnSpPr>
          <p:nvPr/>
        </p:nvCxnSpPr>
        <p:spPr bwMode="auto">
          <a:xfrm>
            <a:off x="2519772" y="2600908"/>
            <a:ext cx="1509505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7C17BC8-D501-415E-B411-0B1438A1EE56}"/>
              </a:ext>
            </a:extLst>
          </p:cNvPr>
          <p:cNvCxnSpPr>
            <a:cxnSpLocks/>
          </p:cNvCxnSpPr>
          <p:nvPr/>
        </p:nvCxnSpPr>
        <p:spPr bwMode="auto">
          <a:xfrm>
            <a:off x="1008359" y="2600908"/>
            <a:ext cx="2979687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41A664E-12F4-4603-8E99-232E2D997A0F}"/>
              </a:ext>
            </a:extLst>
          </p:cNvPr>
          <p:cNvCxnSpPr>
            <a:cxnSpLocks/>
          </p:cNvCxnSpPr>
          <p:nvPr/>
        </p:nvCxnSpPr>
        <p:spPr bwMode="auto">
          <a:xfrm>
            <a:off x="1029928" y="2960948"/>
            <a:ext cx="2497805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2327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1" grpId="0" animBg="1"/>
      <p:bldP spid="30" grpId="0" animBg="1"/>
      <p:bldP spid="42" grpId="0" animBg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סורק טקסט פשוט אשר יודע לחלץ טיפוסים פרימיטיביים ומחרוזות.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"שובר" את הקלט לרכיביו השונים (מילה, מספר וכדומה)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בעת היצירה מקבל כפרמטר מהיכן לקרוא את הקלט</a:t>
            </a:r>
            <a:r>
              <a:rPr lang="en-US" sz="2400" dirty="0"/>
              <a:t>.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בפרט, יכול לאפשר לנו לקרוא קלט מהמשתמש.</a:t>
            </a:r>
            <a:endParaRPr lang="en-US" sz="24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Scanner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Scanner(“1 1.4 the long\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nand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winding road.");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anInt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scanner.nextFloat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aString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  </a:t>
            </a:r>
            <a:endParaRPr lang="en-US" sz="1400" dirty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bLine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scanner.nextLine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    </a:t>
            </a:r>
            <a:endParaRPr lang="en-US" sz="10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hlinkClick r:id="rId3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1600" dirty="0">
                <a:hlinkClick r:id="rId3"/>
              </a:rPr>
              <a:t>https://docs.oracle.com/javase/8/docs/api/index.html?java/util/Scanner.html</a:t>
            </a:r>
            <a:endParaRPr lang="he-IL" sz="16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he-IL" sz="2200" dirty="0"/>
          </a:p>
          <a:p>
            <a:pPr eaLnBrk="1" hangingPunct="1">
              <a:lnSpc>
                <a:spcPct val="90000"/>
              </a:lnSpc>
            </a:pPr>
            <a:endParaRPr lang="he-IL" sz="22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A1272-0FD6-44D3-BD80-6A4BC2726B2C}"/>
              </a:ext>
            </a:extLst>
          </p:cNvPr>
          <p:cNvSpPr txBox="1"/>
          <p:nvPr/>
        </p:nvSpPr>
        <p:spPr>
          <a:xfrm>
            <a:off x="5092198" y="4386590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//1.4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5CA846-F6AD-4E8F-B249-2D28C0D70CDF}"/>
              </a:ext>
            </a:extLst>
          </p:cNvPr>
          <p:cNvSpPr txBox="1"/>
          <p:nvPr/>
        </p:nvSpPr>
        <p:spPr>
          <a:xfrm>
            <a:off x="5092198" y="4710626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//the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E3AF35-8007-4039-BAA1-881891E905A8}"/>
              </a:ext>
            </a:extLst>
          </p:cNvPr>
          <p:cNvSpPr txBox="1"/>
          <p:nvPr/>
        </p:nvSpPr>
        <p:spPr>
          <a:xfrm>
            <a:off x="5092198" y="5034662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 long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6F9680-EDD9-4E8F-92B1-C96FAEB64FCD}"/>
              </a:ext>
            </a:extLst>
          </p:cNvPr>
          <p:cNvSpPr txBox="1"/>
          <p:nvPr/>
        </p:nvSpPr>
        <p:spPr>
          <a:xfrm>
            <a:off x="5092198" y="5358698"/>
            <a:ext cx="2756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and winding road.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D0B36B-C998-4946-85D8-8F00FC0AFA29}"/>
              </a:ext>
            </a:extLst>
          </p:cNvPr>
          <p:cNvSpPr txBox="1"/>
          <p:nvPr/>
        </p:nvSpPr>
        <p:spPr>
          <a:xfrm>
            <a:off x="5092198" y="4032504"/>
            <a:ext cx="96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Consolas"/>
                <a:cs typeface="+mn-cs"/>
              </a:rPr>
              <a:t>//1</a:t>
            </a:r>
          </a:p>
        </p:txBody>
      </p:sp>
    </p:spTree>
    <p:extLst>
      <p:ext uri="{BB962C8B-B14F-4D97-AF65-F5344CB8AC3E}">
        <p14:creationId xmlns:p14="http://schemas.microsoft.com/office/powerpoint/2010/main" val="382697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שימוש ב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delimiter</a:t>
            </a:r>
            <a:r>
              <a:rPr lang="en-US" dirty="0">
                <a:solidFill>
                  <a:srgbClr val="D02039"/>
                </a:solidFill>
              </a:rPr>
              <a:t> </a:t>
            </a:r>
            <a:r>
              <a:rPr lang="he-IL" dirty="0">
                <a:solidFill>
                  <a:srgbClr val="D02039"/>
                </a:solidFill>
              </a:rPr>
              <a:t> ב </a:t>
            </a:r>
            <a:r>
              <a:rPr lang="en-US" b="1" dirty="0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1"/>
            <a:ext cx="7772400" cy="2432304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input 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"1 fish 2 fish red fish blue fish "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Scanner s =</a:t>
            </a: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new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Scanner(input).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useDelimiter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 fish "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s.hasNext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s.next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());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spcBef>
                <a:spcPct val="50000"/>
              </a:spcBef>
              <a:buNone/>
            </a:pP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s.close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  </a:t>
            </a:r>
            <a:endParaRPr lang="en-US" sz="10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endParaRPr lang="he-IL" sz="22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544A3B-7990-40E9-8BDE-62EEDDF8128F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E8911-3CD6-4205-9D53-19349FA430E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DF28C3-2067-4D71-BCDB-9E6C45E300C2}"/>
              </a:ext>
            </a:extLst>
          </p:cNvPr>
          <p:cNvSpPr txBox="1"/>
          <p:nvPr/>
        </p:nvSpPr>
        <p:spPr>
          <a:xfrm>
            <a:off x="914400" y="4331049"/>
            <a:ext cx="1057275" cy="1477328"/>
          </a:xfrm>
          <a:prstGeom prst="rect">
            <a:avLst/>
          </a:prstGeom>
          <a:noFill/>
          <a:ln w="25400">
            <a:solidFill>
              <a:srgbClr val="E7E20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Output:</a:t>
            </a:r>
          </a:p>
          <a:p>
            <a:pPr algn="l" rtl="0"/>
            <a:r>
              <a:rPr lang="en-US" dirty="0"/>
              <a:t>1</a:t>
            </a:r>
          </a:p>
          <a:p>
            <a:pPr algn="l" rtl="0"/>
            <a:r>
              <a:rPr lang="en-US" dirty="0"/>
              <a:t>2</a:t>
            </a:r>
          </a:p>
          <a:p>
            <a:pPr algn="l" rtl="0"/>
            <a:r>
              <a:rPr lang="en-US" dirty="0"/>
              <a:t>red</a:t>
            </a:r>
          </a:p>
          <a:p>
            <a:pPr algn="l" rtl="0"/>
            <a:r>
              <a:rPr lang="en-US" dirty="0"/>
              <a:t>blue</a:t>
            </a:r>
            <a:endParaRPr lang="he-IL" dirty="0"/>
          </a:p>
        </p:txBody>
      </p:sp>
      <p:sp>
        <p:nvSpPr>
          <p:cNvPr id="4" name="Cloud Callout 7">
            <a:extLst>
              <a:ext uri="{FF2B5EF4-FFF2-40B4-BE49-F238E27FC236}">
                <a16:creationId xmlns:a16="http://schemas.microsoft.com/office/drawing/2014/main" id="{C0C5C150-29EE-4392-8B0B-C3BCB5FF5E44}"/>
              </a:ext>
            </a:extLst>
          </p:cNvPr>
          <p:cNvSpPr/>
          <p:nvPr/>
        </p:nvSpPr>
        <p:spPr>
          <a:xfrm>
            <a:off x="2695575" y="4340352"/>
            <a:ext cx="4667250" cy="1600200"/>
          </a:xfrm>
          <a:prstGeom prst="cloudCallout">
            <a:avLst>
              <a:gd name="adj1" fmla="val 28068"/>
              <a:gd name="adj2" fmla="val -1533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 </a:t>
            </a:r>
            <a:r>
              <a:rPr lang="en-US" dirty="0">
                <a:solidFill>
                  <a:schemeClr val="tx1"/>
                </a:solidFill>
              </a:rPr>
              <a:t>delimiter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he-IL" dirty="0" err="1">
                <a:solidFill>
                  <a:schemeClr val="tx1"/>
                </a:solidFill>
              </a:rPr>
              <a:t>הדיפולטי</a:t>
            </a:r>
            <a:r>
              <a:rPr lang="he-IL" dirty="0">
                <a:solidFill>
                  <a:schemeClr val="tx1"/>
                </a:solidFill>
              </a:rPr>
              <a:t> מבצע הפרדה על </a:t>
            </a:r>
            <a:r>
              <a:rPr lang="he-IL" dirty="0" err="1">
                <a:solidFill>
                  <a:schemeClr val="tx1"/>
                </a:solidFill>
              </a:rPr>
              <a:t>תוים</a:t>
            </a:r>
            <a:r>
              <a:rPr lang="he-IL" dirty="0">
                <a:solidFill>
                  <a:schemeClr val="tx1"/>
                </a:solidFill>
              </a:rPr>
              <a:t> לבנים (רווחים, ירידות שורה, </a:t>
            </a:r>
            <a:r>
              <a:rPr lang="he-IL" dirty="0" err="1">
                <a:solidFill>
                  <a:schemeClr val="tx1"/>
                </a:solidFill>
              </a:rPr>
              <a:t>טאבים</a:t>
            </a:r>
            <a:r>
              <a:rPr lang="he-IL" dirty="0">
                <a:solidFill>
                  <a:schemeClr val="tx1"/>
                </a:solidFill>
              </a:rPr>
              <a:t> ועוד).</a:t>
            </a:r>
          </a:p>
        </p:txBody>
      </p:sp>
    </p:spTree>
    <p:extLst>
      <p:ext uri="{BB962C8B-B14F-4D97-AF65-F5344CB8AC3E}">
        <p14:creationId xmlns:p14="http://schemas.microsoft.com/office/powerpoint/2010/main" val="284927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המתרגם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612" y="1600200"/>
            <a:ext cx="7607188" cy="4889500"/>
          </a:xfrm>
        </p:spPr>
        <p:txBody>
          <a:bodyPr/>
          <a:lstStyle/>
          <a:p>
            <a:r>
              <a:rPr lang="he-IL" sz="2400" dirty="0"/>
              <a:t>משימה:</a:t>
            </a:r>
          </a:p>
          <a:p>
            <a:pPr lvl="1"/>
            <a:r>
              <a:rPr lang="he-IL" sz="2400" dirty="0">
                <a:sym typeface="Symbol" pitchFamily="18" charset="2"/>
              </a:rPr>
              <a:t>תכנית המתרגמת קטעי טקסט לשפה אחרת</a:t>
            </a:r>
          </a:p>
          <a:p>
            <a:pPr lvl="1"/>
            <a:r>
              <a:rPr lang="he-IL" sz="2400" dirty="0">
                <a:sym typeface="Symbol" pitchFamily="18" charset="2"/>
              </a:rPr>
              <a:t>הקלט: קובץ המכיל את קטעי הטקסט וכן את השפה אליה רוצים לתרגם.</a:t>
            </a:r>
          </a:p>
          <a:p>
            <a:pPr lvl="1"/>
            <a:endParaRPr lang="he-IL" sz="2400" dirty="0">
              <a:sym typeface="Symbol" pitchFamily="18" charset="2"/>
            </a:endParaRPr>
          </a:p>
        </p:txBody>
      </p:sp>
      <p:pic>
        <p:nvPicPr>
          <p:cNvPr id="2" name="Picture 4" descr="http://www.masternewmedia.org/images/Free_online_language_translation_best_services_mini_guide_id30716031_size485.jpg">
            <a:extLst>
              <a:ext uri="{FF2B5EF4-FFF2-40B4-BE49-F238E27FC236}">
                <a16:creationId xmlns:a16="http://schemas.microsoft.com/office/drawing/2014/main" id="{3AA078DC-D0DA-4970-9899-6AF0475F7B0D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963876"/>
            <a:ext cx="1919575" cy="2232248"/>
          </a:xfrm>
          <a:prstGeom prst="rect">
            <a:avLst/>
          </a:prstGeom>
          <a:noFill/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8DC1022-6FFD-45EC-9A47-9E8D45981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974" y="3670300"/>
            <a:ext cx="584358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sz="2400" b="0" kern="0" dirty="0"/>
              <a:t>שאלות:</a:t>
            </a:r>
          </a:p>
          <a:p>
            <a:pPr lvl="1"/>
            <a:r>
              <a:rPr lang="he-IL" sz="2400" b="0" dirty="0"/>
              <a:t>האם כבר יש שירות תרגום שאנחנו יכולים להשתמש בו?</a:t>
            </a:r>
          </a:p>
          <a:p>
            <a:pPr lvl="1"/>
            <a:r>
              <a:rPr lang="he-IL" sz="2400" b="0" dirty="0"/>
              <a:t>כיצד קוראים מקבצים?</a:t>
            </a:r>
          </a:p>
          <a:p>
            <a:pPr lvl="1"/>
            <a:r>
              <a:rPr lang="he-IL" sz="2400" b="0" dirty="0"/>
              <a:t>מה הפורמט של הקלט?</a:t>
            </a:r>
          </a:p>
          <a:p>
            <a:pPr marL="457200" lvl="1" indent="0">
              <a:buNone/>
            </a:pPr>
            <a:endParaRPr lang="he-IL" sz="2400" b="0" kern="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GRjec0e89T2JtTBzqgP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TuxpMyIklcePDcvaXm0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UZQBWONGQTMPAZAxWGsj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16047</TotalTime>
  <Words>2104</Words>
  <Application>Microsoft Office PowerPoint</Application>
  <PresentationFormat>On-screen Show (4:3)</PresentationFormat>
  <Paragraphs>372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Comic Sans MS</vt:lpstr>
      <vt:lpstr>Consolas</vt:lpstr>
      <vt:lpstr>Courier</vt:lpstr>
      <vt:lpstr>Courier New</vt:lpstr>
      <vt:lpstr>Times New Roman</vt:lpstr>
      <vt:lpstr>Wingdings</vt:lpstr>
      <vt:lpstr>Layers</vt:lpstr>
      <vt:lpstr>תוכנה 1 </vt:lpstr>
      <vt:lpstr>Reminder– Strings</vt:lpstr>
      <vt:lpstr>Reminder– Strings</vt:lpstr>
      <vt:lpstr>Reminder– Strings</vt:lpstr>
      <vt:lpstr>String Interning</vt:lpstr>
      <vt:lpstr>String Pool</vt:lpstr>
      <vt:lpstr>המחלקה Scanner</vt:lpstr>
      <vt:lpstr>שימוש בdelimiter  ב Scanner</vt:lpstr>
      <vt:lpstr>המתרגם</vt:lpstr>
      <vt:lpstr>פתרון צעד אחר צעד</vt:lpstr>
      <vt:lpstr>API -   Application Programming Interface</vt:lpstr>
      <vt:lpstr>שלב א'</vt:lpstr>
      <vt:lpstr>שלב ב'- אינטראקציה עם המשתמש</vt:lpstr>
      <vt:lpstr>קלט אינטרקטיבי</vt:lpstr>
      <vt:lpstr>שימוש ב Scanner לצורך קריאת קלט מהמשתמש</vt:lpstr>
      <vt:lpstr>דוגמא</vt:lpstr>
      <vt:lpstr>שלב ג' – שימוש בסיסי ב-Scanner</vt:lpstr>
      <vt:lpstr>קבצים</vt:lpstr>
      <vt:lpstr>מסלול (Path) לקובץ</vt:lpstr>
      <vt:lpstr>מסלול (Path) לקובץ</vt:lpstr>
      <vt:lpstr>מסלול (Path) לקובץ</vt:lpstr>
      <vt:lpstr>שלב ד' – Scanner וקריאה מקובץ</vt:lpstr>
      <vt:lpstr>זריקת חריגים – הצהרת throws</vt:lpstr>
      <vt:lpstr>שלב ה' – קלטים מרובים</vt:lpstr>
      <vt:lpstr>נרחיב את המחלקה שלנו לטיפול בפיסקאות</vt:lpstr>
      <vt:lpstr>שלב ו' – תרגום פסקה</vt:lpstr>
      <vt:lpstr>לאן עכשיו?</vt:lpstr>
      <vt:lpstr>המחלקה StringBuilder</vt:lpstr>
      <vt:lpstr>שאלה מבחינה  (מועד א', סמסטר א', תשע"ו)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Amir Hertz</cp:lastModifiedBy>
  <cp:revision>1602</cp:revision>
  <cp:lastPrinted>1601-01-01T00:00:00Z</cp:lastPrinted>
  <dcterms:created xsi:type="dcterms:W3CDTF">1601-01-01T00:00:00Z</dcterms:created>
  <dcterms:modified xsi:type="dcterms:W3CDTF">2021-11-01T13:36:05Z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