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1"/>
  </p:notesMasterIdLst>
  <p:handoutMasterIdLst>
    <p:handoutMasterId r:id="rId32"/>
  </p:handoutMasterIdLst>
  <p:sldIdLst>
    <p:sldId id="348" r:id="rId2"/>
    <p:sldId id="469" r:id="rId3"/>
    <p:sldId id="470" r:id="rId4"/>
    <p:sldId id="471" r:id="rId5"/>
    <p:sldId id="475" r:id="rId6"/>
    <p:sldId id="472" r:id="rId7"/>
    <p:sldId id="476" r:id="rId8"/>
    <p:sldId id="410" r:id="rId9"/>
    <p:sldId id="467" r:id="rId10"/>
    <p:sldId id="412" r:id="rId11"/>
    <p:sldId id="474" r:id="rId12"/>
    <p:sldId id="415" r:id="rId13"/>
    <p:sldId id="416" r:id="rId14"/>
    <p:sldId id="458" r:id="rId15"/>
    <p:sldId id="468" r:id="rId16"/>
    <p:sldId id="425" r:id="rId17"/>
    <p:sldId id="426" r:id="rId18"/>
    <p:sldId id="430" r:id="rId19"/>
    <p:sldId id="433" r:id="rId20"/>
    <p:sldId id="461" r:id="rId21"/>
    <p:sldId id="443" r:id="rId22"/>
    <p:sldId id="477" r:id="rId23"/>
    <p:sldId id="459" r:id="rId24"/>
    <p:sldId id="463" r:id="rId25"/>
    <p:sldId id="466" r:id="rId26"/>
    <p:sldId id="478" r:id="rId27"/>
    <p:sldId id="464" r:id="rId28"/>
    <p:sldId id="465" r:id="rId29"/>
    <p:sldId id="473" r:id="rId30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339966"/>
    <a:srgbClr val="336699"/>
    <a:srgbClr val="CCECFF"/>
    <a:srgbClr val="FFCC66"/>
    <a:srgbClr val="FFCC00"/>
    <a:srgbClr val="0066CC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64442" autoAdjust="0"/>
  </p:normalViewPr>
  <p:slideViewPr>
    <p:cSldViewPr>
      <p:cViewPr varScale="1">
        <p:scale>
          <a:sx n="57" d="100"/>
          <a:sy n="57" d="100"/>
        </p:scale>
        <p:origin x="240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7C5EA-B2B6-4992-A0D7-A98B894C1319}" type="doc">
      <dgm:prSet loTypeId="urn:microsoft.com/office/officeart/2005/8/layout/hierarchy6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8A345A0B-D218-4D4A-AF58-F6011C8EDF67}">
      <dgm:prSet phldrT="[Text]"/>
      <dgm:spPr/>
      <dgm:t>
        <a:bodyPr/>
        <a:lstStyle/>
        <a:p>
          <a:pPr rtl="1"/>
          <a:r>
            <a:rPr lang="he-IL" b="1" dirty="0" smtClean="0"/>
            <a:t>שלושה סוגי מתודות</a:t>
          </a:r>
          <a:endParaRPr lang="en-US" b="1" dirty="0"/>
        </a:p>
      </dgm:t>
    </dgm:pt>
    <dgm:pt modelId="{E23AE108-CA55-418D-A655-A5335A7431DC}" type="parTrans" cxnId="{05266A99-DEBD-4B75-B482-47CE83718B38}">
      <dgm:prSet/>
      <dgm:spPr/>
      <dgm:t>
        <a:bodyPr/>
        <a:lstStyle/>
        <a:p>
          <a:endParaRPr lang="en-US"/>
        </a:p>
      </dgm:t>
    </dgm:pt>
    <dgm:pt modelId="{7B56E358-BC26-4B00-A6AE-F4A5C118B4F9}" type="sibTrans" cxnId="{05266A99-DEBD-4B75-B482-47CE83718B38}">
      <dgm:prSet/>
      <dgm:spPr/>
      <dgm:t>
        <a:bodyPr/>
        <a:lstStyle/>
        <a:p>
          <a:endParaRPr lang="en-US"/>
        </a:p>
      </dgm:t>
    </dgm:pt>
    <dgm:pt modelId="{479BE3A7-E236-47B8-9240-150295D4D3B4}">
      <dgm:prSet phldrT="[Text]"/>
      <dgm:spPr/>
      <dgm:t>
        <a:bodyPr/>
        <a:lstStyle/>
        <a:p>
          <a:pPr rtl="1"/>
          <a:r>
            <a:rPr lang="he-IL" b="1" dirty="0" smtClean="0"/>
            <a:t>בנאים</a:t>
          </a:r>
        </a:p>
        <a:p>
          <a:pPr rtl="1"/>
          <a:r>
            <a:rPr lang="he-IL" dirty="0" smtClean="0"/>
            <a:t>יצירה של אובייקט חדש</a:t>
          </a:r>
          <a:endParaRPr lang="en-US" dirty="0"/>
        </a:p>
      </dgm:t>
    </dgm:pt>
    <dgm:pt modelId="{74BE231F-DB7B-4807-94DD-AF3A0F6E541E}" type="parTrans" cxnId="{C08CA77B-C073-44F7-B5BE-368AEB47C8E0}">
      <dgm:prSet/>
      <dgm:spPr/>
      <dgm:t>
        <a:bodyPr/>
        <a:lstStyle/>
        <a:p>
          <a:endParaRPr lang="en-US"/>
        </a:p>
      </dgm:t>
    </dgm:pt>
    <dgm:pt modelId="{A1299268-99DB-48A4-A6B1-12BB21A702D0}" type="sibTrans" cxnId="{C08CA77B-C073-44F7-B5BE-368AEB47C8E0}">
      <dgm:prSet/>
      <dgm:spPr/>
      <dgm:t>
        <a:bodyPr/>
        <a:lstStyle/>
        <a:p>
          <a:endParaRPr lang="en-US"/>
        </a:p>
      </dgm:t>
    </dgm:pt>
    <dgm:pt modelId="{B0672712-A783-4292-B4B1-C47877F839AD}">
      <dgm:prSet phldrT="[Text]"/>
      <dgm:spPr/>
      <dgm:t>
        <a:bodyPr/>
        <a:lstStyle/>
        <a:p>
          <a:pPr rtl="1"/>
          <a:r>
            <a:rPr lang="he-IL" b="1" dirty="0" smtClean="0"/>
            <a:t>פקודות</a:t>
          </a:r>
        </a:p>
        <a:p>
          <a:pPr rtl="1"/>
          <a:r>
            <a:rPr lang="he-IL" dirty="0" smtClean="0"/>
            <a:t>שינוי מצב האובייקט</a:t>
          </a:r>
          <a:endParaRPr lang="en-US" dirty="0"/>
        </a:p>
      </dgm:t>
    </dgm:pt>
    <dgm:pt modelId="{726A124C-4C04-4934-BCC6-29E3B8E34387}" type="parTrans" cxnId="{0C924196-53A3-413C-A000-7CCDC0E390D8}">
      <dgm:prSet/>
      <dgm:spPr/>
      <dgm:t>
        <a:bodyPr/>
        <a:lstStyle/>
        <a:p>
          <a:endParaRPr lang="en-US"/>
        </a:p>
      </dgm:t>
    </dgm:pt>
    <dgm:pt modelId="{B091F749-ACB2-4ADE-B77A-D742DC9E8D40}" type="sibTrans" cxnId="{0C924196-53A3-413C-A000-7CCDC0E390D8}">
      <dgm:prSet/>
      <dgm:spPr/>
      <dgm:t>
        <a:bodyPr/>
        <a:lstStyle/>
        <a:p>
          <a:endParaRPr lang="en-US"/>
        </a:p>
      </dgm:t>
    </dgm:pt>
    <dgm:pt modelId="{1D270434-275E-46A3-B2C5-5B5F09CE722D}">
      <dgm:prSet phldrT="[Text]"/>
      <dgm:spPr/>
      <dgm:t>
        <a:bodyPr/>
        <a:lstStyle/>
        <a:p>
          <a:pPr rtl="1"/>
          <a:r>
            <a:rPr lang="he-IL" b="1" dirty="0" smtClean="0"/>
            <a:t>שאילתות</a:t>
          </a:r>
        </a:p>
        <a:p>
          <a:pPr rtl="1"/>
          <a:r>
            <a:rPr lang="he-IL" b="0" dirty="0" smtClean="0"/>
            <a:t>לא משנות מצב פנימי</a:t>
          </a:r>
        </a:p>
      </dgm:t>
    </dgm:pt>
    <dgm:pt modelId="{71EA6E69-1791-459E-B67E-A554165204A1}" type="parTrans" cxnId="{742DCE96-ADBB-41C6-87F3-ED2DB910332F}">
      <dgm:prSet/>
      <dgm:spPr/>
      <dgm:t>
        <a:bodyPr/>
        <a:lstStyle/>
        <a:p>
          <a:endParaRPr lang="en-US"/>
        </a:p>
      </dgm:t>
    </dgm:pt>
    <dgm:pt modelId="{5946096F-CFD8-4379-90BC-BCDBA00C1C1D}" type="sibTrans" cxnId="{742DCE96-ADBB-41C6-87F3-ED2DB910332F}">
      <dgm:prSet/>
      <dgm:spPr/>
      <dgm:t>
        <a:bodyPr/>
        <a:lstStyle/>
        <a:p>
          <a:endParaRPr lang="en-US"/>
        </a:p>
      </dgm:t>
    </dgm:pt>
    <dgm:pt modelId="{5D541650-77AF-458C-A8B3-2D43A7D64E86}">
      <dgm:prSet phldrT="[Text]"/>
      <dgm:spPr/>
      <dgm:t>
        <a:bodyPr/>
        <a:lstStyle/>
        <a:p>
          <a:pPr rtl="1"/>
          <a:r>
            <a:rPr lang="he-IL" b="1" u="sng" dirty="0" smtClean="0"/>
            <a:t>צופות</a:t>
          </a:r>
        </a:p>
        <a:p>
          <a:pPr rtl="1"/>
          <a:r>
            <a:rPr lang="he-IL" dirty="0" smtClean="0"/>
            <a:t>מחזירות מידע שקשור לעצם</a:t>
          </a:r>
        </a:p>
      </dgm:t>
    </dgm:pt>
    <dgm:pt modelId="{DC8F38CF-F41E-4DB6-B366-D35005C58D6A}" type="parTrans" cxnId="{0F0D1C15-293F-4D29-9CD3-EDE14502BCFD}">
      <dgm:prSet/>
      <dgm:spPr/>
      <dgm:t>
        <a:bodyPr/>
        <a:lstStyle/>
        <a:p>
          <a:endParaRPr lang="en-US"/>
        </a:p>
      </dgm:t>
    </dgm:pt>
    <dgm:pt modelId="{5CB658F8-A6D7-43FD-933A-A13AC4B09292}" type="sibTrans" cxnId="{0F0D1C15-293F-4D29-9CD3-EDE14502BCFD}">
      <dgm:prSet/>
      <dgm:spPr/>
      <dgm:t>
        <a:bodyPr/>
        <a:lstStyle/>
        <a:p>
          <a:endParaRPr lang="en-US"/>
        </a:p>
      </dgm:t>
    </dgm:pt>
    <dgm:pt modelId="{2C70B56B-E86F-4C3E-A229-EF63127669FE}">
      <dgm:prSet phldrT="[Text]"/>
      <dgm:spPr/>
      <dgm:t>
        <a:bodyPr/>
        <a:lstStyle/>
        <a:p>
          <a:pPr rtl="1"/>
          <a:r>
            <a:rPr lang="he-IL" b="1" u="sng" dirty="0" smtClean="0"/>
            <a:t>מפיקות</a:t>
          </a:r>
        </a:p>
        <a:p>
          <a:pPr rtl="1"/>
          <a:r>
            <a:rPr lang="he-IL" dirty="0" smtClean="0"/>
            <a:t>מחזירות עצם מאותו הטיפוס</a:t>
          </a:r>
        </a:p>
      </dgm:t>
    </dgm:pt>
    <dgm:pt modelId="{50B8E53B-56D7-4696-A677-3D081D9AE90D}" type="parTrans" cxnId="{B6F1FC45-506C-429C-8212-D95F69B80699}">
      <dgm:prSet/>
      <dgm:spPr/>
      <dgm:t>
        <a:bodyPr/>
        <a:lstStyle/>
        <a:p>
          <a:endParaRPr lang="en-US"/>
        </a:p>
      </dgm:t>
    </dgm:pt>
    <dgm:pt modelId="{14C7C3AE-1BB1-420D-8AF9-7169D2BADE5A}" type="sibTrans" cxnId="{B6F1FC45-506C-429C-8212-D95F69B80699}">
      <dgm:prSet/>
      <dgm:spPr/>
      <dgm:t>
        <a:bodyPr/>
        <a:lstStyle/>
        <a:p>
          <a:endParaRPr lang="en-US"/>
        </a:p>
      </dgm:t>
    </dgm:pt>
    <dgm:pt modelId="{2255CABD-3A2B-4EC3-A6CC-690B97866E96}" type="pres">
      <dgm:prSet presAssocID="{0357C5EA-B2B6-4992-A0D7-A98B894C131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43D2E1-DAD0-4511-B8D2-C9BC1B800365}" type="pres">
      <dgm:prSet presAssocID="{0357C5EA-B2B6-4992-A0D7-A98B894C1319}" presName="hierFlow" presStyleCnt="0"/>
      <dgm:spPr/>
    </dgm:pt>
    <dgm:pt modelId="{A9E45EFF-B5F3-4F19-BC20-79904242B899}" type="pres">
      <dgm:prSet presAssocID="{0357C5EA-B2B6-4992-A0D7-A98B894C131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704C139-47A6-4234-A896-0BE63CDB1A3E}" type="pres">
      <dgm:prSet presAssocID="{8A345A0B-D218-4D4A-AF58-F6011C8EDF67}" presName="Name14" presStyleCnt="0"/>
      <dgm:spPr/>
    </dgm:pt>
    <dgm:pt modelId="{569E8810-30D6-4BEC-87EB-30DAB6FB0CF8}" type="pres">
      <dgm:prSet presAssocID="{8A345A0B-D218-4D4A-AF58-F6011C8EDF6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C7F1E2-8FF8-4117-BD49-D6C609CE6237}" type="pres">
      <dgm:prSet presAssocID="{8A345A0B-D218-4D4A-AF58-F6011C8EDF67}" presName="hierChild2" presStyleCnt="0"/>
      <dgm:spPr/>
    </dgm:pt>
    <dgm:pt modelId="{F6A5F5FA-EF01-4084-BFB1-9B19D2261074}" type="pres">
      <dgm:prSet presAssocID="{74BE231F-DB7B-4807-94DD-AF3A0F6E541E}" presName="Name19" presStyleLbl="parChTrans1D2" presStyleIdx="0" presStyleCnt="3"/>
      <dgm:spPr/>
      <dgm:t>
        <a:bodyPr/>
        <a:lstStyle/>
        <a:p>
          <a:endParaRPr lang="en-US"/>
        </a:p>
      </dgm:t>
    </dgm:pt>
    <dgm:pt modelId="{7D9C88DF-E93F-4799-BDC0-51A9AADE1875}" type="pres">
      <dgm:prSet presAssocID="{479BE3A7-E236-47B8-9240-150295D4D3B4}" presName="Name21" presStyleCnt="0"/>
      <dgm:spPr/>
    </dgm:pt>
    <dgm:pt modelId="{E64B6D34-5E16-4CEE-8A29-3195D7E4440E}" type="pres">
      <dgm:prSet presAssocID="{479BE3A7-E236-47B8-9240-150295D4D3B4}" presName="level2Shape" presStyleLbl="node2" presStyleIdx="0" presStyleCnt="3"/>
      <dgm:spPr/>
      <dgm:t>
        <a:bodyPr/>
        <a:lstStyle/>
        <a:p>
          <a:endParaRPr lang="en-US"/>
        </a:p>
      </dgm:t>
    </dgm:pt>
    <dgm:pt modelId="{EEB7859F-9F1B-47A8-A888-9853FB6C5ACF}" type="pres">
      <dgm:prSet presAssocID="{479BE3A7-E236-47B8-9240-150295D4D3B4}" presName="hierChild3" presStyleCnt="0"/>
      <dgm:spPr/>
    </dgm:pt>
    <dgm:pt modelId="{5285BBBF-291A-4D81-A3C1-61464FA254DC}" type="pres">
      <dgm:prSet presAssocID="{726A124C-4C04-4934-BCC6-29E3B8E34387}" presName="Name19" presStyleLbl="parChTrans1D2" presStyleIdx="1" presStyleCnt="3"/>
      <dgm:spPr/>
      <dgm:t>
        <a:bodyPr/>
        <a:lstStyle/>
        <a:p>
          <a:endParaRPr lang="en-US"/>
        </a:p>
      </dgm:t>
    </dgm:pt>
    <dgm:pt modelId="{4AB4F24F-D5B3-48DB-B9C3-CE369CFFD51B}" type="pres">
      <dgm:prSet presAssocID="{B0672712-A783-4292-B4B1-C47877F839AD}" presName="Name21" presStyleCnt="0"/>
      <dgm:spPr/>
    </dgm:pt>
    <dgm:pt modelId="{E955069E-1C2B-40B0-91FE-ADA644B40EEA}" type="pres">
      <dgm:prSet presAssocID="{B0672712-A783-4292-B4B1-C47877F839AD}" presName="level2Shape" presStyleLbl="node2" presStyleIdx="1" presStyleCnt="3"/>
      <dgm:spPr/>
      <dgm:t>
        <a:bodyPr/>
        <a:lstStyle/>
        <a:p>
          <a:endParaRPr lang="en-US"/>
        </a:p>
      </dgm:t>
    </dgm:pt>
    <dgm:pt modelId="{138274A8-21A2-4674-BA0B-14A28B101804}" type="pres">
      <dgm:prSet presAssocID="{B0672712-A783-4292-B4B1-C47877F839AD}" presName="hierChild3" presStyleCnt="0"/>
      <dgm:spPr/>
    </dgm:pt>
    <dgm:pt modelId="{70B2C160-AD05-4A4A-86AF-FD04ED0CC449}" type="pres">
      <dgm:prSet presAssocID="{71EA6E69-1791-459E-B67E-A554165204A1}" presName="Name19" presStyleLbl="parChTrans1D2" presStyleIdx="2" presStyleCnt="3"/>
      <dgm:spPr/>
      <dgm:t>
        <a:bodyPr/>
        <a:lstStyle/>
        <a:p>
          <a:endParaRPr lang="en-US"/>
        </a:p>
      </dgm:t>
    </dgm:pt>
    <dgm:pt modelId="{D2832AFB-460F-4342-AEC5-31BBC6DDFCFC}" type="pres">
      <dgm:prSet presAssocID="{1D270434-275E-46A3-B2C5-5B5F09CE722D}" presName="Name21" presStyleCnt="0"/>
      <dgm:spPr/>
    </dgm:pt>
    <dgm:pt modelId="{C4BD1A8A-1F22-43C3-852A-18C4BB7ACB9C}" type="pres">
      <dgm:prSet presAssocID="{1D270434-275E-46A3-B2C5-5B5F09CE722D}" presName="level2Shape" presStyleLbl="node2" presStyleIdx="2" presStyleCnt="3"/>
      <dgm:spPr/>
      <dgm:t>
        <a:bodyPr/>
        <a:lstStyle/>
        <a:p>
          <a:endParaRPr lang="en-US"/>
        </a:p>
      </dgm:t>
    </dgm:pt>
    <dgm:pt modelId="{753D6806-CB3A-4368-8744-8A5633162153}" type="pres">
      <dgm:prSet presAssocID="{1D270434-275E-46A3-B2C5-5B5F09CE722D}" presName="hierChild3" presStyleCnt="0"/>
      <dgm:spPr/>
    </dgm:pt>
    <dgm:pt modelId="{D49F1490-71A6-4A93-AE6E-1E84326E32C8}" type="pres">
      <dgm:prSet presAssocID="{50B8E53B-56D7-4696-A677-3D081D9AE90D}" presName="Name19" presStyleLbl="parChTrans1D3" presStyleIdx="0" presStyleCnt="2"/>
      <dgm:spPr/>
      <dgm:t>
        <a:bodyPr/>
        <a:lstStyle/>
        <a:p>
          <a:endParaRPr lang="en-US"/>
        </a:p>
      </dgm:t>
    </dgm:pt>
    <dgm:pt modelId="{4263E0B7-49D0-4468-A357-3C6B4FA96D19}" type="pres">
      <dgm:prSet presAssocID="{2C70B56B-E86F-4C3E-A229-EF63127669FE}" presName="Name21" presStyleCnt="0"/>
      <dgm:spPr/>
    </dgm:pt>
    <dgm:pt modelId="{BF063944-7BFA-40F4-9788-0A3F3988485D}" type="pres">
      <dgm:prSet presAssocID="{2C70B56B-E86F-4C3E-A229-EF63127669FE}" presName="level2Shape" presStyleLbl="node3" presStyleIdx="0" presStyleCnt="2"/>
      <dgm:spPr/>
      <dgm:t>
        <a:bodyPr/>
        <a:lstStyle/>
        <a:p>
          <a:endParaRPr lang="en-US"/>
        </a:p>
      </dgm:t>
    </dgm:pt>
    <dgm:pt modelId="{8F25F57C-C260-4EC7-B212-39D285169120}" type="pres">
      <dgm:prSet presAssocID="{2C70B56B-E86F-4C3E-A229-EF63127669FE}" presName="hierChild3" presStyleCnt="0"/>
      <dgm:spPr/>
    </dgm:pt>
    <dgm:pt modelId="{1FD65BB0-2650-4B15-9A6F-915B178170AB}" type="pres">
      <dgm:prSet presAssocID="{DC8F38CF-F41E-4DB6-B366-D35005C58D6A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DC149A1-26BB-4D2E-AED0-CD82B693CE04}" type="pres">
      <dgm:prSet presAssocID="{5D541650-77AF-458C-A8B3-2D43A7D64E86}" presName="Name21" presStyleCnt="0"/>
      <dgm:spPr/>
    </dgm:pt>
    <dgm:pt modelId="{7EB9C25F-D617-4C25-90F2-E656C9001D1C}" type="pres">
      <dgm:prSet presAssocID="{5D541650-77AF-458C-A8B3-2D43A7D64E86}" presName="level2Shape" presStyleLbl="node3" presStyleIdx="1" presStyleCnt="2"/>
      <dgm:spPr/>
      <dgm:t>
        <a:bodyPr/>
        <a:lstStyle/>
        <a:p>
          <a:endParaRPr lang="en-US"/>
        </a:p>
      </dgm:t>
    </dgm:pt>
    <dgm:pt modelId="{939B7424-FE91-4D81-95C5-3A2481BD8C41}" type="pres">
      <dgm:prSet presAssocID="{5D541650-77AF-458C-A8B3-2D43A7D64E86}" presName="hierChild3" presStyleCnt="0"/>
      <dgm:spPr/>
    </dgm:pt>
    <dgm:pt modelId="{5EA84A38-8E80-4E00-8715-0EF28463BE44}" type="pres">
      <dgm:prSet presAssocID="{0357C5EA-B2B6-4992-A0D7-A98B894C1319}" presName="bgShapesFlow" presStyleCnt="0"/>
      <dgm:spPr/>
    </dgm:pt>
  </dgm:ptLst>
  <dgm:cxnLst>
    <dgm:cxn modelId="{05266A99-DEBD-4B75-B482-47CE83718B38}" srcId="{0357C5EA-B2B6-4992-A0D7-A98B894C1319}" destId="{8A345A0B-D218-4D4A-AF58-F6011C8EDF67}" srcOrd="0" destOrd="0" parTransId="{E23AE108-CA55-418D-A655-A5335A7431DC}" sibTransId="{7B56E358-BC26-4B00-A6AE-F4A5C118B4F9}"/>
    <dgm:cxn modelId="{069C4536-7188-4F19-A450-AB9CAEDD27D8}" type="presOf" srcId="{2C70B56B-E86F-4C3E-A229-EF63127669FE}" destId="{BF063944-7BFA-40F4-9788-0A3F3988485D}" srcOrd="0" destOrd="0" presId="urn:microsoft.com/office/officeart/2005/8/layout/hierarchy6"/>
    <dgm:cxn modelId="{0F0D1C15-293F-4D29-9CD3-EDE14502BCFD}" srcId="{1D270434-275E-46A3-B2C5-5B5F09CE722D}" destId="{5D541650-77AF-458C-A8B3-2D43A7D64E86}" srcOrd="1" destOrd="0" parTransId="{DC8F38CF-F41E-4DB6-B366-D35005C58D6A}" sibTransId="{5CB658F8-A6D7-43FD-933A-A13AC4B09292}"/>
    <dgm:cxn modelId="{8BD483A2-825B-4E9C-9BA2-D90627ED4B7A}" type="presOf" srcId="{479BE3A7-E236-47B8-9240-150295D4D3B4}" destId="{E64B6D34-5E16-4CEE-8A29-3195D7E4440E}" srcOrd="0" destOrd="0" presId="urn:microsoft.com/office/officeart/2005/8/layout/hierarchy6"/>
    <dgm:cxn modelId="{11E8E918-D64E-40B4-B242-69177A45A143}" type="presOf" srcId="{50B8E53B-56D7-4696-A677-3D081D9AE90D}" destId="{D49F1490-71A6-4A93-AE6E-1E84326E32C8}" srcOrd="0" destOrd="0" presId="urn:microsoft.com/office/officeart/2005/8/layout/hierarchy6"/>
    <dgm:cxn modelId="{2DBF9D58-3DF0-43A8-AF91-A6415A5D0197}" type="presOf" srcId="{0357C5EA-B2B6-4992-A0D7-A98B894C1319}" destId="{2255CABD-3A2B-4EC3-A6CC-690B97866E96}" srcOrd="0" destOrd="0" presId="urn:microsoft.com/office/officeart/2005/8/layout/hierarchy6"/>
    <dgm:cxn modelId="{7E0A37F8-13E4-46D7-96A7-D5341180C4CF}" type="presOf" srcId="{71EA6E69-1791-459E-B67E-A554165204A1}" destId="{70B2C160-AD05-4A4A-86AF-FD04ED0CC449}" srcOrd="0" destOrd="0" presId="urn:microsoft.com/office/officeart/2005/8/layout/hierarchy6"/>
    <dgm:cxn modelId="{C6157414-E62E-4979-A058-A0E8B9997D13}" type="presOf" srcId="{1D270434-275E-46A3-B2C5-5B5F09CE722D}" destId="{C4BD1A8A-1F22-43C3-852A-18C4BB7ACB9C}" srcOrd="0" destOrd="0" presId="urn:microsoft.com/office/officeart/2005/8/layout/hierarchy6"/>
    <dgm:cxn modelId="{9E717877-1BA9-4C51-BBC2-CB885A76432B}" type="presOf" srcId="{74BE231F-DB7B-4807-94DD-AF3A0F6E541E}" destId="{F6A5F5FA-EF01-4084-BFB1-9B19D2261074}" srcOrd="0" destOrd="0" presId="urn:microsoft.com/office/officeart/2005/8/layout/hierarchy6"/>
    <dgm:cxn modelId="{7EC4903D-A7FA-46ED-BE31-8ACD69ABDF79}" type="presOf" srcId="{726A124C-4C04-4934-BCC6-29E3B8E34387}" destId="{5285BBBF-291A-4D81-A3C1-61464FA254DC}" srcOrd="0" destOrd="0" presId="urn:microsoft.com/office/officeart/2005/8/layout/hierarchy6"/>
    <dgm:cxn modelId="{0C924196-53A3-413C-A000-7CCDC0E390D8}" srcId="{8A345A0B-D218-4D4A-AF58-F6011C8EDF67}" destId="{B0672712-A783-4292-B4B1-C47877F839AD}" srcOrd="1" destOrd="0" parTransId="{726A124C-4C04-4934-BCC6-29E3B8E34387}" sibTransId="{B091F749-ACB2-4ADE-B77A-D742DC9E8D40}"/>
    <dgm:cxn modelId="{B6F1FC45-506C-429C-8212-D95F69B80699}" srcId="{1D270434-275E-46A3-B2C5-5B5F09CE722D}" destId="{2C70B56B-E86F-4C3E-A229-EF63127669FE}" srcOrd="0" destOrd="0" parTransId="{50B8E53B-56D7-4696-A677-3D081D9AE90D}" sibTransId="{14C7C3AE-1BB1-420D-8AF9-7169D2BADE5A}"/>
    <dgm:cxn modelId="{E8447011-44EA-4904-8CF9-9B92A5622FD0}" type="presOf" srcId="{B0672712-A783-4292-B4B1-C47877F839AD}" destId="{E955069E-1C2B-40B0-91FE-ADA644B40EEA}" srcOrd="0" destOrd="0" presId="urn:microsoft.com/office/officeart/2005/8/layout/hierarchy6"/>
    <dgm:cxn modelId="{8DCB81FF-081C-4E29-B2E6-4BF74599EEE3}" type="presOf" srcId="{DC8F38CF-F41E-4DB6-B366-D35005C58D6A}" destId="{1FD65BB0-2650-4B15-9A6F-915B178170AB}" srcOrd="0" destOrd="0" presId="urn:microsoft.com/office/officeart/2005/8/layout/hierarchy6"/>
    <dgm:cxn modelId="{742DCE96-ADBB-41C6-87F3-ED2DB910332F}" srcId="{8A345A0B-D218-4D4A-AF58-F6011C8EDF67}" destId="{1D270434-275E-46A3-B2C5-5B5F09CE722D}" srcOrd="2" destOrd="0" parTransId="{71EA6E69-1791-459E-B67E-A554165204A1}" sibTransId="{5946096F-CFD8-4379-90BC-BCDBA00C1C1D}"/>
    <dgm:cxn modelId="{C08CA77B-C073-44F7-B5BE-368AEB47C8E0}" srcId="{8A345A0B-D218-4D4A-AF58-F6011C8EDF67}" destId="{479BE3A7-E236-47B8-9240-150295D4D3B4}" srcOrd="0" destOrd="0" parTransId="{74BE231F-DB7B-4807-94DD-AF3A0F6E541E}" sibTransId="{A1299268-99DB-48A4-A6B1-12BB21A702D0}"/>
    <dgm:cxn modelId="{50F686D2-7345-47AF-A7F0-15511B9540EA}" type="presOf" srcId="{8A345A0B-D218-4D4A-AF58-F6011C8EDF67}" destId="{569E8810-30D6-4BEC-87EB-30DAB6FB0CF8}" srcOrd="0" destOrd="0" presId="urn:microsoft.com/office/officeart/2005/8/layout/hierarchy6"/>
    <dgm:cxn modelId="{148248F3-AFA8-4A34-A39A-F1316541FAD1}" type="presOf" srcId="{5D541650-77AF-458C-A8B3-2D43A7D64E86}" destId="{7EB9C25F-D617-4C25-90F2-E656C9001D1C}" srcOrd="0" destOrd="0" presId="urn:microsoft.com/office/officeart/2005/8/layout/hierarchy6"/>
    <dgm:cxn modelId="{0CDCED5A-4D5E-4E09-BFD5-098B6F0F1313}" type="presParOf" srcId="{2255CABD-3A2B-4EC3-A6CC-690B97866E96}" destId="{7D43D2E1-DAD0-4511-B8D2-C9BC1B800365}" srcOrd="0" destOrd="0" presId="urn:microsoft.com/office/officeart/2005/8/layout/hierarchy6"/>
    <dgm:cxn modelId="{985A2B09-9B96-4A25-94F1-D82A23559858}" type="presParOf" srcId="{7D43D2E1-DAD0-4511-B8D2-C9BC1B800365}" destId="{A9E45EFF-B5F3-4F19-BC20-79904242B899}" srcOrd="0" destOrd="0" presId="urn:microsoft.com/office/officeart/2005/8/layout/hierarchy6"/>
    <dgm:cxn modelId="{4AE5C8FB-5F89-491B-9341-FCD7DD007B20}" type="presParOf" srcId="{A9E45EFF-B5F3-4F19-BC20-79904242B899}" destId="{E704C139-47A6-4234-A896-0BE63CDB1A3E}" srcOrd="0" destOrd="0" presId="urn:microsoft.com/office/officeart/2005/8/layout/hierarchy6"/>
    <dgm:cxn modelId="{5C2C5050-2622-4092-BFBF-D48F5FC94CF7}" type="presParOf" srcId="{E704C139-47A6-4234-A896-0BE63CDB1A3E}" destId="{569E8810-30D6-4BEC-87EB-30DAB6FB0CF8}" srcOrd="0" destOrd="0" presId="urn:microsoft.com/office/officeart/2005/8/layout/hierarchy6"/>
    <dgm:cxn modelId="{F3AC4BB6-C525-493F-88BF-F9DCDF12BCF3}" type="presParOf" srcId="{E704C139-47A6-4234-A896-0BE63CDB1A3E}" destId="{3CC7F1E2-8FF8-4117-BD49-D6C609CE6237}" srcOrd="1" destOrd="0" presId="urn:microsoft.com/office/officeart/2005/8/layout/hierarchy6"/>
    <dgm:cxn modelId="{3FFED613-0C00-4651-934D-161FCD7CBCD9}" type="presParOf" srcId="{3CC7F1E2-8FF8-4117-BD49-D6C609CE6237}" destId="{F6A5F5FA-EF01-4084-BFB1-9B19D2261074}" srcOrd="0" destOrd="0" presId="urn:microsoft.com/office/officeart/2005/8/layout/hierarchy6"/>
    <dgm:cxn modelId="{6CE7718F-0849-41C5-9BE0-D97E3E398806}" type="presParOf" srcId="{3CC7F1E2-8FF8-4117-BD49-D6C609CE6237}" destId="{7D9C88DF-E93F-4799-BDC0-51A9AADE1875}" srcOrd="1" destOrd="0" presId="urn:microsoft.com/office/officeart/2005/8/layout/hierarchy6"/>
    <dgm:cxn modelId="{B2CA0C8E-5BCA-45E7-A55B-3D5F6C15E3AF}" type="presParOf" srcId="{7D9C88DF-E93F-4799-BDC0-51A9AADE1875}" destId="{E64B6D34-5E16-4CEE-8A29-3195D7E4440E}" srcOrd="0" destOrd="0" presId="urn:microsoft.com/office/officeart/2005/8/layout/hierarchy6"/>
    <dgm:cxn modelId="{C6825D2E-A486-4873-97DD-C9B9F5E20DF1}" type="presParOf" srcId="{7D9C88DF-E93F-4799-BDC0-51A9AADE1875}" destId="{EEB7859F-9F1B-47A8-A888-9853FB6C5ACF}" srcOrd="1" destOrd="0" presId="urn:microsoft.com/office/officeart/2005/8/layout/hierarchy6"/>
    <dgm:cxn modelId="{04D3EE09-5CF2-4DE3-ADCC-0D3452DFD6F9}" type="presParOf" srcId="{3CC7F1E2-8FF8-4117-BD49-D6C609CE6237}" destId="{5285BBBF-291A-4D81-A3C1-61464FA254DC}" srcOrd="2" destOrd="0" presId="urn:microsoft.com/office/officeart/2005/8/layout/hierarchy6"/>
    <dgm:cxn modelId="{F940D978-E341-46D4-8F49-69C2DDB42A71}" type="presParOf" srcId="{3CC7F1E2-8FF8-4117-BD49-D6C609CE6237}" destId="{4AB4F24F-D5B3-48DB-B9C3-CE369CFFD51B}" srcOrd="3" destOrd="0" presId="urn:microsoft.com/office/officeart/2005/8/layout/hierarchy6"/>
    <dgm:cxn modelId="{B4FB9CCB-2EE8-48EB-80EE-17B0A9555DE9}" type="presParOf" srcId="{4AB4F24F-D5B3-48DB-B9C3-CE369CFFD51B}" destId="{E955069E-1C2B-40B0-91FE-ADA644B40EEA}" srcOrd="0" destOrd="0" presId="urn:microsoft.com/office/officeart/2005/8/layout/hierarchy6"/>
    <dgm:cxn modelId="{E90A7913-3D56-43AC-89DB-F18DD9BFE953}" type="presParOf" srcId="{4AB4F24F-D5B3-48DB-B9C3-CE369CFFD51B}" destId="{138274A8-21A2-4674-BA0B-14A28B101804}" srcOrd="1" destOrd="0" presId="urn:microsoft.com/office/officeart/2005/8/layout/hierarchy6"/>
    <dgm:cxn modelId="{B30E13BC-C18F-4A7C-AAF2-229DB4BADCA0}" type="presParOf" srcId="{3CC7F1E2-8FF8-4117-BD49-D6C609CE6237}" destId="{70B2C160-AD05-4A4A-86AF-FD04ED0CC449}" srcOrd="4" destOrd="0" presId="urn:microsoft.com/office/officeart/2005/8/layout/hierarchy6"/>
    <dgm:cxn modelId="{EC729B3C-DD6A-43F6-A3FC-732B490FBB9F}" type="presParOf" srcId="{3CC7F1E2-8FF8-4117-BD49-D6C609CE6237}" destId="{D2832AFB-460F-4342-AEC5-31BBC6DDFCFC}" srcOrd="5" destOrd="0" presId="urn:microsoft.com/office/officeart/2005/8/layout/hierarchy6"/>
    <dgm:cxn modelId="{7A35FE51-0BFC-4273-A3BA-8DB20BD2C074}" type="presParOf" srcId="{D2832AFB-460F-4342-AEC5-31BBC6DDFCFC}" destId="{C4BD1A8A-1F22-43C3-852A-18C4BB7ACB9C}" srcOrd="0" destOrd="0" presId="urn:microsoft.com/office/officeart/2005/8/layout/hierarchy6"/>
    <dgm:cxn modelId="{1BECFF13-8C9D-4882-8C1B-3E53AA8098FA}" type="presParOf" srcId="{D2832AFB-460F-4342-AEC5-31BBC6DDFCFC}" destId="{753D6806-CB3A-4368-8744-8A5633162153}" srcOrd="1" destOrd="0" presId="urn:microsoft.com/office/officeart/2005/8/layout/hierarchy6"/>
    <dgm:cxn modelId="{FEE3090F-CC22-419F-89EC-13BB91473047}" type="presParOf" srcId="{753D6806-CB3A-4368-8744-8A5633162153}" destId="{D49F1490-71A6-4A93-AE6E-1E84326E32C8}" srcOrd="0" destOrd="0" presId="urn:microsoft.com/office/officeart/2005/8/layout/hierarchy6"/>
    <dgm:cxn modelId="{3D74A0FD-BE69-4E06-9504-31EDC8250C5B}" type="presParOf" srcId="{753D6806-CB3A-4368-8744-8A5633162153}" destId="{4263E0B7-49D0-4468-A357-3C6B4FA96D19}" srcOrd="1" destOrd="0" presId="urn:microsoft.com/office/officeart/2005/8/layout/hierarchy6"/>
    <dgm:cxn modelId="{279AA76B-7887-4992-B50E-526924A4B9F6}" type="presParOf" srcId="{4263E0B7-49D0-4468-A357-3C6B4FA96D19}" destId="{BF063944-7BFA-40F4-9788-0A3F3988485D}" srcOrd="0" destOrd="0" presId="urn:microsoft.com/office/officeart/2005/8/layout/hierarchy6"/>
    <dgm:cxn modelId="{089D8851-5A3A-45D9-BA9F-982300D89E69}" type="presParOf" srcId="{4263E0B7-49D0-4468-A357-3C6B4FA96D19}" destId="{8F25F57C-C260-4EC7-B212-39D285169120}" srcOrd="1" destOrd="0" presId="urn:microsoft.com/office/officeart/2005/8/layout/hierarchy6"/>
    <dgm:cxn modelId="{7C3C8EB6-10A5-470B-ABA0-96399BE1149D}" type="presParOf" srcId="{753D6806-CB3A-4368-8744-8A5633162153}" destId="{1FD65BB0-2650-4B15-9A6F-915B178170AB}" srcOrd="2" destOrd="0" presId="urn:microsoft.com/office/officeart/2005/8/layout/hierarchy6"/>
    <dgm:cxn modelId="{A1E4BE4F-439A-4F62-9F7B-507A9C6D24A7}" type="presParOf" srcId="{753D6806-CB3A-4368-8744-8A5633162153}" destId="{FDC149A1-26BB-4D2E-AED0-CD82B693CE04}" srcOrd="3" destOrd="0" presId="urn:microsoft.com/office/officeart/2005/8/layout/hierarchy6"/>
    <dgm:cxn modelId="{D7C717C5-5754-4143-B129-1003C29AA9F2}" type="presParOf" srcId="{FDC149A1-26BB-4D2E-AED0-CD82B693CE04}" destId="{7EB9C25F-D617-4C25-90F2-E656C9001D1C}" srcOrd="0" destOrd="0" presId="urn:microsoft.com/office/officeart/2005/8/layout/hierarchy6"/>
    <dgm:cxn modelId="{D259F27D-85FB-4D7B-B42B-6A741C11BBC9}" type="presParOf" srcId="{FDC149A1-26BB-4D2E-AED0-CD82B693CE04}" destId="{939B7424-FE91-4D81-95C5-3A2481BD8C41}" srcOrd="1" destOrd="0" presId="urn:microsoft.com/office/officeart/2005/8/layout/hierarchy6"/>
    <dgm:cxn modelId="{73AA1B03-3D3F-4429-8C76-435B9119FDC3}" type="presParOf" srcId="{2255CABD-3A2B-4EC3-A6CC-690B97866E96}" destId="{5EA84A38-8E80-4E00-8715-0EF28463BE4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E8810-30D6-4BEC-87EB-30DAB6FB0CF8}">
      <dsp:nvSpPr>
        <dsp:cNvPr id="0" name=""/>
        <dsp:cNvSpPr/>
      </dsp:nvSpPr>
      <dsp:spPr>
        <a:xfrm>
          <a:off x="2512225" y="561815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/>
            <a:t>שלושה סוגי מתודות</a:t>
          </a:r>
          <a:endParaRPr lang="en-US" sz="2300" b="1" kern="1200" dirty="0"/>
        </a:p>
      </dsp:txBody>
      <dsp:txXfrm>
        <a:off x="2549910" y="599500"/>
        <a:ext cx="1854606" cy="1211280"/>
      </dsp:txXfrm>
    </dsp:sp>
    <dsp:sp modelId="{F6A5F5FA-EF01-4084-BFB1-9B19D2261074}">
      <dsp:nvSpPr>
        <dsp:cNvPr id="0" name=""/>
        <dsp:cNvSpPr/>
      </dsp:nvSpPr>
      <dsp:spPr>
        <a:xfrm>
          <a:off x="968244" y="1848466"/>
          <a:ext cx="2508968" cy="514660"/>
        </a:xfrm>
        <a:custGeom>
          <a:avLst/>
          <a:gdLst/>
          <a:ahLst/>
          <a:cxnLst/>
          <a:rect l="0" t="0" r="0" b="0"/>
          <a:pathLst>
            <a:path>
              <a:moveTo>
                <a:pt x="2508968" y="0"/>
              </a:moveTo>
              <a:lnTo>
                <a:pt x="2508968" y="257330"/>
              </a:lnTo>
              <a:lnTo>
                <a:pt x="0" y="257330"/>
              </a:lnTo>
              <a:lnTo>
                <a:pt x="0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B6D34-5E16-4CEE-8A29-3195D7E4440E}">
      <dsp:nvSpPr>
        <dsp:cNvPr id="0" name=""/>
        <dsp:cNvSpPr/>
      </dsp:nvSpPr>
      <dsp:spPr>
        <a:xfrm>
          <a:off x="3256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/>
            <a:t>בנאים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יצירה של אובייקט חדש</a:t>
          </a:r>
          <a:endParaRPr lang="en-US" sz="2300" kern="1200" dirty="0"/>
        </a:p>
      </dsp:txBody>
      <dsp:txXfrm>
        <a:off x="40941" y="2400811"/>
        <a:ext cx="1854606" cy="1211280"/>
      </dsp:txXfrm>
    </dsp:sp>
    <dsp:sp modelId="{5285BBBF-291A-4D81-A3C1-61464FA254DC}">
      <dsp:nvSpPr>
        <dsp:cNvPr id="0" name=""/>
        <dsp:cNvSpPr/>
      </dsp:nvSpPr>
      <dsp:spPr>
        <a:xfrm>
          <a:off x="3431493" y="1848466"/>
          <a:ext cx="91440" cy="514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5069E-1C2B-40B0-91FE-ADA644B40EEA}">
      <dsp:nvSpPr>
        <dsp:cNvPr id="0" name=""/>
        <dsp:cNvSpPr/>
      </dsp:nvSpPr>
      <dsp:spPr>
        <a:xfrm>
          <a:off x="2512225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/>
            <a:t>פקודות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שינוי מצב האובייקט</a:t>
          </a:r>
          <a:endParaRPr lang="en-US" sz="2300" kern="1200" dirty="0"/>
        </a:p>
      </dsp:txBody>
      <dsp:txXfrm>
        <a:off x="2549910" y="2400811"/>
        <a:ext cx="1854606" cy="1211280"/>
      </dsp:txXfrm>
    </dsp:sp>
    <dsp:sp modelId="{70B2C160-AD05-4A4A-86AF-FD04ED0CC449}">
      <dsp:nvSpPr>
        <dsp:cNvPr id="0" name=""/>
        <dsp:cNvSpPr/>
      </dsp:nvSpPr>
      <dsp:spPr>
        <a:xfrm>
          <a:off x="3477213" y="1848466"/>
          <a:ext cx="2508968" cy="51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0"/>
              </a:lnTo>
              <a:lnTo>
                <a:pt x="2508968" y="257330"/>
              </a:lnTo>
              <a:lnTo>
                <a:pt x="2508968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D1A8A-1F22-43C3-852A-18C4BB7ACB9C}">
      <dsp:nvSpPr>
        <dsp:cNvPr id="0" name=""/>
        <dsp:cNvSpPr/>
      </dsp:nvSpPr>
      <dsp:spPr>
        <a:xfrm>
          <a:off x="5021194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/>
            <a:t>שאילתות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0" kern="1200" dirty="0" smtClean="0"/>
            <a:t>לא משנות מצב פנימי</a:t>
          </a:r>
        </a:p>
      </dsp:txBody>
      <dsp:txXfrm>
        <a:off x="5058879" y="2400811"/>
        <a:ext cx="1854606" cy="1211280"/>
      </dsp:txXfrm>
    </dsp:sp>
    <dsp:sp modelId="{D49F1490-71A6-4A93-AE6E-1E84326E32C8}">
      <dsp:nvSpPr>
        <dsp:cNvPr id="0" name=""/>
        <dsp:cNvSpPr/>
      </dsp:nvSpPr>
      <dsp:spPr>
        <a:xfrm>
          <a:off x="4731698" y="3649777"/>
          <a:ext cx="1254484" cy="514660"/>
        </a:xfrm>
        <a:custGeom>
          <a:avLst/>
          <a:gdLst/>
          <a:ahLst/>
          <a:cxnLst/>
          <a:rect l="0" t="0" r="0" b="0"/>
          <a:pathLst>
            <a:path>
              <a:moveTo>
                <a:pt x="1254484" y="0"/>
              </a:moveTo>
              <a:lnTo>
                <a:pt x="1254484" y="257330"/>
              </a:lnTo>
              <a:lnTo>
                <a:pt x="0" y="257330"/>
              </a:lnTo>
              <a:lnTo>
                <a:pt x="0" y="51466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63944-7BFA-40F4-9788-0A3F3988485D}">
      <dsp:nvSpPr>
        <dsp:cNvPr id="0" name=""/>
        <dsp:cNvSpPr/>
      </dsp:nvSpPr>
      <dsp:spPr>
        <a:xfrm>
          <a:off x="3766710" y="4164437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u="sng" kern="1200" dirty="0" smtClean="0"/>
            <a:t>מפיקות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מחזירות עצם מאותו הטיפוס</a:t>
          </a:r>
        </a:p>
      </dsp:txBody>
      <dsp:txXfrm>
        <a:off x="3804395" y="4202122"/>
        <a:ext cx="1854606" cy="1211280"/>
      </dsp:txXfrm>
    </dsp:sp>
    <dsp:sp modelId="{1FD65BB0-2650-4B15-9A6F-915B178170AB}">
      <dsp:nvSpPr>
        <dsp:cNvPr id="0" name=""/>
        <dsp:cNvSpPr/>
      </dsp:nvSpPr>
      <dsp:spPr>
        <a:xfrm>
          <a:off x="5986182" y="3649777"/>
          <a:ext cx="1254484" cy="51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0"/>
              </a:lnTo>
              <a:lnTo>
                <a:pt x="1254484" y="257330"/>
              </a:lnTo>
              <a:lnTo>
                <a:pt x="1254484" y="51466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9C25F-D617-4C25-90F2-E656C9001D1C}">
      <dsp:nvSpPr>
        <dsp:cNvPr id="0" name=""/>
        <dsp:cNvSpPr/>
      </dsp:nvSpPr>
      <dsp:spPr>
        <a:xfrm>
          <a:off x="6275679" y="4164437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u="sng" kern="1200" dirty="0" smtClean="0"/>
            <a:t>צופות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מחזירות מידע שקשור לעצם</a:t>
          </a:r>
        </a:p>
      </dsp:txBody>
      <dsp:txXfrm>
        <a:off x="6313364" y="4202122"/>
        <a:ext cx="1854606" cy="121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3104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5894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77E59-FC9D-4AC6-BA22-22F4DD8D0276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85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47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4430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11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51203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F0099-4864-475C-AA01-B00630ACC011}" type="slidenum">
              <a:rPr lang="he-IL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3176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53251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4F617-220C-4F46-9B52-08E38BED6314}" type="slidenum">
              <a:rPr lang="he-IL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5716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491DD-665B-4C41-B83E-2D09554142C1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9153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983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09884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2880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022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73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95870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0169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4736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44593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35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6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740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065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3561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9549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282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3513167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8425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989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br>
              <a:rPr lang="he-IL" dirty="0" smtClean="0">
                <a:latin typeface="Comic Sans MS" pitchFamily="66" charset="0"/>
              </a:rPr>
            </a:b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תרגול מס</a:t>
            </a:r>
            <a:r>
              <a:rPr lang="he-IL" smtClean="0">
                <a:solidFill>
                  <a:srgbClr val="000099"/>
                </a:solidFill>
                <a:latin typeface="Comic Sans MS" pitchFamily="66" charset="0"/>
              </a:rPr>
              <a:t>' 5</a:t>
            </a:r>
            <a:endParaRPr lang="he-IL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מחלקות, עצמים, וקצת חוזים</a:t>
            </a:r>
            <a:endParaRPr lang="en-US" dirty="0" smtClean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שירותי מופע</a:t>
            </a:r>
            <a:endParaRPr lang="en-US" dirty="0" smtClean="0">
              <a:solidFill>
                <a:srgbClr val="D02039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6685431"/>
              </p:ext>
            </p:extLst>
          </p:nvPr>
        </p:nvGraphicFramePr>
        <p:xfrm>
          <a:off x="935088" y="1139134"/>
          <a:ext cx="8208912" cy="6012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שירותי מופע</a:t>
            </a:r>
            <a:endParaRPr lang="en-US" dirty="0" smtClean="0">
              <a:solidFill>
                <a:srgbClr val="D02039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8793" y="1770529"/>
            <a:ext cx="77724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600" dirty="0" smtClean="0"/>
              <a:t>ישנם 3 סוגי שירותים (מתודות = פונקציות = פרוצדורות):</a:t>
            </a:r>
          </a:p>
          <a:p>
            <a:pPr eaLnBrk="1" hangingPunct="1">
              <a:lnSpc>
                <a:spcPct val="80000"/>
              </a:lnSpc>
            </a:pPr>
            <a:endParaRPr lang="he-IL" sz="1600" dirty="0" smtClean="0"/>
          </a:p>
          <a:p>
            <a:pPr eaLnBrk="1" hangingPunct="1">
              <a:lnSpc>
                <a:spcPct val="80000"/>
              </a:lnSpc>
            </a:pPr>
            <a:r>
              <a:rPr lang="he-IL" sz="1600" dirty="0" smtClean="0"/>
              <a:t>שאילתות (</a:t>
            </a:r>
            <a:r>
              <a:rPr lang="en-US" sz="1600" dirty="0" smtClean="0"/>
              <a:t>queries, </a:t>
            </a:r>
            <a:r>
              <a:rPr lang="en-US" sz="1600" dirty="0" err="1" smtClean="0"/>
              <a:t>accessors</a:t>
            </a:r>
            <a:r>
              <a:rPr lang="he-IL" sz="1600" dirty="0" smtClean="0"/>
              <a:t>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dirty="0" smtClean="0"/>
              <a:t>מחזירות ערך ללא שינוי המצב הפנימי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b="1" dirty="0" smtClean="0"/>
              <a:t>שאילתות צופות (</a:t>
            </a:r>
            <a:r>
              <a:rPr lang="en-US" sz="1600" b="1" dirty="0" smtClean="0"/>
              <a:t>observers</a:t>
            </a:r>
            <a:r>
              <a:rPr lang="he-IL" sz="1600" b="1" dirty="0" smtClean="0"/>
              <a:t>):</a:t>
            </a:r>
            <a:r>
              <a:rPr lang="he-IL" sz="1600" dirty="0" smtClean="0"/>
              <a:t> מחזירות פרט מידע הקשור לעצם (למשל, בירור יתרה)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b="1" dirty="0" smtClean="0"/>
              <a:t>שאילתות מפיקות (</a:t>
            </a:r>
            <a:r>
              <a:rPr lang="en-US" sz="1600" b="1" dirty="0" smtClean="0"/>
              <a:t>producers</a:t>
            </a:r>
            <a:r>
              <a:rPr lang="he-IL" sz="1600" b="1" dirty="0" smtClean="0"/>
              <a:t>):</a:t>
            </a:r>
            <a:r>
              <a:rPr lang="he-IL" sz="1600" dirty="0" smtClean="0"/>
              <a:t> מחזירות עצם מאותו טיפוס (למשל, חשבון חיסכון המקושר לחשבון עובר ושב)</a:t>
            </a:r>
          </a:p>
          <a:p>
            <a:pPr lvl="2" eaLnBrk="1" hangingPunct="1">
              <a:lnSpc>
                <a:spcPct val="170000"/>
              </a:lnSpc>
            </a:pPr>
            <a:r>
              <a:rPr lang="he-IL" sz="1400" dirty="0" smtClean="0"/>
              <a:t>בד"כ שימושיות עבור עצמים </a:t>
            </a:r>
            <a:r>
              <a:rPr lang="he-IL" sz="1400" b="1" dirty="0" smtClean="0"/>
              <a:t>מקובעים</a:t>
            </a:r>
            <a:r>
              <a:rPr lang="he-IL" sz="1400" dirty="0" smtClean="0"/>
              <a:t> (</a:t>
            </a:r>
            <a:r>
              <a:rPr lang="en-US" sz="1400" dirty="0" smtClean="0"/>
              <a:t>immutable</a:t>
            </a:r>
            <a:r>
              <a:rPr lang="he-IL" sz="1400" dirty="0" smtClean="0"/>
              <a:t>) כמו מחרוזות.</a:t>
            </a:r>
          </a:p>
          <a:p>
            <a:pPr eaLnBrk="1" hangingPunct="1">
              <a:lnSpc>
                <a:spcPct val="80000"/>
              </a:lnSpc>
            </a:pPr>
            <a:r>
              <a:rPr lang="he-IL" sz="1600" dirty="0" smtClean="0"/>
              <a:t>פקודות (</a:t>
            </a:r>
            <a:r>
              <a:rPr lang="en-US" sz="1600" dirty="0" smtClean="0"/>
              <a:t>commands, transformers, </a:t>
            </a:r>
            <a:r>
              <a:rPr lang="en-US" sz="1600" dirty="0" err="1" smtClean="0"/>
              <a:t>mutators</a:t>
            </a:r>
            <a:r>
              <a:rPr lang="he-IL" sz="16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 smtClean="0"/>
              <a:t>מבצעות שינוי במצב הפנימי של העצם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 smtClean="0"/>
              <a:t>כגון: משיכה, הפקדה</a:t>
            </a:r>
          </a:p>
          <a:p>
            <a:pPr eaLnBrk="1" hangingPunct="1">
              <a:lnSpc>
                <a:spcPct val="80000"/>
              </a:lnSpc>
            </a:pPr>
            <a:endParaRPr lang="he-IL" sz="1600" dirty="0" smtClean="0"/>
          </a:p>
          <a:p>
            <a:pPr eaLnBrk="1" hangingPunct="1">
              <a:lnSpc>
                <a:spcPct val="80000"/>
              </a:lnSpc>
            </a:pPr>
            <a:r>
              <a:rPr lang="he-IL" sz="1600" dirty="0" smtClean="0"/>
              <a:t>בנאים (</a:t>
            </a:r>
            <a:r>
              <a:rPr lang="en-US" sz="1600" dirty="0" smtClean="0"/>
              <a:t>constructors</a:t>
            </a:r>
            <a:r>
              <a:rPr lang="he-IL" sz="16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 smtClean="0"/>
              <a:t>יצירת עצם חדש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 smtClean="0"/>
              <a:t>כגון: יצירת חשבון חדש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844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CF725-3B28-4CE2-BBDE-6F39CF4CCA41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שאילתות </a:t>
            </a:r>
            <a:r>
              <a:rPr lang="en-US" b="1" smtClean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5656" y="1710960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Customer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getOwner</a:t>
            </a:r>
            <a:r>
              <a:rPr lang="he-IL" sz="1700" dirty="0" smtClean="0">
                <a:latin typeface="Consolas" pitchFamily="49" charset="0"/>
                <a:cs typeface="Courier New" pitchFamily="49" charset="0"/>
              </a:rPr>
              <a:t>()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double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balance;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long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Customer owner;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604" name="AutoShape 6"/>
          <p:cNvSpPr>
            <a:spLocks/>
          </p:cNvSpPr>
          <p:nvPr/>
        </p:nvSpPr>
        <p:spPr bwMode="auto">
          <a:xfrm>
            <a:off x="5638081" y="4476385"/>
            <a:ext cx="2966367" cy="1765300"/>
          </a:xfrm>
          <a:prstGeom prst="borderCallout2">
            <a:avLst>
              <a:gd name="adj1" fmla="val 17479"/>
              <a:gd name="adj2" fmla="val 677"/>
              <a:gd name="adj3" fmla="val 18750"/>
              <a:gd name="adj4" fmla="val -16667"/>
              <a:gd name="adj5" fmla="val -8914"/>
              <a:gd name="adj6" fmla="val -33922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מוסכמה: הגישה לשדה 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field</a:t>
            </a:r>
            <a:r>
              <a:rPr lang="he-IL" b="0" dirty="0"/>
              <a:t> תעשה בעזרת המתודה 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getField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()</a:t>
            </a:r>
            <a:r>
              <a:rPr lang="he-IL" b="0" dirty="0"/>
              <a:t>. </a:t>
            </a:r>
          </a:p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שמירה על מוסכמה זו הכרחית בסביבות </a:t>
            </a:r>
            <a:r>
              <a:rPr lang="en-US" b="0" dirty="0"/>
              <a:t>GUI Builders</a:t>
            </a:r>
            <a:r>
              <a:rPr lang="he-IL" b="0" dirty="0"/>
              <a:t> ו- </a:t>
            </a:r>
            <a:r>
              <a:rPr lang="en-US" b="0" dirty="0"/>
              <a:t>JavaBeans</a:t>
            </a:r>
          </a:p>
        </p:txBody>
      </p:sp>
      <p:sp>
        <p:nvSpPr>
          <p:cNvPr id="25605" name="AutoShape 7"/>
          <p:cNvSpPr>
            <a:spLocks/>
          </p:cNvSpPr>
          <p:nvPr/>
        </p:nvSpPr>
        <p:spPr bwMode="auto">
          <a:xfrm>
            <a:off x="1569319" y="2099898"/>
            <a:ext cx="142875" cy="2592387"/>
          </a:xfrm>
          <a:prstGeom prst="leftBrace">
            <a:avLst>
              <a:gd name="adj1" fmla="val 151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543793" y="3215910"/>
            <a:ext cx="102552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שאילתות</a:t>
            </a:r>
            <a:endParaRPr lang="en-US"/>
          </a:p>
        </p:txBody>
      </p:sp>
      <p:sp>
        <p:nvSpPr>
          <p:cNvPr id="25607" name="AutoShape 9"/>
          <p:cNvSpPr>
            <a:spLocks/>
          </p:cNvSpPr>
          <p:nvPr/>
        </p:nvSpPr>
        <p:spPr bwMode="auto">
          <a:xfrm>
            <a:off x="1569319" y="5160598"/>
            <a:ext cx="106362" cy="647700"/>
          </a:xfrm>
          <a:prstGeom prst="leftBrace">
            <a:avLst>
              <a:gd name="adj1" fmla="val 5074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885106" y="5160598"/>
            <a:ext cx="676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מצב</a:t>
            </a:r>
          </a:p>
          <a:p>
            <a:pPr algn="ctr"/>
            <a:r>
              <a:rPr lang="he-IL"/>
              <a:t>פנימי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getter/setter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יש חשיבות לגישה לנתונים דרך מתודות</a:t>
            </a:r>
            <a:r>
              <a:rPr lang="en-US" sz="2400" dirty="0" smtClean="0"/>
              <a:t>.</a:t>
            </a:r>
            <a:r>
              <a:rPr lang="he-IL" sz="2400" dirty="0" smtClean="0"/>
              <a:t> מדוע?</a:t>
            </a:r>
          </a:p>
          <a:p>
            <a:pPr eaLnBrk="1" hangingPunct="1">
              <a:lnSpc>
                <a:spcPct val="80000"/>
              </a:lnSpc>
            </a:pPr>
            <a:endParaRPr lang="he-IL" sz="2400" dirty="0" smtClean="0"/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לא כל שדה מופע עם נראות פרטית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he-IL" sz="2400" dirty="0" smtClean="0"/>
              <a:t>) צריך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getter/setter</a:t>
            </a:r>
            <a:r>
              <a:rPr lang="he-IL" sz="2400" dirty="0" smtClean="0"/>
              <a:t>  ציבורי</a:t>
            </a:r>
          </a:p>
          <a:p>
            <a:pPr eaLnBrk="1" hangingPunct="1">
              <a:lnSpc>
                <a:spcPct val="80000"/>
              </a:lnSpc>
              <a:buNone/>
            </a:pPr>
            <a:endParaRPr lang="he-IL" sz="2400" dirty="0" smtClean="0"/>
          </a:p>
          <a:p>
            <a:pPr eaLnBrk="1" hangingPunct="1">
              <a:lnSpc>
                <a:spcPct val="80000"/>
              </a:lnSpc>
            </a:pPr>
            <a:r>
              <a:rPr lang="he-IL" sz="2400" dirty="0" smtClean="0"/>
              <a:t>למשל:</a:t>
            </a:r>
            <a:r>
              <a:rPr lang="en-US" sz="2400" dirty="0" smtClean="0"/>
              <a:t> </a:t>
            </a:r>
            <a:r>
              <a:rPr lang="he-IL" sz="2400" dirty="0" smtClean="0"/>
              <a:t>עבור השדה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balance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 smtClean="0"/>
              <a:t>האם דרוש </a:t>
            </a:r>
            <a:r>
              <a:rPr lang="en-US" sz="1800" dirty="0" smtClean="0"/>
              <a:t>getter</a:t>
            </a:r>
            <a:r>
              <a:rPr lang="he-IL" sz="1800" dirty="0" smtClean="0"/>
              <a:t>?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 smtClean="0"/>
              <a:t>	כן, זהו חלק מהממשק של חשבון בנק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 smtClean="0"/>
              <a:t>האם דרוש </a:t>
            </a:r>
            <a:r>
              <a:rPr lang="en-US" sz="1800" dirty="0" smtClean="0"/>
              <a:t>setter</a:t>
            </a:r>
            <a:r>
              <a:rPr lang="he-IL" sz="1800" dirty="0" smtClean="0"/>
              <a:t>?</a:t>
            </a:r>
          </a:p>
          <a:p>
            <a:pPr algn="l" rtl="0"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setBalance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balance) {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7F0055"/>
                </a:solidFill>
                <a:latin typeface="Consolas"/>
              </a:rPr>
              <a:t>	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 smtClean="0">
                <a:solidFill>
                  <a:srgbClr val="0000C0"/>
                </a:solidFill>
                <a:latin typeface="Consolas"/>
              </a:rPr>
              <a:t>balance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= balance;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he-IL" sz="20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 smtClean="0"/>
              <a:t>	לא בהכרח, פעולות של משיכה או הפקדה אמנם משפיעות על היתרה, אבל פעולה של שינוי יתרה במנותק מהן אינה חלק מהממשק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 smtClean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6048164" y="1736812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40243"/>
              <a:gd name="adj4" fmla="val -125134"/>
              <a:gd name="adj5" fmla="val 101253"/>
              <a:gd name="adj6" fmla="val -153687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שקול ל- </a:t>
            </a:r>
            <a:r>
              <a:rPr lang="en-US" dirty="0" err="1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 err="1" smtClean="0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b="0" dirty="0" err="1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 smtClean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43708" y="3465004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43708" y="3753036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7" name="Line Callout 2 6"/>
          <p:cNvSpPr/>
          <p:nvPr/>
        </p:nvSpPr>
        <p:spPr bwMode="auto">
          <a:xfrm>
            <a:off x="6048164" y="2492896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73660"/>
              <a:gd name="adj4" fmla="val -18456"/>
              <a:gd name="adj5" fmla="val 237493"/>
              <a:gd name="adj6" fmla="val -4101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אפשרות א': חוזה</a:t>
            </a:r>
          </a:p>
          <a:p>
            <a:pPr algn="ctr"/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9872" y="403178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-100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0" grpId="1" animBg="1"/>
      <p:bldP spid="11" grpId="0" animBg="1"/>
      <p:bldP spid="11" grpId="1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latin typeface="Consolas"/>
                <a:ea typeface="Calibri"/>
              </a:rPr>
              <a:t> 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 smtClean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 smtClean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 smtClean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 smtClean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35596" y="4257092"/>
            <a:ext cx="6840760" cy="241226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95636" y="4545124"/>
            <a:ext cx="6120680" cy="147616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4225362"/>
            <a:ext cx="8244408" cy="23575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withdraw(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amount) {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(amount &lt; 0 || amount &gt; 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System.</a:t>
            </a:r>
            <a:r>
              <a:rPr lang="en-US" sz="1600" b="0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out</a:t>
            </a:r>
            <a:r>
              <a:rPr lang="en-US" sz="1600" b="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.println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"Invalid withdrawal amount: "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+ 					amount);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600" b="0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balance</a:t>
            </a: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-= amount;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360363" algn="l"/>
              </a:tabLst>
            </a:pPr>
            <a:r>
              <a:rPr lang="en-US" sz="1600" b="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b="0" dirty="0" smtClean="0">
              <a:latin typeface="Calibri"/>
              <a:ea typeface="Calibri"/>
              <a:cs typeface="Arial"/>
            </a:endParaRPr>
          </a:p>
        </p:txBody>
      </p:sp>
      <p:sp>
        <p:nvSpPr>
          <p:cNvPr id="13" name="Line Callout 2 12"/>
          <p:cNvSpPr/>
          <p:nvPr/>
        </p:nvSpPr>
        <p:spPr bwMode="auto">
          <a:xfrm>
            <a:off x="6156176" y="6165304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37420"/>
              <a:gd name="adj4" fmla="val -36022"/>
              <a:gd name="adj5" fmla="val -153232"/>
              <a:gd name="adj6" fmla="val -73999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אפשרות ב': תכנות מתגונן:</a:t>
            </a:r>
          </a:p>
          <a:p>
            <a:pPr algn="ctr"/>
            <a:endParaRPr lang="he-IL" b="0" dirty="0" smtClean="0"/>
          </a:p>
          <a:p>
            <a:pPr algn="ctr"/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1295636" y="3652945"/>
            <a:ext cx="3672408" cy="12241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99692" y="4293096"/>
            <a:ext cx="828092" cy="32403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17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129EA1-D3F7-4F03-BE2D-81631BD677D3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דיון – העברה בנקאית</a:t>
            </a:r>
            <a:endParaRPr lang="en-US" smtClean="0">
              <a:solidFill>
                <a:srgbClr val="D02039"/>
              </a:solidFill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2900" dirty="0" smtClean="0"/>
              <a:t>מספר חלופות למימוש העברת סכום מחשבון לחשבון</a:t>
            </a:r>
            <a:r>
              <a:rPr lang="en-US" sz="2900" dirty="0" smtClean="0"/>
              <a:t>:</a:t>
            </a:r>
            <a:endParaRPr lang="he-IL" sz="2900" dirty="0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he-IL" u="sng" dirty="0" smtClean="0"/>
              <a:t>אפשרות א</a:t>
            </a:r>
            <a:r>
              <a:rPr lang="he-IL" dirty="0" smtClean="0"/>
              <a:t>: מתודה סטטית שתקבל שני חשבונות בנק ותבצע ביניהם העברה:</a:t>
            </a:r>
            <a:endParaRPr lang="en-US" dirty="0" smtClean="0">
              <a:solidFill>
                <a:srgbClr val="3F5FBF"/>
              </a:solidFill>
              <a:latin typeface="Tahoma" pitchFamily="34" charset="0"/>
            </a:endParaRP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one account to the other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0 &lt; amount &lt;= 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+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–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void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transfer(</a:t>
            </a:r>
            <a:r>
              <a:rPr lang="en-US" sz="17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amount,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from,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 to) {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from.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withdraw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 smtClean="0">
                <a:latin typeface="Consolas" pitchFamily="49" charset="0"/>
                <a:cs typeface="Consolas" pitchFamily="49" charset="0"/>
              </a:rPr>
              <a:t>to.</a:t>
            </a:r>
            <a:r>
              <a:rPr lang="en-US" sz="17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deposit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700" dirty="0" smtClean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C312F-C8D5-4747-BC2D-E145FBCAED95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דיון – העברה בנקאית</a:t>
            </a:r>
            <a:endParaRPr lang="en-US" smtClean="0">
              <a:solidFill>
                <a:srgbClr val="D0203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3588" y="1736812"/>
            <a:ext cx="7772400" cy="45307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he-IL" sz="2700" u="sng" dirty="0" smtClean="0"/>
              <a:t>אפשרות ב</a:t>
            </a:r>
            <a:r>
              <a:rPr lang="he-IL" sz="2700" dirty="0" smtClean="0"/>
              <a:t>: אחד החשבונות אחראי לפעולה (למשל, מעביר הכסף)</a:t>
            </a: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the current</a:t>
            </a:r>
            <a:b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account to the other one</a:t>
            </a:r>
            <a:endParaRPr lang="he-IL" sz="22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  <a:endParaRPr lang="he-IL" sz="22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transferTo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amount, 					      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other) {</a:t>
            </a:r>
            <a:endParaRPr lang="he-IL" sz="2200" dirty="0" smtClean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other.deposit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(amount);</a:t>
            </a:r>
            <a:endParaRPr lang="he-IL" sz="2200" dirty="0" smtClean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	withdraw(amount);</a:t>
            </a:r>
            <a:endParaRPr lang="he-IL" sz="2200" dirty="0" smtClean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9792" y="3934217"/>
            <a:ext cx="1656184" cy="430887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200" b="0" kern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withdraw</a:t>
            </a:r>
            <a:endParaRPr lang="he-IL" dirty="0"/>
          </a:p>
        </p:txBody>
      </p:sp>
      <p:sp>
        <p:nvSpPr>
          <p:cNvPr id="5" name="Line Callout 2 4"/>
          <p:cNvSpPr/>
          <p:nvPr/>
        </p:nvSpPr>
        <p:spPr bwMode="auto">
          <a:xfrm>
            <a:off x="5184068" y="5553236"/>
            <a:ext cx="2808312" cy="648072"/>
          </a:xfrm>
          <a:prstGeom prst="borderCallout2">
            <a:avLst>
              <a:gd name="adj1" fmla="val -1857"/>
              <a:gd name="adj2" fmla="val 16175"/>
              <a:gd name="adj3" fmla="val -59297"/>
              <a:gd name="adj4" fmla="val 23102"/>
              <a:gd name="adj5" fmla="val -188793"/>
              <a:gd name="adj6" fmla="val -46580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אפשר גם להשתמש בהעמסה של </a:t>
            </a:r>
            <a:r>
              <a:rPr lang="en-US" b="0" dirty="0" smtClean="0"/>
              <a:t>withdraw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B178B8-71E2-4A6B-96AC-FB252717BC11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בנאי</a:t>
            </a:r>
            <a:endParaRPr lang="en-US" smtClean="0">
              <a:solidFill>
                <a:srgbClr val="D0203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e-IL" dirty="0" smtClean="0"/>
              <a:t>תפקיד: ליצור עצם חדש ולאתחל את שדות המופע שלו</a:t>
            </a:r>
          </a:p>
          <a:p>
            <a:pPr lvl="1"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בנאי לא אמור לכלול לוגיקה נוספת פרט לכך!</a:t>
            </a:r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לאחר האתחול העצם חייב לקיים את </a:t>
            </a:r>
            <a:r>
              <a:rPr lang="he-IL" b="1" dirty="0" smtClean="0"/>
              <a:t>משתמר המחלקה</a:t>
            </a:r>
            <a:endParaRPr lang="he-IL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דוגמא למשתמר: מאזן אי-שלילי, בעלים אינו </a:t>
            </a:r>
            <a:r>
              <a:rPr lang="en-US" sz="2400" dirty="0" smtClean="0"/>
              <a:t>null</a:t>
            </a:r>
            <a:r>
              <a:rPr lang="he-IL" sz="2400" dirty="0" smtClean="0"/>
              <a:t>, מס' חשבון חיובי...</a:t>
            </a:r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במחלקה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he-IL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בנאי </a:t>
            </a:r>
            <a:r>
              <a:rPr lang="he-IL" sz="2400" dirty="0" smtClean="0">
                <a:solidFill>
                  <a:srgbClr val="FF0000"/>
                </a:solidFill>
              </a:rPr>
              <a:t>ברירת המחדל </a:t>
            </a:r>
            <a:r>
              <a:rPr lang="he-IL" sz="2400" dirty="0" smtClean="0"/>
              <a:t>יוצר עצם שאינו מקיים את המשתמר!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נותן ערכי ברירת מחדל לכל שדות המופע, ולכן, למשל, הבעלים הוא </a:t>
            </a:r>
            <a:r>
              <a:rPr lang="en-US" sz="2400" dirty="0" smtClean="0"/>
              <a:t>null</a:t>
            </a:r>
            <a:r>
              <a:rPr lang="he-IL" sz="2400" dirty="0" smtClean="0"/>
              <a:t>.</a:t>
            </a:r>
            <a:endParaRPr lang="he-IL" sz="2100" dirty="0" smtClean="0"/>
          </a:p>
          <a:p>
            <a:pPr eaLnBrk="1" hangingPunct="1">
              <a:lnSpc>
                <a:spcPct val="90000"/>
              </a:lnSpc>
            </a:pPr>
            <a:endParaRPr lang="he-IL" dirty="0" smtClean="0"/>
          </a:p>
          <a:p>
            <a:pPr eaLnBrk="1" hangingPunct="1">
              <a:lnSpc>
                <a:spcPct val="90000"/>
              </a:lnSpc>
            </a:pPr>
            <a:r>
              <a:rPr lang="he-IL" dirty="0" smtClean="0"/>
              <a:t>יש דברים שאינם באחריות המחלקה. למשל: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מי דואג לתקינות מספרי חשבון? (למשל שיהיו שונים)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מי מנהל את מאגר הלקוחות?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rgbClr val="D02039"/>
                </a:solidFill>
              </a:rPr>
              <a:t>בנאי </a:t>
            </a:r>
            <a:r>
              <a:rPr lang="en-US" b="1" smtClean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Constructs a new account and sets its owner and identifier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id &gt; 0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customer != null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getOwner</a:t>
            </a: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customer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id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0</a:t>
            </a:r>
            <a:endParaRPr lang="he-IL" sz="2100" dirty="0" smtClean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 smtClean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(Customer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customer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id)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id;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owner = customer;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Line Callout 2 5"/>
          <p:cNvSpPr/>
          <p:nvPr/>
        </p:nvSpPr>
        <p:spPr bwMode="auto">
          <a:xfrm>
            <a:off x="2951820" y="5661248"/>
            <a:ext cx="4104456" cy="972108"/>
          </a:xfrm>
          <a:prstGeom prst="borderCallout2">
            <a:avLst>
              <a:gd name="adj1" fmla="val -1857"/>
              <a:gd name="adj2" fmla="val 16175"/>
              <a:gd name="adj3" fmla="val -22785"/>
              <a:gd name="adj4" fmla="val 1117"/>
              <a:gd name="adj5" fmla="val -104012"/>
              <a:gd name="adj6" fmla="val -25293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 smtClean="0"/>
              <a:t>אין ערך החזרה לבנאי!</a:t>
            </a:r>
          </a:p>
          <a:p>
            <a:pPr algn="ctr"/>
            <a:r>
              <a:rPr lang="he-IL" b="0" dirty="0" smtClean="0"/>
              <a:t>לא נקרא ל-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 smtClean="0"/>
              <a:t> </a:t>
            </a:r>
            <a:r>
              <a:rPr lang="en-US" b="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he-IL" b="0" dirty="0" smtClean="0"/>
              <a:t> מכאן</a:t>
            </a:r>
          </a:p>
          <a:p>
            <a:pPr algn="ctr"/>
            <a:r>
              <a:rPr lang="he-IL" b="0" dirty="0" smtClean="0"/>
              <a:t>אם יש בעיה בקלט אי אפשר להחזיר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endParaRPr lang="he-IL" dirty="0" smtClean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ctr"/>
            <a:endParaRPr kumimoji="0" lang="he-I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FB6D3-6C01-4995-B14B-8D62774CFCDA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תזכורת - חוזה בין ספק ללקוח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600200"/>
            <a:ext cx="8328025" cy="1719263"/>
          </a:xfrm>
        </p:spPr>
        <p:txBody>
          <a:bodyPr/>
          <a:lstStyle/>
          <a:p>
            <a:r>
              <a:rPr lang="he-IL" dirty="0" smtClean="0"/>
              <a:t>חוזה בין ספק ללקוח מגדיר עבור כל שרות:</a:t>
            </a:r>
          </a:p>
          <a:p>
            <a:pPr lvl="1"/>
            <a:r>
              <a:rPr lang="he-IL" dirty="0" smtClean="0"/>
              <a:t>תנאי ללקוח -  "תנאי קדם" </a:t>
            </a:r>
            <a:r>
              <a:rPr lang="en-IL" dirty="0" smtClean="0"/>
              <a:t>–</a:t>
            </a:r>
            <a:r>
              <a:rPr lang="he-IL" dirty="0" smtClean="0"/>
              <a:t> </a:t>
            </a:r>
            <a:r>
              <a:rPr lang="en-US" dirty="0" smtClean="0"/>
              <a:t>precondition</a:t>
            </a:r>
            <a:endParaRPr lang="he-IL" dirty="0" smtClean="0"/>
          </a:p>
          <a:p>
            <a:pPr lvl="1"/>
            <a:r>
              <a:rPr lang="he-IL" dirty="0" smtClean="0"/>
              <a:t>תנאי לספק - "תנאי אחר" – </a:t>
            </a:r>
            <a:r>
              <a:rPr lang="en-US" dirty="0" err="1" smtClean="0"/>
              <a:t>postcondition</a:t>
            </a:r>
            <a:r>
              <a:rPr lang="he-IL" dirty="0" smtClean="0"/>
              <a:t>.</a:t>
            </a:r>
            <a:endParaRPr lang="en-US" dirty="0" smtClean="0"/>
          </a:p>
        </p:txBody>
      </p:sp>
      <p:pic>
        <p:nvPicPr>
          <p:cNvPr id="17412" name="Picture 6" descr="C:\Documents and Settings\liors\Local Settings\Temporary Internet Files\Content.IE5\VHOL30P4\MCj023074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4050" y="4257675"/>
            <a:ext cx="317815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413" name="מחבר חץ ישר 10"/>
          <p:cNvCxnSpPr>
            <a:cxnSpLocks noChangeShapeType="1"/>
          </p:cNvCxnSpPr>
          <p:nvPr/>
        </p:nvCxnSpPr>
        <p:spPr bwMode="auto">
          <a:xfrm>
            <a:off x="2563813" y="4268788"/>
            <a:ext cx="1095375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2052638" y="386715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ספק</a:t>
            </a:r>
            <a:endParaRPr lang="en-US"/>
          </a:p>
        </p:txBody>
      </p:sp>
      <p:cxnSp>
        <p:nvCxnSpPr>
          <p:cNvPr id="17415" name="מחבר חץ ישר 13"/>
          <p:cNvCxnSpPr>
            <a:cxnSpLocks noChangeShapeType="1"/>
          </p:cNvCxnSpPr>
          <p:nvPr/>
        </p:nvCxnSpPr>
        <p:spPr bwMode="auto">
          <a:xfrm rot="10800000" flipV="1">
            <a:off x="6142038" y="4159250"/>
            <a:ext cx="766762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6908800" y="3757613"/>
            <a:ext cx="63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לקוח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211960" y="3789040"/>
            <a:ext cx="2196244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31640" y="4005064"/>
            <a:ext cx="1908212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העמסת בנאים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/** 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Constructs a new account and sets its owner and identifier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id &gt; 0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customer != null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&gt;= 0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getOwner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() == customer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getAccountNumber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() == id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getBalance</a:t>
            </a: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() == </a:t>
            </a:r>
            <a:r>
              <a:rPr lang="en-US" sz="1400" dirty="0" err="1" smtClean="0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3F5FBF"/>
                </a:solidFill>
                <a:latin typeface="Consolas"/>
                <a:ea typeface="Calibri"/>
              </a:rPr>
              <a:t> */</a:t>
            </a:r>
            <a:endParaRPr lang="en-US" sz="1100" dirty="0" smtClean="0">
              <a:latin typeface="Calibri"/>
              <a:ea typeface="Calibri"/>
            </a:endParaRPr>
          </a:p>
          <a:p>
            <a:pPr marL="3225800" indent="-32258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(Customer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customer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long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id, </a:t>
            </a:r>
            <a:b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(customer, id);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 smtClean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5596" y="4833156"/>
            <a:ext cx="73088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תזכורת: </a:t>
            </a:r>
            <a:r>
              <a:rPr lang="he-IL" b="0" dirty="0" smtClean="0"/>
              <a:t>העמסה = יצירת מתודה בעלת שם זהה אך עם ארגומנטים שונים. באופן דומה ניתן להגדיר בנאים עם ארגומנטים שונים.</a:t>
            </a:r>
          </a:p>
          <a:p>
            <a:endParaRPr lang="he-IL" b="0" dirty="0" smtClean="0"/>
          </a:p>
          <a:p>
            <a:r>
              <a:rPr lang="en-US" dirty="0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 smtClean="0">
                <a:latin typeface="Consolas"/>
                <a:ea typeface="Calibri"/>
              </a:rPr>
              <a:t>()</a:t>
            </a:r>
            <a:r>
              <a:rPr lang="he-IL" dirty="0" smtClean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he-IL" b="0" dirty="0" smtClean="0"/>
              <a:t>כאן משמש לא כמשתנה אלא כ</a:t>
            </a:r>
            <a:r>
              <a:rPr lang="he-IL" dirty="0" smtClean="0"/>
              <a:t>קריאה לבנאי אחר</a:t>
            </a:r>
            <a:r>
              <a:rPr lang="he-IL" b="0" dirty="0" smtClean="0"/>
              <a:t> של אותה מחלקה שיבצע אתחול ראשוני על העצם שאנו מייצרים.</a:t>
            </a:r>
          </a:p>
          <a:p>
            <a:r>
              <a:rPr lang="he-IL" b="0" dirty="0" smtClean="0"/>
              <a:t>ניתן להשתמש בתחביר זה רק מתוך בנאי!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</a:rPr>
              <a:t>עצמים, מחלקות, נראות ומה שביניהם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נראות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530725"/>
          </a:xfrm>
        </p:spPr>
        <p:txBody>
          <a:bodyPr/>
          <a:lstStyle/>
          <a:p>
            <a:r>
              <a:rPr lang="he-IL" b="1" dirty="0" smtClean="0"/>
              <a:t>מתודה סטטית אינה יכולה לקרוא למתודה שאינה סטטית</a:t>
            </a:r>
            <a:endParaRPr lang="he-IL" sz="3200" b="1" dirty="0" smtClean="0"/>
          </a:p>
          <a:p>
            <a:pPr lvl="1"/>
            <a:r>
              <a:rPr lang="he-IL" dirty="0" smtClean="0"/>
              <a:t>חייבים לציין מיהו העצם שהשירות משויך אליו</a:t>
            </a:r>
          </a:p>
          <a:p>
            <a:endParaRPr lang="he-IL" dirty="0" smtClean="0"/>
          </a:p>
          <a:p>
            <a:r>
              <a:rPr lang="he-IL" dirty="0" smtClean="0"/>
              <a:t>נראות מגדירה מאיזה </a:t>
            </a:r>
            <a:r>
              <a:rPr lang="he-IL" b="1" dirty="0" smtClean="0"/>
              <a:t>מקום בקוד </a:t>
            </a:r>
            <a:r>
              <a:rPr lang="he-IL" dirty="0" smtClean="0"/>
              <a:t>ניתן לגשת למתודה</a:t>
            </a:r>
          </a:p>
          <a:p>
            <a:pPr lvl="1"/>
            <a:r>
              <a:rPr lang="he-IL" u="sng" dirty="0" smtClean="0"/>
              <a:t>נראות פרטית </a:t>
            </a:r>
            <a:r>
              <a:rPr lang="he-IL" dirty="0" smtClean="0"/>
              <a:t>= ניתן לגשת רק מהקוד של אותה מחלקה</a:t>
            </a:r>
          </a:p>
          <a:p>
            <a:pPr lvl="1"/>
            <a:r>
              <a:rPr lang="he-IL" u="sng" dirty="0" smtClean="0"/>
              <a:t>נראות פומבית </a:t>
            </a:r>
            <a:r>
              <a:rPr lang="he-IL" dirty="0" smtClean="0"/>
              <a:t>= ניתן לגשת מכל מחלקה (אם היא לא באותה חבילה, יש להוסיף הצהרת </a:t>
            </a:r>
            <a:r>
              <a:rPr lang="en-US" dirty="0" smtClean="0"/>
              <a:t>import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נלמד על עוד שני סוגים בהמשך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המחלקה </a:t>
            </a:r>
            <a:r>
              <a:rPr lang="en-US" dirty="0" err="1" smtClean="0">
                <a:solidFill>
                  <a:srgbClr val="D02039"/>
                </a:solidFill>
              </a:rPr>
              <a:t>CurrentClass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latin typeface="Consolas"/>
                <a:ea typeface="Calibri"/>
              </a:rPr>
              <a:t> 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myPublicMethod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latin typeface="Consolas"/>
                <a:ea typeface="Calibri"/>
              </a:rPr>
              <a:t> 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myPrivateMethod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5184068" y="4365104"/>
            <a:ext cx="3743908" cy="684076"/>
          </a:xfrm>
          <a:prstGeom prst="borderCallout2">
            <a:avLst>
              <a:gd name="adj1" fmla="val 55076"/>
              <a:gd name="adj2" fmla="val -107"/>
              <a:gd name="adj3" fmla="val 25484"/>
              <a:gd name="adj4" fmla="val -25116"/>
              <a:gd name="adj5" fmla="val 19561"/>
              <a:gd name="adj6" fmla="val -4242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 smtClean="0"/>
              <a:t>קריאה למתודה פרטית ממתודה פומבית</a:t>
            </a:r>
          </a:p>
          <a:p>
            <a:pPr algn="ctr"/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(גם ההפך זה בסדר)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נוסיף </a:t>
            </a:r>
            <a:r>
              <a:rPr lang="en-US" dirty="0" smtClean="0">
                <a:solidFill>
                  <a:srgbClr val="D02039"/>
                </a:solidFill>
              </a:rPr>
              <a:t>main</a:t>
            </a:r>
            <a:r>
              <a:rPr lang="he-IL" dirty="0" smtClean="0">
                <a:solidFill>
                  <a:srgbClr val="D02039"/>
                </a:solidFill>
              </a:rPr>
              <a:t> ל-</a:t>
            </a:r>
            <a:r>
              <a:rPr lang="en-US" dirty="0" err="1" smtClean="0">
                <a:solidFill>
                  <a:srgbClr val="D02039"/>
                </a:solidFill>
              </a:rPr>
              <a:t>CurrentClass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600" dirty="0" smtClean="0">
                <a:latin typeface="Consolas"/>
                <a:ea typeface="Calibri"/>
              </a:rPr>
              <a:t> </a:t>
            </a:r>
            <a:endParaRPr lang="en-US" sz="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currentClass.myPrivateMethod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 smtClean="0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he-IL" sz="13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9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900" dirty="0">
              <a:latin typeface="Calibri"/>
              <a:ea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8099" y="2230880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8099" y="2528250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9635" y="2815858"/>
            <a:ext cx="354132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myPrivateStaticMethod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6139" y="3742007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myPublicMethod</a:t>
            </a:r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76139" y="4017384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08187" y="4303370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//Has a warning,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639" y="3128955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1477220" y="4947056"/>
            <a:ext cx="7458534" cy="17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e-IL" sz="2000" b="0" dirty="0">
                <a:latin typeface="Calibri"/>
                <a:ea typeface="Calibri"/>
              </a:rPr>
              <a:t>מתודה סטטית אינה יכולה לקרוא למתודה שאינה סטטית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e-IL" b="0" dirty="0">
                <a:latin typeface="Calibri"/>
                <a:ea typeface="Calibri"/>
              </a:rPr>
              <a:t>חייבים לציין מיהו העצם שהשירות משויך </a:t>
            </a:r>
            <a:r>
              <a:rPr lang="he-IL" b="0" dirty="0" smtClean="0">
                <a:latin typeface="Calibri"/>
                <a:ea typeface="Calibri"/>
              </a:rPr>
              <a:t>אליו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b="0" dirty="0">
                <a:solidFill>
                  <a:srgbClr val="000000"/>
                </a:solidFill>
                <a:latin typeface="Consolas"/>
                <a:ea typeface="Calibri"/>
              </a:rPr>
              <a:t>לא יעבוד (מתוך מתודה סטטית)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b="0" dirty="0">
                <a:solidFill>
                  <a:srgbClr val="000000"/>
                </a:solidFill>
                <a:latin typeface="Consolas"/>
                <a:ea typeface="Calibri"/>
              </a:rPr>
              <a:t> כן!</a:t>
            </a:r>
            <a:endParaRPr lang="he-IL" b="0" dirty="0">
              <a:latin typeface="Consolas" pitchFamily="49" charset="0"/>
              <a:ea typeface="Calibri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endParaRPr lang="he-IL" sz="20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המחלקה </a:t>
            </a:r>
            <a:r>
              <a:rPr lang="en-US" dirty="0" err="1" smtClean="0">
                <a:solidFill>
                  <a:srgbClr val="D02039"/>
                </a:solidFill>
              </a:rPr>
              <a:t>OtherClass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latin typeface="Consolas"/>
                <a:ea typeface="Calibri"/>
              </a:rPr>
              <a:t> 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 smtClean="0">
                <a:solidFill>
                  <a:srgbClr val="2A00FF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נוסיף </a:t>
            </a:r>
            <a:r>
              <a:rPr lang="en-US" dirty="0" smtClean="0">
                <a:solidFill>
                  <a:srgbClr val="D02039"/>
                </a:solidFill>
              </a:rPr>
              <a:t>main</a:t>
            </a:r>
            <a:r>
              <a:rPr lang="he-IL" dirty="0" smtClean="0">
                <a:solidFill>
                  <a:srgbClr val="D02039"/>
                </a:solidFill>
              </a:rPr>
              <a:t> ל-</a:t>
            </a:r>
            <a:r>
              <a:rPr lang="en-US" dirty="0" err="1" smtClean="0">
                <a:solidFill>
                  <a:srgbClr val="D02039"/>
                </a:solidFill>
              </a:rPr>
              <a:t>CurrentClass</a:t>
            </a:r>
            <a:endParaRPr lang="en-US" b="1" dirty="0" smtClean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 smtClean="0">
                <a:latin typeface="Consolas"/>
                <a:ea typeface="Calibri"/>
              </a:rPr>
              <a:t> </a:t>
            </a:r>
            <a:endParaRPr lang="en-US" sz="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otherClass.othersPublicMethod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otherClass.othersPrivateMethod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he-IL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1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05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100" dirty="0" smtClean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1050" dirty="0">
              <a:latin typeface="Calibri"/>
              <a:ea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6088" y="2479938"/>
            <a:ext cx="38164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othersPublicStaticMethod</a:t>
            </a:r>
            <a:endParaRPr lang="he-IL" sz="12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84068" y="3941962"/>
            <a:ext cx="53651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1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othersPublicMethod</a:t>
            </a:r>
            <a:r>
              <a:rPr lang="en-US" sz="11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</a:t>
            </a:r>
            <a:endParaRPr lang="he-IL" sz="11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he-IL" sz="11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100" b="0" dirty="0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In </a:t>
            </a:r>
            <a:r>
              <a:rPr lang="en-US" sz="1100" b="0" dirty="0" err="1" smtClean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othersPrivateMethod</a:t>
            </a:r>
            <a:endParaRPr lang="he-IL" sz="1100" b="0" dirty="0" smtClean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2852936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3167390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4365104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3884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Instance vs. Class </a:t>
            </a:r>
            <a:r>
              <a:rPr lang="en-US" sz="3200" dirty="0" smtClean="0"/>
              <a:t>(static)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24844"/>
            <a:ext cx="3729704" cy="4106081"/>
          </a:xfrm>
        </p:spPr>
        <p:txBody>
          <a:bodyPr/>
          <a:lstStyle/>
          <a:p>
            <a:r>
              <a:rPr lang="he-IL" sz="2000" dirty="0" smtClean="0"/>
              <a:t>למה?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r>
              <a:rPr lang="he-IL" sz="1800" dirty="0" smtClean="0"/>
              <a:t>ייצוג פנימי של המופע</a:t>
            </a:r>
            <a:endParaRPr lang="he-IL" sz="18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he-IL" sz="17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tabLst>
                <a:tab pos="3948113" algn="l"/>
              </a:tabLst>
            </a:pPr>
            <a:r>
              <a:rPr lang="he-IL" sz="2000" dirty="0" smtClean="0"/>
              <a:t>מתי?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 smtClean="0"/>
              <a:t>מאותחלים עם יצירת האובייקט</a:t>
            </a:r>
            <a:endParaRPr lang="en-US" sz="1800" kern="1200" dirty="0" smtClean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 smtClean="0">
                <a:solidFill>
                  <a:srgbClr val="000000"/>
                </a:solidFill>
              </a:rPr>
              <a:t>כמה?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 smtClean="0">
                <a:solidFill>
                  <a:srgbClr val="000000"/>
                </a:solidFill>
                <a:ea typeface="+mn-ea"/>
              </a:rPr>
              <a:t>אחד לכל מופע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buNone/>
              <a:tabLst>
                <a:tab pos="3948113" algn="l"/>
              </a:tabLst>
              <a:defRPr/>
            </a:pPr>
            <a:endParaRPr lang="en-US" sz="700" kern="1200" dirty="0" smtClean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 smtClean="0">
                <a:solidFill>
                  <a:srgbClr val="000000"/>
                </a:solidFill>
              </a:rPr>
              <a:t>מאיפה?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 smtClean="0">
                <a:solidFill>
                  <a:srgbClr val="000000"/>
                </a:solidFill>
                <a:ea typeface="+mn-ea"/>
              </a:rPr>
              <a:t>נגישים</a:t>
            </a:r>
            <a:r>
              <a:rPr lang="he-IL" sz="1800" dirty="0" smtClean="0"/>
              <a:t> אך ורק ממתודות מופע!</a:t>
            </a:r>
            <a:r>
              <a:rPr lang="en-US" sz="1800" dirty="0" smtClean="0"/>
              <a:t> </a:t>
            </a:r>
            <a:r>
              <a:rPr lang="he-IL" sz="1800" dirty="0" smtClean="0"/>
              <a:t>(למה?)</a:t>
            </a:r>
            <a:endParaRPr lang="he-IL" sz="1800" dirty="0" smtClean="0">
              <a:solidFill>
                <a:srgbClr val="000000"/>
              </a:solidFill>
              <a:ea typeface="+mn-ea"/>
            </a:endParaRPr>
          </a:p>
          <a:p>
            <a:pPr lvl="1">
              <a:lnSpc>
                <a:spcPct val="115000"/>
              </a:lnSpc>
              <a:tabLst>
                <a:tab pos="3948113" algn="l"/>
              </a:tabLst>
            </a:pPr>
            <a:endParaRPr lang="en-US" sz="1800" dirty="0" smtClean="0"/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en-US" sz="3400" dirty="0" smtClean="0">
              <a:latin typeface="Calibri"/>
              <a:ea typeface="Calibri"/>
            </a:endParaRPr>
          </a:p>
          <a:p>
            <a:pPr lvl="1">
              <a:tabLst>
                <a:tab pos="367506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10336" y="1484784"/>
            <a:ext cx="0" cy="53732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10336" y="2024844"/>
            <a:ext cx="4633664" cy="410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למה?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kumimoji="0" lang="he-IL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קבועים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latin typeface="+mn-lt"/>
                <a:cs typeface="+mn-cs"/>
              </a:rPr>
              <a:t>ערכים המשותפים לכל מופעי המחלקה</a:t>
            </a:r>
            <a:endParaRPr lang="en-US" b="0" dirty="0" smtClean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 smtClean="0">
                <a:latin typeface="+mn-lt"/>
                <a:cs typeface="+mn-cs"/>
              </a:rPr>
              <a:t>מתי?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latin typeface="+mn-lt"/>
                <a:cs typeface="+mn-cs"/>
              </a:rPr>
              <a:t>מאותחלים לפי הסדר עם טעינת המחלקה</a:t>
            </a:r>
            <a:endParaRPr lang="en-US" b="0" dirty="0" smtClean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 smtClean="0">
                <a:solidFill>
                  <a:srgbClr val="000000"/>
                </a:solidFill>
                <a:latin typeface="Arial"/>
                <a:cs typeface="Arial"/>
              </a:rPr>
              <a:t>כמה?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solidFill>
                  <a:srgbClr val="000000"/>
                </a:solidFill>
                <a:latin typeface="Arial"/>
                <a:cs typeface="Arial"/>
              </a:rPr>
              <a:t>יש רק 1 בכל התוכנית! (0 לפני טעינת המחלקה)</a:t>
            </a:r>
            <a:endParaRPr lang="en-US" b="0" dirty="0" smtClean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 smtClean="0">
                <a:solidFill>
                  <a:srgbClr val="000000"/>
                </a:solidFill>
                <a:latin typeface="Arial"/>
                <a:cs typeface="Arial"/>
              </a:rPr>
              <a:t>מאיפה?</a:t>
            </a:r>
            <a:endParaRPr lang="en-US" sz="2000" b="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 smtClean="0">
                <a:solidFill>
                  <a:srgbClr val="000000"/>
                </a:solidFill>
                <a:latin typeface="Arial"/>
                <a:cs typeface="Arial"/>
              </a:rPr>
              <a:t>נגישים ממתודות סטטיות ומתודות מופע</a:t>
            </a:r>
            <a:endParaRPr lang="he-IL" b="0" dirty="0" smtClean="0">
              <a:solidFill>
                <a:srgbClr val="000000"/>
              </a:solidFill>
              <a:latin typeface="+mn-lt"/>
              <a:cs typeface="+mn-cs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 smtClean="0">
              <a:latin typeface="+mn-lt"/>
              <a:cs typeface="+mn-cs"/>
            </a:endParaRPr>
          </a:p>
          <a:p>
            <a:pPr marL="285750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en-US" kern="0" dirty="0" smtClean="0">
              <a:latin typeface="+mn-lt"/>
              <a:cs typeface="+mn-cs"/>
            </a:endParaRPr>
          </a:p>
          <a:p>
            <a:pPr marL="742950" lvl="1" indent="-285750" algn="r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675063" algn="l"/>
              </a:tabLst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556" y="1484784"/>
            <a:ext cx="4284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Instance fields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6036" y="1484784"/>
            <a:ext cx="4247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Class (static) fields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662178" y="329867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662178" y="4153256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178" y="534966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דוגמא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00200"/>
            <a:ext cx="7956135" cy="4530725"/>
          </a:xfrm>
        </p:spPr>
        <p:txBody>
          <a:bodyPr/>
          <a:lstStyle/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String </a:t>
            </a:r>
            <a:r>
              <a:rPr lang="en-US" sz="1400" i="1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BANK_NAME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4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"BNP"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constant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0; 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field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++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 unique ID for every account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/* static method */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main(String[]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account =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(account.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	/* instance method */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printStuff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100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4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buNone/>
              <a:tabLst>
                <a:tab pos="358775" algn="l"/>
                <a:tab pos="717550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9066" y="4176941"/>
            <a:ext cx="294472" cy="27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32140" y="4112593"/>
            <a:ext cx="1451756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Why??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29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91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C94F0-ABF0-43E8-9835-57DBC6E5EC58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תנאי קדם (</a:t>
            </a:r>
            <a:r>
              <a:rPr lang="en-US" smtClean="0">
                <a:latin typeface="Comic Sans MS" pitchFamily="66" charset="0"/>
              </a:rPr>
              <a:t>preconditions</a:t>
            </a:r>
            <a:r>
              <a:rPr lang="he-IL" smtClean="0"/>
              <a:t>)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מגדירים את הנחות הספק - מצבים של התוכנית שבהם מותר לקרוא לשירות</a:t>
            </a:r>
          </a:p>
          <a:p>
            <a:pPr lvl="1"/>
            <a:r>
              <a:rPr lang="he-IL" dirty="0" smtClean="0"/>
              <a:t>בד"כ, ההנחות הללו נוגעות רק לקלט שמועבר לשירות.</a:t>
            </a:r>
          </a:p>
          <a:p>
            <a:r>
              <a:rPr lang="he-IL" dirty="0" smtClean="0"/>
              <a:t>תנאי הקדם יכול להיות מורכב ממספר תנאים שעל כולם להתקיים  (</a:t>
            </a:r>
            <a:r>
              <a:rPr lang="en-US" dirty="0" smtClean="0"/>
              <a:t>AND</a:t>
            </a:r>
            <a:r>
              <a:rPr lang="he-IL" dirty="0" smtClean="0"/>
              <a:t>)</a:t>
            </a:r>
          </a:p>
          <a:p>
            <a:r>
              <a:rPr lang="he-IL" dirty="0" smtClean="0"/>
              <a:t>סימון:</a:t>
            </a:r>
          </a:p>
          <a:p>
            <a:pPr lvl="1" algn="l" rtl="0">
              <a:buNone/>
            </a:pPr>
            <a:r>
              <a:rPr lang="en-US" sz="3200" b="1" dirty="0" smtClean="0">
                <a:solidFill>
                  <a:srgbClr val="0000FF"/>
                </a:solidFill>
              </a:rPr>
              <a:t>@pre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תנאי אחר (</a:t>
            </a:r>
            <a:r>
              <a:rPr lang="en-US" smtClean="0">
                <a:latin typeface="Comic Sans MS" pitchFamily="66" charset="0"/>
              </a:rPr>
              <a:t>postconditions</a:t>
            </a:r>
            <a:r>
              <a:rPr lang="he-IL" smtClean="0"/>
              <a:t>)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889500"/>
          </a:xfrm>
        </p:spPr>
        <p:txBody>
          <a:bodyPr/>
          <a:lstStyle/>
          <a:p>
            <a:r>
              <a:rPr lang="he-IL" sz="2400" dirty="0" smtClean="0"/>
              <a:t>אם תנאי הקדם מתקיים, הספק חייב לקיים את תנאי האחר</a:t>
            </a:r>
          </a:p>
          <a:p>
            <a:r>
              <a:rPr lang="he-IL" sz="2400" dirty="0" smtClean="0"/>
              <a:t>ואם תנאי קדם אינו מתקיים? לא ניתן להניח דבר:</a:t>
            </a:r>
          </a:p>
          <a:p>
            <a:pPr lvl="1"/>
            <a:r>
              <a:rPr lang="he-IL" sz="2200" dirty="0" smtClean="0"/>
              <a:t>אולי השרות יסתיים ללא בעיה</a:t>
            </a:r>
          </a:p>
          <a:p>
            <a:pPr lvl="1"/>
            <a:r>
              <a:rPr lang="he-IL" sz="2200" dirty="0" smtClean="0"/>
              <a:t>אולי השרות יתקע בלולאה אינסופית</a:t>
            </a:r>
          </a:p>
          <a:p>
            <a:pPr lvl="1"/>
            <a:r>
              <a:rPr lang="he-IL" sz="2200" dirty="0" smtClean="0"/>
              <a:t>אולי התוכנית תעוף מייד</a:t>
            </a:r>
          </a:p>
          <a:p>
            <a:pPr lvl="1"/>
            <a:r>
              <a:rPr lang="he-IL" sz="2200" dirty="0" smtClean="0"/>
              <a:t>אולי יוחזר ערך שגוי</a:t>
            </a:r>
          </a:p>
          <a:p>
            <a:pPr lvl="1"/>
            <a:r>
              <a:rPr lang="he-IL" sz="2200" dirty="0" smtClean="0"/>
              <a:t>אולי השרות יסתיים ללא בעיה אך התוכנית תעוף / תתקע לאחר מכן ...</a:t>
            </a:r>
          </a:p>
          <a:p>
            <a:r>
              <a:rPr lang="he-IL" sz="2400" dirty="0" smtClean="0"/>
              <a:t>ובכתיב לוגי:  תנאי קדם </a:t>
            </a:r>
            <a:r>
              <a:rPr lang="en-US" sz="2400" dirty="0" smtClean="0">
                <a:sym typeface="Symbol" pitchFamily="18" charset="2"/>
              </a:rPr>
              <a:t></a:t>
            </a:r>
            <a:r>
              <a:rPr lang="he-IL" sz="2400" dirty="0" smtClean="0">
                <a:sym typeface="Symbol" pitchFamily="18" charset="2"/>
              </a:rPr>
              <a:t> תנאי אחר,  </a:t>
            </a:r>
            <a:r>
              <a:rPr lang="en-US" sz="2400" dirty="0" smtClean="0">
                <a:sym typeface="Symbol" pitchFamily="18" charset="2"/>
              </a:rPr>
              <a:t/>
            </a:r>
            <a:br>
              <a:rPr lang="en-US" sz="2400" dirty="0" smtClean="0">
                <a:sym typeface="Symbol" pitchFamily="18" charset="2"/>
              </a:rPr>
            </a:br>
            <a:r>
              <a:rPr lang="he-IL" sz="2400" dirty="0" smtClean="0">
                <a:sym typeface="Symbol" pitchFamily="18" charset="2"/>
              </a:rPr>
              <a:t>               (תנאי קדם)! </a:t>
            </a:r>
            <a:r>
              <a:rPr lang="en-US" sz="2400" dirty="0" smtClean="0">
                <a:sym typeface="Symbol" pitchFamily="18" charset="2"/>
              </a:rPr>
              <a:t></a:t>
            </a:r>
            <a:r>
              <a:rPr lang="he-IL" sz="2400" dirty="0" smtClean="0">
                <a:sym typeface="Symbol" pitchFamily="18" charset="2"/>
              </a:rPr>
              <a:t> ?</a:t>
            </a:r>
          </a:p>
          <a:p>
            <a:pPr>
              <a:tabLst>
                <a:tab pos="6819900" algn="l"/>
              </a:tabLst>
            </a:pPr>
            <a:r>
              <a:rPr lang="he-IL" sz="2400" dirty="0" smtClean="0">
                <a:sym typeface="Symbol" pitchFamily="18" charset="2"/>
              </a:rPr>
              <a:t>סימון:	</a:t>
            </a:r>
            <a:r>
              <a:rPr lang="en-US" b="1" dirty="0" smtClean="0">
                <a:solidFill>
                  <a:srgbClr val="0000FF"/>
                </a:solidFill>
                <a:sym typeface="Symbol" pitchFamily="18" charset="2"/>
              </a:rPr>
              <a:t>@post</a:t>
            </a:r>
            <a:endParaRPr lang="en-US" sz="1800" b="1" dirty="0" smtClean="0">
              <a:solidFill>
                <a:srgbClr val="0000FF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 smtClean="0"/>
              <a:t>דוגמא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403648" y="1916832"/>
            <a:ext cx="64219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IL" sz="28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Multiplies the input by 2.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x &gt; 0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@post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$ret == 2*x</a:t>
            </a:r>
          </a:p>
          <a:p>
            <a:pPr algn="l" rtl="0"/>
            <a:r>
              <a:rPr lang="en-IL" sz="28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pPr algn="l" rtl="0"/>
            <a:r>
              <a:rPr lang="en-US" sz="2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mult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algn="l" rtl="0"/>
            <a:r>
              <a:rPr lang="en-US" sz="2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*2;</a:t>
            </a:r>
          </a:p>
          <a:p>
            <a:pPr algn="l" rtl="0"/>
            <a:r>
              <a:rPr lang="en-IL" sz="2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1950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 smtClean="0"/>
              <a:t>כיצד נסמן?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399462" cy="4997152"/>
          </a:xfrm>
        </p:spPr>
        <p:txBody>
          <a:bodyPr/>
          <a:lstStyle/>
          <a:p>
            <a:r>
              <a:rPr lang="he-IL" sz="2400" dirty="0" smtClean="0"/>
              <a:t>בקורס הנוכחי אנחנו מאפשרים גמישות בתחביר של כתיבת חוזים</a:t>
            </a:r>
          </a:p>
          <a:p>
            <a:r>
              <a:rPr lang="he-IL" sz="2400" dirty="0" smtClean="0">
                <a:sym typeface="Symbol" pitchFamily="18" charset="2"/>
              </a:rPr>
              <a:t>ניתן להשתמש ב:</a:t>
            </a:r>
          </a:p>
          <a:p>
            <a:pPr lvl="1"/>
            <a:r>
              <a:rPr lang="he-IL" sz="2000" dirty="0" smtClean="0">
                <a:sym typeface="Symbol" pitchFamily="18" charset="2"/>
              </a:rPr>
              <a:t>תנאים בוליאניים בג'אווה 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x &gt;=0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</a:p>
          <a:p>
            <a:pPr lvl="1"/>
            <a:r>
              <a:rPr lang="he-IL" sz="2000" dirty="0" smtClean="0">
                <a:sym typeface="Symbol" pitchFamily="18" charset="2"/>
              </a:rPr>
              <a:t>תגיות מהסגנון (שנלמד בהרצאה): 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@pre, @post, $</a:t>
            </a:r>
            <a:r>
              <a:rPr lang="en-US" sz="2000" dirty="0" err="1" smtClean="0">
                <a:solidFill>
                  <a:srgbClr val="FF0000"/>
                </a:solidFill>
                <a:sym typeface="Symbol" pitchFamily="18" charset="2"/>
              </a:rPr>
              <a:t>prev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, $ret, $implies</a:t>
            </a:r>
            <a:endParaRPr lang="he-IL" sz="2000" dirty="0" smtClean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 smtClean="0">
                <a:sym typeface="Symbol" pitchFamily="18" charset="2"/>
              </a:rPr>
              <a:t>ביטויים ונוסחאות מתמטיים 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 x </a:t>
            </a:r>
            <a:r>
              <a:rPr lang="en-US" sz="2000" dirty="0" smtClean="0">
                <a:solidFill>
                  <a:srgbClr val="FF0000"/>
                </a:solidFill>
                <a:sym typeface="Symbol"/>
              </a:rPr>
              <a:t> [0,1]</a:t>
            </a:r>
            <a:r>
              <a:rPr lang="he-IL" sz="2000" dirty="0" smtClean="0">
                <a:solidFill>
                  <a:srgbClr val="FF0000"/>
                </a:solidFill>
                <a:sym typeface="Symbol"/>
              </a:rPr>
              <a:t>)</a:t>
            </a:r>
            <a:endParaRPr lang="he-IL" sz="2000" dirty="0" smtClean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 smtClean="0">
                <a:sym typeface="Symbol" pitchFamily="18" charset="2"/>
              </a:rPr>
              <a:t>שפה חופשית 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sym typeface="Symbol" pitchFamily="18" charset="2"/>
              </a:rPr>
              <a:t>"M is a diagonal square matrix”</a:t>
            </a:r>
            <a:r>
              <a:rPr lang="he-IL" sz="2000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he-IL" sz="2000" dirty="0" smtClean="0">
              <a:sym typeface="Symbol" pitchFamily="18" charset="2"/>
            </a:endParaRPr>
          </a:p>
          <a:p>
            <a:pPr lvl="1"/>
            <a:r>
              <a:rPr lang="he-IL" sz="2000" dirty="0" smtClean="0">
                <a:sym typeface="Symbol" pitchFamily="18" charset="2"/>
              </a:rPr>
              <a:t>שילובים של הנ"ל, ועוד</a:t>
            </a:r>
          </a:p>
          <a:p>
            <a:r>
              <a:rPr lang="he-IL" sz="2800" dirty="0" smtClean="0">
                <a:sym typeface="Symbol" pitchFamily="18" charset="2"/>
              </a:rPr>
              <a:t>בכתיבת חוזים חשוב לשמור על</a:t>
            </a:r>
          </a:p>
          <a:p>
            <a:pPr lvl="1"/>
            <a:r>
              <a:rPr lang="he-IL" sz="2200" dirty="0" smtClean="0">
                <a:sym typeface="Symbol" pitchFamily="18" charset="2"/>
              </a:rPr>
              <a:t>התייחסות לכל המקרים שמתאימים לתנאי הקדם בתנאי האחר</a:t>
            </a:r>
          </a:p>
          <a:p>
            <a:pPr lvl="1"/>
            <a:r>
              <a:rPr lang="he-IL" sz="2200" b="1" dirty="0" smtClean="0">
                <a:solidFill>
                  <a:srgbClr val="0000FF"/>
                </a:solidFill>
                <a:sym typeface="Symbol" pitchFamily="18" charset="2"/>
              </a:rPr>
              <a:t>תמציתי, בהיר ומדיוק! </a:t>
            </a:r>
            <a:r>
              <a:rPr lang="he-IL" sz="2200" dirty="0" smtClean="0">
                <a:sym typeface="Symbol" pitchFamily="18" charset="2"/>
              </a:rPr>
              <a:t>(בייחוד אם משתמשים בשפה טבעית)</a:t>
            </a:r>
          </a:p>
          <a:p>
            <a:r>
              <a:rPr lang="he-IL" sz="2400" dirty="0" smtClean="0">
                <a:sym typeface="Symbol" pitchFamily="18" charset="2"/>
              </a:rPr>
              <a:t>טיפול בקלט שלא עומד בתנאי קדם הוא מיותר ולא רצוי, אך לא נחשב רשמית להפרת חוזה!</a:t>
            </a:r>
          </a:p>
          <a:p>
            <a:pPr lvl="1"/>
            <a:endParaRPr lang="he-IL" sz="2000" dirty="0" smtClean="0">
              <a:sym typeface="Symbol" pitchFamily="18" charset="2"/>
            </a:endParaRPr>
          </a:p>
          <a:p>
            <a:pPr lvl="1"/>
            <a:endParaRPr lang="en-US" sz="1600" dirty="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sz="3600" dirty="0" smtClean="0">
                <a:solidFill>
                  <a:srgbClr val="000099"/>
                </a:solidFill>
                <a:latin typeface="Comic Sans MS" pitchFamily="66" charset="0"/>
              </a:rPr>
              <a:t>מופעי מחלקה</a:t>
            </a:r>
            <a:endParaRPr lang="en-US" sz="3600" dirty="0" smtClean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תזכורת – מופעי מחלקה</a:t>
            </a:r>
            <a:endParaRPr lang="en-US" dirty="0" smtClean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אפשר ליצור מופעים של מחלקה מסוימת (גם: עצמים מטיפוס המחלקה) בעזרת ביטוי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new</a:t>
            </a:r>
            <a:r>
              <a:rPr lang="he-IL" sz="2400" dirty="0" smtClean="0"/>
              <a:t>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account1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(...);</a:t>
            </a:r>
            <a:endParaRPr lang="he-IL" sz="2000" dirty="0" smtClean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כל מופע יכול להכיל ערכים שונים של </a:t>
            </a:r>
            <a:r>
              <a:rPr lang="he-IL" sz="2400" b="1" dirty="0" smtClean="0"/>
              <a:t>שדות מופע</a:t>
            </a:r>
            <a:endParaRPr lang="he-I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בניגוד לשדות סטטיים, אשר שייכים למחלקה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כל מופע יכול לקרוא ל</a:t>
            </a:r>
            <a:r>
              <a:rPr lang="he-IL" sz="2400" b="1" dirty="0" smtClean="0"/>
              <a:t>שירותי מופע</a:t>
            </a:r>
            <a:endParaRPr lang="he-I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מתוך שירותים אלה יש גישה למשתנה </a:t>
            </a:r>
            <a:r>
              <a:rPr lang="en-US" sz="24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he-IL" sz="2200" dirty="0" smtClean="0"/>
              <a:t>, אשר מצביע על העצם הקורא, וממנו ניתן לגשת לשדות ושירותי מופע נוספים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b="1" u="sng" dirty="0" smtClean="0"/>
              <a:t>בניגוד לשירותים(\פונקציות\מתודות) סטטיים, אשר אינם מקושרים למופע ספציפי אלא רק למחלקה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 smtClean="0">
                <a:solidFill>
                  <a:srgbClr val="D02039"/>
                </a:solidFill>
              </a:rPr>
              <a:t>המצב הפנימי של אובייקט</a:t>
            </a:r>
            <a:endParaRPr lang="en-US" dirty="0" smtClean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600200"/>
            <a:ext cx="7931224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3100" dirty="0" smtClean="0"/>
              <a:t>מצב פנימי של עצם מיוצג ע"י נתוניו (שדות מופע)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 smtClean="0"/>
              <a:t>שדות מופע יהיו לרוב עם הרשאת גישה </a:t>
            </a:r>
            <a:r>
              <a:rPr lang="he-IL" sz="3100" b="1" dirty="0" smtClean="0"/>
              <a:t>פרטית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 smtClean="0"/>
              <a:t>במקרה של חשבון בנק</a:t>
            </a:r>
            <a:r>
              <a:rPr lang="he-IL" sz="3100" dirty="0"/>
              <a:t>:</a:t>
            </a:r>
            <a:endParaRPr lang="he-IL" sz="31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800" dirty="0" smtClean="0"/>
              <a:t>מצב פנימי: מכיל בין היתר שדה לייצוג היתרה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800" dirty="0" smtClean="0"/>
              <a:t>מאיזה טיפוס?</a:t>
            </a:r>
          </a:p>
          <a:p>
            <a:pPr eaLnBrk="1" hangingPunct="1">
              <a:lnSpc>
                <a:spcPct val="90000"/>
              </a:lnSpc>
            </a:pPr>
            <a:endParaRPr lang="en-US" sz="5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balance;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5" name="Picture 2" descr="‎30%‎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0132" y="4338638"/>
            <a:ext cx="2519362" cy="2519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4fOZE8oPHIpkjUanhCqGH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16025</TotalTime>
  <Words>1484</Words>
  <Application>Microsoft Office PowerPoint</Application>
  <PresentationFormat>On-screen Show (4:3)</PresentationFormat>
  <Paragraphs>454</Paragraphs>
  <Slides>29</Slides>
  <Notes>29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Calibri</vt:lpstr>
      <vt:lpstr>Comic Sans MS</vt:lpstr>
      <vt:lpstr>Consolas</vt:lpstr>
      <vt:lpstr>Courier New</vt:lpstr>
      <vt:lpstr>Guttman Yad-Brush</vt:lpstr>
      <vt:lpstr>Symbol</vt:lpstr>
      <vt:lpstr>Tahoma</vt:lpstr>
      <vt:lpstr>Times New Roman</vt:lpstr>
      <vt:lpstr>Wingdings</vt:lpstr>
      <vt:lpstr>Layers</vt:lpstr>
      <vt:lpstr>תוכנה 1 </vt:lpstr>
      <vt:lpstr>תזכורת - חוזה בין ספק ללקוח</vt:lpstr>
      <vt:lpstr>תנאי קדם (preconditions)</vt:lpstr>
      <vt:lpstr>תנאי אחר (postconditions)</vt:lpstr>
      <vt:lpstr>דוגמא</vt:lpstr>
      <vt:lpstr>כיצד נסמן?</vt:lpstr>
      <vt:lpstr>PowerPoint Presentation</vt:lpstr>
      <vt:lpstr>תזכורת – מופעי מחלקה</vt:lpstr>
      <vt:lpstr>המצב הפנימי של אובייקט</vt:lpstr>
      <vt:lpstr>שירותי מופע</vt:lpstr>
      <vt:lpstr>שירותי מופע</vt:lpstr>
      <vt:lpstr>שאילתות BankAccount</vt:lpstr>
      <vt:lpstr>getter/setter</vt:lpstr>
      <vt:lpstr>פקודות: משיכה והפקדה</vt:lpstr>
      <vt:lpstr>פקודות: משיכה והפקדה</vt:lpstr>
      <vt:lpstr>דיון – העברה בנקאית</vt:lpstr>
      <vt:lpstr>דיון – העברה בנקאית</vt:lpstr>
      <vt:lpstr>בנאי</vt:lpstr>
      <vt:lpstr>בנאי BankAccount</vt:lpstr>
      <vt:lpstr>העמסת בנאים</vt:lpstr>
      <vt:lpstr>PowerPoint Presentation</vt:lpstr>
      <vt:lpstr>נראות</vt:lpstr>
      <vt:lpstr>המחלקה CurrentClass</vt:lpstr>
      <vt:lpstr>נוסיף main ל-CurrentClass</vt:lpstr>
      <vt:lpstr>המחלקה OtherClass</vt:lpstr>
      <vt:lpstr>נוסיף main ל-CurrentClass</vt:lpstr>
      <vt:lpstr>Instance vs. Class (static) Fields</vt:lpstr>
      <vt:lpstr>דוגמא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Ella</cp:lastModifiedBy>
  <cp:revision>1599</cp:revision>
  <cp:lastPrinted>1601-01-01T00:00:00Z</cp:lastPrinted>
  <dcterms:created xsi:type="dcterms:W3CDTF">1601-01-01T00:00:00Z</dcterms:created>
  <dcterms:modified xsi:type="dcterms:W3CDTF">2021-11-10T11:55:16Z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