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8"/>
  </p:notesMasterIdLst>
  <p:handoutMasterIdLst>
    <p:handoutMasterId r:id="rId39"/>
  </p:handoutMasterIdLst>
  <p:sldIdLst>
    <p:sldId id="450" r:id="rId2"/>
    <p:sldId id="419" r:id="rId3"/>
    <p:sldId id="381" r:id="rId4"/>
    <p:sldId id="454" r:id="rId5"/>
    <p:sldId id="372" r:id="rId6"/>
    <p:sldId id="420" r:id="rId7"/>
    <p:sldId id="452" r:id="rId8"/>
    <p:sldId id="453" r:id="rId9"/>
    <p:sldId id="426" r:id="rId10"/>
    <p:sldId id="437" r:id="rId11"/>
    <p:sldId id="455" r:id="rId12"/>
    <p:sldId id="380" r:id="rId13"/>
    <p:sldId id="332" r:id="rId14"/>
    <p:sldId id="448" r:id="rId15"/>
    <p:sldId id="449" r:id="rId16"/>
    <p:sldId id="397" r:id="rId17"/>
    <p:sldId id="399" r:id="rId18"/>
    <p:sldId id="401" r:id="rId19"/>
    <p:sldId id="402" r:id="rId20"/>
    <p:sldId id="429" r:id="rId21"/>
    <p:sldId id="421" r:id="rId22"/>
    <p:sldId id="415" r:id="rId23"/>
    <p:sldId id="418" r:id="rId24"/>
    <p:sldId id="456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44" r:id="rId35"/>
    <p:sldId id="446" r:id="rId36"/>
    <p:sldId id="44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00" autoAdjust="0"/>
    <p:restoredTop sz="93563" autoAdjust="0"/>
  </p:normalViewPr>
  <p:slideViewPr>
    <p:cSldViewPr snapToGrid="0" snapToObjects="1">
      <p:cViewPr varScale="1">
        <p:scale>
          <a:sx n="93" d="100"/>
          <a:sy n="93" d="100"/>
        </p:scale>
        <p:origin x="82" y="571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/>
              <a:t>אם</a:t>
            </a:r>
            <a:r>
              <a:rPr lang="he-IL" baseline="0" dirty="0"/>
              <a:t> זו רשימה של </a:t>
            </a:r>
            <a:r>
              <a:rPr lang="en-US" baseline="0" dirty="0"/>
              <a:t>integers</a:t>
            </a:r>
            <a:r>
              <a:rPr lang="he-IL" baseline="0" dirty="0"/>
              <a:t>, כשעושים </a:t>
            </a:r>
            <a:r>
              <a:rPr lang="en-US" baseline="0" dirty="0"/>
              <a:t>remove(1)</a:t>
            </a:r>
            <a:r>
              <a:rPr lang="he-IL" baseline="0" dirty="0"/>
              <a:t> מוחקים את האיבר באינדקס 1, בשביל למחוק את האיבר 1 עצמו, צריך לכתוב </a:t>
            </a:r>
            <a:r>
              <a:rPr lang="en-US" baseline="0" dirty="0"/>
              <a:t>remove(new Integer(1))</a:t>
            </a:r>
            <a:endParaRPr lang="he-IL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http://docs.oracle.com/javase/tutorial/java/generics/genTypeInference.html#type-inference-instantiation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8230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54333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/>
              <a:t>תרגול 7 </a:t>
            </a:r>
            <a:r>
              <a:rPr lang="he-IL" sz="3200" dirty="0"/>
              <a:t>– מבני נתונים גנריים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1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A6A34-652D-47EE-B257-2F4707D9B87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FFB7A8-FB89-429D-8D62-D430BA739F52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E69B3B-F4C5-4AC6-B00C-D1918A87E2B5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sz="4000" b="0" dirty="0"/>
              <a:t>Implementations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>
                <a:cs typeface="Times New Roman" pitchFamily="18" charset="0"/>
              </a:rPr>
              <a:t>General Purpose Implementations</a:t>
            </a:r>
            <a:r>
              <a:rPr lang="en-US" sz="4000" dirty="0"/>
              <a:t> </a:t>
            </a:r>
            <a:endParaRPr lang="en-US" sz="4000" b="1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/>
              <a:t>Class Name Convention:  &lt;Data structure&gt; &lt;Interface&gt;</a:t>
            </a:r>
            <a:r>
              <a:rPr lang="en-US" dirty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cs typeface="Times New Roman" pitchFamily="18" charset="0"/>
              </a:rPr>
              <a:t>Adding Implementations to the Picture</a:t>
            </a:r>
            <a:endParaRPr lang="en-US" sz="3600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2E3CD4-1AC9-4183-B93E-5C072BFC5080}"/>
              </a:ext>
            </a:extLst>
          </p:cNvPr>
          <p:cNvGrpSpPr/>
          <p:nvPr/>
        </p:nvGrpSpPr>
        <p:grpSpPr>
          <a:xfrm rot="19436101">
            <a:off x="7634563" y="2373442"/>
            <a:ext cx="277536" cy="718654"/>
            <a:chOff x="7281466" y="2420938"/>
            <a:chExt cx="215900" cy="609600"/>
          </a:xfrm>
        </p:grpSpPr>
        <p:sp>
          <p:nvSpPr>
            <p:cNvPr id="41" name="AutoShape 44">
              <a:extLst>
                <a:ext uri="{FF2B5EF4-FFF2-40B4-BE49-F238E27FC236}">
                  <a16:creationId xmlns:a16="http://schemas.microsoft.com/office/drawing/2014/main" id="{7193F59E-DC5E-40A9-95B8-B952430AD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1466" y="2420938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/>
            </a:p>
          </p:txBody>
        </p:sp>
        <p:cxnSp>
          <p:nvCxnSpPr>
            <p:cNvPr id="42" name="AutoShape 45">
              <a:extLst>
                <a:ext uri="{FF2B5EF4-FFF2-40B4-BE49-F238E27FC236}">
                  <a16:creationId xmlns:a16="http://schemas.microsoft.com/office/drawing/2014/main" id="{AE9E2B7B-DEBF-4F30-9400-E01C060688B3}"/>
                </a:ext>
              </a:extLst>
            </p:cNvPr>
            <p:cNvCxnSpPr>
              <a:cxnSpLocks noChangeShapeType="1"/>
              <a:endCxn id="41" idx="2"/>
            </p:cNvCxnSpPr>
            <p:nvPr/>
          </p:nvCxnSpPr>
          <p:spPr bwMode="auto">
            <a:xfrm flipV="1">
              <a:off x="7389416" y="2566988"/>
              <a:ext cx="0" cy="463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Collection&lt;E&gt;</a:t>
            </a:r>
            <a:r>
              <a:rPr lang="he-IL" sz="2000" b="0" dirty="0">
                <a:latin typeface="+mn-lt"/>
                <a:cs typeface="+mn-cs"/>
              </a:rPr>
              <a:t>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remove</a:t>
                      </a:r>
                      <a:r>
                        <a:rPr lang="en-US" sz="1300" baseline="0" dirty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Map&lt;K,V&gt;</a:t>
            </a:r>
            <a:r>
              <a:rPr lang="he-IL" sz="2000" b="0" dirty="0">
                <a:latin typeface="+mn-lt"/>
                <a:cs typeface="+mn-cs"/>
              </a:rPr>
              <a:t> 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/>
              <a:t>ל </a:t>
            </a:r>
            <a:r>
              <a:rPr lang="en-US" b="0" dirty="0"/>
              <a:t>remove</a:t>
            </a:r>
            <a:r>
              <a:rPr lang="he-IL" b="0" dirty="0"/>
              <a:t> את האינדקס של האובייקט שאנו רוצים למחוק, או המצביע אליו.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/>
              <a:t>שימוש במתודה </a:t>
            </a:r>
            <a:r>
              <a:rPr lang="en-US" b="0" dirty="0" err="1"/>
              <a:t>toString</a:t>
            </a:r>
            <a:r>
              <a:rPr lang="he-IL" b="0" dirty="0"/>
              <a:t> של </a:t>
            </a:r>
            <a:r>
              <a:rPr lang="en-US" b="0" dirty="0" err="1"/>
              <a:t>ArrayList</a:t>
            </a:r>
            <a:r>
              <a:rPr lang="he-IL" b="0" dirty="0"/>
              <a:t>. סדר האיברים הוא לפי סדר הכנסתם לרשימה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/>
              <a:t> שני איברים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/>
              <a:t>שניהם הם </a:t>
            </a:r>
            <a:r>
              <a:rPr lang="en-US" sz="1600" b="0" dirty="0"/>
              <a:t>null</a:t>
            </a:r>
            <a:endParaRPr lang="he-IL" sz="1600" b="0" dirty="0"/>
          </a:p>
          <a:p>
            <a:pPr marL="800100" lvl="1" indent="-342900" algn="r" rtl="1">
              <a:buAutoNum type="arabicPeriod"/>
            </a:pPr>
            <a:r>
              <a:rPr lang="en-US" sz="1600" b="0" dirty="0" err="1"/>
              <a:t>x.equals</a:t>
            </a:r>
            <a:r>
              <a:rPr lang="en-US" sz="1600" b="0" dirty="0"/>
              <a:t>(y) == true</a:t>
            </a:r>
            <a:r>
              <a:rPr lang="he-IL" sz="1600" b="0" dirty="0"/>
              <a:t> (בפרט מתקיים כאשר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מצביעים לאותו האובייקט).</a:t>
            </a:r>
            <a:endParaRPr lang="en-US" sz="1600" b="0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remove()</a:t>
            </a:r>
            <a:r>
              <a:rPr lang="he-IL" b="0" dirty="0"/>
              <a:t> יכול לקבל רק אובייקט, כיוון שאין משמעות לאינדקס באוסף שלא שומר על סדר</a:t>
            </a:r>
            <a:endParaRPr lang="en-US" sz="1600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/>
                <a:t>השתמשו ב </a:t>
              </a:r>
            </a:p>
            <a:p>
              <a:pPr algn="ctr" rtl="1"/>
              <a:r>
                <a:rPr lang="he-IL" b="0" dirty="0"/>
                <a:t>ב </a:t>
              </a:r>
              <a:r>
                <a:rPr lang="en-US" b="0" dirty="0" err="1"/>
                <a:t>TreeSet</a:t>
              </a:r>
              <a:r>
                <a:rPr lang="he-IL" b="0" dirty="0"/>
                <a:t> או ב </a:t>
              </a:r>
              <a:r>
                <a:rPr lang="en-US" b="0" dirty="0" err="1"/>
                <a:t>LinkedHashSet</a:t>
              </a:r>
              <a:endParaRPr lang="he-IL" b="0" dirty="0"/>
            </a:p>
            <a:p>
              <a:pPr algn="ctr" rtl="1"/>
              <a:r>
                <a:rPr lang="he-IL" b="0" dirty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latin typeface="Consolas"/>
                <a:ea typeface="Calibri"/>
              </a:rPr>
              <a:t>.println</a:t>
            </a:r>
            <a:r>
              <a:rPr lang="en-US" sz="2000" dirty="0">
                <a:latin typeface="Consolas"/>
                <a:ea typeface="Calibri"/>
              </a:rPr>
              <a:t>(map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/>
              <a:t>Collection</a:t>
            </a:r>
            <a:r>
              <a:rPr lang="en-US" sz="3200" dirty="0"/>
              <a:t>: </a:t>
            </a:r>
            <a:br>
              <a:rPr lang="en-US" sz="3200" dirty="0"/>
            </a:br>
            <a:r>
              <a:rPr lang="en-US" sz="3200" dirty="0"/>
              <a:t>a group of elements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u="sng" dirty="0"/>
              <a:t>Interface Based Design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/>
              <a:t>Three views of a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/>
              <a:t> as a collection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/>
                <a:ea typeface="Calibri"/>
              </a:rPr>
              <a:t> 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the Keys of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22</a:t>
            </a:fld>
            <a:endParaRPr lang="en-US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/>
              <a:t>Iterating Over the Key-Value Pairs of a </a:t>
            </a:r>
            <a:r>
              <a:rPr lang="en-US" sz="3200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23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מחזיר אובייקט מטיפוס</a:t>
              </a:r>
            </a:p>
            <a:p>
              <a:pPr algn="ctr"/>
              <a:r>
                <a:rPr lang="en-US" sz="1600" b="0" dirty="0"/>
                <a:t> Set&lt;</a:t>
              </a:r>
              <a:r>
                <a:rPr lang="en-US" sz="1600" b="0" dirty="0" err="1"/>
                <a:t>Map.Entry</a:t>
              </a:r>
              <a:r>
                <a:rPr lang="en-US" sz="1600" b="0" dirty="0"/>
                <a:t>&lt;K,V&gt;&gt;</a:t>
              </a:r>
              <a:endParaRPr lang="he-IL" sz="1600" b="0" dirty="0"/>
            </a:p>
            <a:p>
              <a:pPr algn="ctr"/>
              <a:r>
                <a:rPr lang="he-IL" sz="1600" b="0" dirty="0"/>
                <a:t>המכיל את כל המיפויים במילון.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b="1" dirty="0"/>
              <a:t>Algorithms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78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Defined in the </a:t>
            </a:r>
            <a:r>
              <a:rPr lang="en-US" sz="3200" dirty="0">
                <a:hlinkClick r:id="rId3"/>
              </a:rPr>
              <a:t>Collections</a:t>
            </a:r>
            <a:r>
              <a:rPr lang="en-US" sz="3200" dirty="0"/>
              <a:t> class</a:t>
            </a:r>
          </a:p>
          <a:p>
            <a:pPr algn="l" rtl="0" eaLnBrk="1" hangingPunct="1"/>
            <a:r>
              <a:rPr lang="en-US" sz="3200" dirty="0"/>
              <a:t>Main algorithms:</a:t>
            </a:r>
          </a:p>
          <a:p>
            <a:pPr lvl="1" algn="l" rtl="0" eaLnBrk="1" hangingPunct="1"/>
            <a:r>
              <a:rPr lang="en-US" sz="3000" dirty="0"/>
              <a:t>sort </a:t>
            </a:r>
          </a:p>
          <a:p>
            <a:pPr lvl="1" algn="l" rtl="0" eaLnBrk="1" hangingPunct="1"/>
            <a:r>
              <a:rPr lang="en-US" sz="3000" dirty="0" err="1"/>
              <a:t>binarySearch</a:t>
            </a:r>
            <a:endParaRPr lang="en-US" sz="3000" dirty="0"/>
          </a:p>
          <a:p>
            <a:pPr lvl="1" algn="l" rtl="0" eaLnBrk="1" hangingPunct="1"/>
            <a:r>
              <a:rPr lang="en-US" sz="3000" dirty="0"/>
              <a:t>reverse</a:t>
            </a:r>
          </a:p>
          <a:p>
            <a:pPr lvl="1" algn="l" rtl="0" eaLnBrk="1" hangingPunct="1"/>
            <a:r>
              <a:rPr lang="en-US" sz="3000" dirty="0"/>
              <a:t>shuffle</a:t>
            </a:r>
          </a:p>
          <a:p>
            <a:pPr lvl="1" algn="l" rtl="0" eaLnBrk="1" hangingPunct="1"/>
            <a:r>
              <a:rPr lang="en-US" sz="3000" dirty="0"/>
              <a:t>min</a:t>
            </a:r>
          </a:p>
          <a:p>
            <a:pPr lvl="1" algn="l" rtl="0" eaLnBrk="1" hangingPunct="1"/>
            <a:r>
              <a:rPr lang="en-US" sz="3000" dirty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/>
              <a:t>’s</a:t>
            </a:r>
            <a:r>
              <a:rPr lang="en-US" dirty="0"/>
              <a:t> elements implement </a:t>
            </a:r>
            <a:r>
              <a:rPr lang="en-US" b="1" dirty="0"/>
              <a:t>Comparable&lt;T&gt;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en-US" dirty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implement </a:t>
            </a:r>
            <a:r>
              <a:rPr lang="en-US" b="1" dirty="0"/>
              <a:t>Comparator&lt;T&gt;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The comparator interface enables us to sort a list of the same object by different </a:t>
            </a:r>
            <a:r>
              <a:rPr lang="en-US" dirty="0" err="1"/>
              <a:t>critiria</a:t>
            </a:r>
            <a:r>
              <a:rPr lang="en-US" dirty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/>
              <a:t> and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Write the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/>
              <a:t> that represents a point in the plane</a:t>
            </a:r>
          </a:p>
          <a:p>
            <a:pPr algn="l" rtl="0"/>
            <a:r>
              <a:rPr lang="en-US" dirty="0"/>
              <a:t>How to sort List&lt;Point&gt;?</a:t>
            </a:r>
          </a:p>
          <a:p>
            <a:pPr algn="l" rtl="0"/>
            <a:endParaRPr lang="en-US" dirty="0"/>
          </a:p>
          <a:p>
            <a:pPr algn="l" rtl="0"/>
            <a:r>
              <a:rPr lang="en-US" sz="2700" dirty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Make Point implement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>
                <a:latin typeface="Calibri"/>
                <a:ea typeface="Calibri"/>
              </a:rPr>
              <a:t>, and use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Write a class that implements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>
                <a:latin typeface="Calibri"/>
                <a:ea typeface="Calibri"/>
              </a:rPr>
              <a:t>, and pass it as an argument to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>
                <a:latin typeface="Calibri"/>
                <a:ea typeface="Calibri"/>
              </a:rPr>
              <a:t>Recommended Tutorial: </a:t>
            </a:r>
            <a:r>
              <a:rPr lang="en-US" sz="2200" dirty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latin typeface="Consolas"/>
                <a:ea typeface="Calibri"/>
              </a:rPr>
              <a:t> 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latin typeface="Consolas"/>
                <a:ea typeface="Calibri"/>
              </a:rPr>
              <a:t>...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Java 8 API Specification of the Collections Framework:</a:t>
            </a:r>
            <a:br>
              <a:rPr lang="en-US" sz="3200" dirty="0"/>
            </a:br>
            <a:r>
              <a:rPr lang="en-US" sz="2500" dirty="0">
                <a:hlinkClick r:id="rId3"/>
              </a:rPr>
              <a:t>https://docs.oracle.com/javase/8/docs/technotes/guides/collections/reference.html</a:t>
            </a:r>
            <a:endParaRPr lang="en-US" sz="25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dirty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hlinkClick r:id="rId4"/>
              </a:rPr>
              <a:t>http://docs.oracle.com/javase/tutorial/collections/</a:t>
            </a:r>
            <a:endParaRPr lang="en-US" sz="25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</a:rPr>
              <a:t>Output:</a:t>
            </a:r>
            <a:r>
              <a:rPr lang="he-IL" sz="3100" dirty="0">
                <a:latin typeface="Calibri"/>
              </a:rPr>
              <a:t>   </a:t>
            </a:r>
            <a:r>
              <a:rPr lang="en-US" sz="3100" dirty="0"/>
              <a:t>[(0,6), (1,3)]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Implementing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>
                <a:latin typeface="Calibri"/>
              </a:rPr>
              <a:t>The output: </a:t>
            </a:r>
            <a:r>
              <a:rPr lang="en-US" sz="3100" dirty="0"/>
              <a:t>[(1,3), (0,6)]</a:t>
            </a:r>
            <a:endParaRPr lang="he-IL" sz="3100" dirty="0"/>
          </a:p>
          <a:p>
            <a:pPr algn="l" rtl="0"/>
            <a:r>
              <a:rPr lang="en-US" sz="3100" dirty="0">
                <a:latin typeface="Calibri"/>
              </a:rPr>
              <a:t>Useful for sorting existing classes (e.g., String)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כאשר </a:t>
            </a:r>
            <a:r>
              <a:rPr lang="en-US" b="0" dirty="0"/>
              <a:t>remove</a:t>
            </a:r>
            <a:r>
              <a:rPr lang="he-IL" b="0" dirty="0"/>
              <a:t> לא מקבלת ארגומנטים, האיבר שמוסר מהרשימה הוא האיבר הראשון שנכנס (הראשון בתור)</a:t>
            </a:r>
            <a:endParaRPr lang="en-US" sz="1600" b="0" dirty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האיברים מסודרים לפי סדר ההכנסה</a:t>
            </a:r>
            <a:endParaRPr lang="en-US" sz="1600" b="0" dirty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sz="4000" b="0" dirty="0"/>
              <a:t>Interfaces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3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/>
              <a:t>SortedSet</a:t>
            </a:r>
            <a:r>
              <a:rPr lang="en-US" sz="2000" b="0" dirty="0"/>
              <a:t>&lt;E&gt;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59249B-D00C-4A84-A22D-A032C0D55C9F}"/>
              </a:ext>
            </a:extLst>
          </p:cNvPr>
          <p:cNvCxnSpPr>
            <a:cxnSpLocks/>
          </p:cNvCxnSpPr>
          <p:nvPr/>
        </p:nvCxnSpPr>
        <p:spPr>
          <a:xfrm>
            <a:off x="6627984" y="1696995"/>
            <a:ext cx="0" cy="474499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2E6AE-9BF2-4B2C-8FEE-5F87170E53D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A7621-9305-4EDF-BA04-24B0F0021973}"/>
              </a:ext>
            </a:extLst>
          </p:cNvPr>
          <p:cNvSpPr txBox="1"/>
          <p:nvPr/>
        </p:nvSpPr>
        <p:spPr>
          <a:xfrm>
            <a:off x="579964" y="330403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Reminder- Autoboxing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04422" cy="4876800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3200" dirty="0"/>
              <a:t>It is sometimes useful to treat primitive values as objects.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/>
              <a:t>Wrapper classes: for each of the primitive types. Boolean, Byte, Short, Character, Integer, Long, Float and Double.</a:t>
            </a:r>
          </a:p>
          <a:p>
            <a:pPr lvl="1" algn="l" rtl="0"/>
            <a:r>
              <a:rPr lang="en-US" sz="2800" dirty="0"/>
              <a:t>Immutable final classes.</a:t>
            </a:r>
          </a:p>
          <a:p>
            <a:pPr lvl="1" algn="l" rtl="0"/>
            <a:r>
              <a:rPr lang="en-US" sz="2800" dirty="0"/>
              <a:t>Instances hold a single primitive value.</a:t>
            </a:r>
          </a:p>
          <a:p>
            <a:pPr marL="274320" lvl="1" indent="0" algn="l" rtl="0">
              <a:buNone/>
            </a:pPr>
            <a:endParaRPr lang="en-US" sz="2800" dirty="0"/>
          </a:p>
          <a:p>
            <a:pPr algn="l" rtl="0" eaLnBrk="1" hangingPunct="1"/>
            <a:r>
              <a:rPr lang="en-US" sz="3200" dirty="0"/>
              <a:t>Boxing conversion: </a:t>
            </a:r>
            <a:r>
              <a:rPr lang="en-US" sz="3200" b="1" dirty="0"/>
              <a:t>primitive</a:t>
            </a:r>
            <a:r>
              <a:rPr lang="en-US" sz="3200" dirty="0"/>
              <a:t> to </a:t>
            </a:r>
            <a:r>
              <a:rPr lang="en-US" sz="3200" b="1" dirty="0"/>
              <a:t>wrapper object</a:t>
            </a:r>
            <a:r>
              <a:rPr lang="en-US" sz="3200" dirty="0"/>
              <a:t>.</a:t>
            </a:r>
          </a:p>
          <a:p>
            <a:pPr algn="l" rtl="0" eaLnBrk="1" hangingPunct="1"/>
            <a:r>
              <a:rPr lang="en-US" sz="3200" dirty="0"/>
              <a:t>Unboxing conversion:</a:t>
            </a:r>
            <a:r>
              <a:rPr lang="en-US" sz="3200" b="1" dirty="0"/>
              <a:t> wrapper object </a:t>
            </a:r>
            <a:r>
              <a:rPr lang="en-US" sz="3200" dirty="0"/>
              <a:t>to</a:t>
            </a:r>
            <a:r>
              <a:rPr lang="en-US" sz="3200" b="1" dirty="0"/>
              <a:t> primitive</a:t>
            </a:r>
            <a:r>
              <a:rPr lang="en-US" sz="3200" dirty="0"/>
              <a:t>.</a:t>
            </a:r>
            <a:endParaRPr lang="en-US" sz="2500" dirty="0"/>
          </a:p>
          <a:p>
            <a:pPr lvl="1" algn="l" rtl="0"/>
            <a:r>
              <a:rPr lang="en-US" sz="2800" dirty="0"/>
              <a:t>Both work explicitly (with cast operator) and implicitly.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9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2E6AE-9BF2-4B2C-8FEE-5F87170E53D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A7621-9305-4EDF-BA04-24B0F0021973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972DAC-EC15-491F-926D-ED4CC7C6A6C9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46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18962</TotalTime>
  <Words>2896</Words>
  <Application>Microsoft Office PowerPoint</Application>
  <PresentationFormat>On-screen Show (4:3)</PresentationFormat>
  <Paragraphs>576</Paragraphs>
  <Slides>36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sw1</vt:lpstr>
      <vt:lpstr>תוכנה 1</vt:lpstr>
      <vt:lpstr>Java Collections Framework</vt:lpstr>
      <vt:lpstr>Online Resources</vt:lpstr>
      <vt:lpstr>Interfaces</vt:lpstr>
      <vt:lpstr>Collection Interfaces</vt:lpstr>
      <vt:lpstr>A Simple Example</vt:lpstr>
      <vt:lpstr>Reminder- Autoboxing</vt:lpstr>
      <vt:lpstr>A Simple Example</vt:lpstr>
      <vt:lpstr>A Simple Example</vt:lpstr>
      <vt:lpstr>A Simple Example</vt:lpstr>
      <vt:lpstr>Implementations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Algorithms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amir hertz</cp:lastModifiedBy>
  <cp:revision>1871</cp:revision>
  <cp:lastPrinted>1601-01-01T00:00:00Z</cp:lastPrinted>
  <dcterms:created xsi:type="dcterms:W3CDTF">1601-01-01T00:00:00Z</dcterms:created>
  <dcterms:modified xsi:type="dcterms:W3CDTF">2021-11-21T15:42:24Z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