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297" r:id="rId2"/>
    <p:sldId id="519" r:id="rId3"/>
    <p:sldId id="480" r:id="rId4"/>
    <p:sldId id="545" r:id="rId5"/>
    <p:sldId id="521" r:id="rId6"/>
    <p:sldId id="525" r:id="rId7"/>
    <p:sldId id="524" r:id="rId8"/>
    <p:sldId id="548" r:id="rId9"/>
    <p:sldId id="527" r:id="rId10"/>
    <p:sldId id="528" r:id="rId11"/>
    <p:sldId id="529" r:id="rId12"/>
    <p:sldId id="530" r:id="rId13"/>
    <p:sldId id="546" r:id="rId14"/>
    <p:sldId id="531" r:id="rId15"/>
    <p:sldId id="532" r:id="rId16"/>
    <p:sldId id="533" r:id="rId17"/>
    <p:sldId id="534" r:id="rId18"/>
    <p:sldId id="535" r:id="rId19"/>
    <p:sldId id="537" r:id="rId20"/>
    <p:sldId id="551" r:id="rId21"/>
    <p:sldId id="550" r:id="rId22"/>
    <p:sldId id="552" r:id="rId23"/>
    <p:sldId id="541" r:id="rId24"/>
    <p:sldId id="542" r:id="rId25"/>
    <p:sldId id="538" r:id="rId26"/>
    <p:sldId id="543" r:id="rId27"/>
    <p:sldId id="547" r:id="rId28"/>
    <p:sldId id="544" r:id="rId29"/>
    <p:sldId id="539" r:id="rId30"/>
    <p:sldId id="549" r:id="rId31"/>
    <p:sldId id="540" r:id="rId32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426240"/>
    <a:srgbClr val="CCECFF"/>
    <a:srgbClr val="FCE7B4"/>
    <a:srgbClr val="0000CC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72402" autoAdjust="0"/>
  </p:normalViewPr>
  <p:slideViewPr>
    <p:cSldViewPr>
      <p:cViewPr varScale="1">
        <p:scale>
          <a:sx n="88" d="100"/>
          <a:sy n="88" d="100"/>
        </p:scale>
        <p:origin x="24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he-IL" dirty="0"/>
              <a:t>המקרה הראשון לא מתקמפל- הקומפלייר "יודע"  ש</a:t>
            </a:r>
            <a:r>
              <a:rPr lang="en-US" dirty="0" err="1"/>
              <a:t>setVal</a:t>
            </a:r>
            <a:r>
              <a:rPr lang="he-IL" dirty="0"/>
              <a:t> צריך לקבל ערך מסוג </a:t>
            </a:r>
            <a:r>
              <a:rPr lang="en-US" dirty="0"/>
              <a:t>String</a:t>
            </a:r>
            <a:r>
              <a:rPr lang="he-IL" dirty="0"/>
              <a:t>.</a:t>
            </a:r>
          </a:p>
          <a:p>
            <a:pPr marL="171450" indent="-171450">
              <a:buFontTx/>
              <a:buChar char="-"/>
            </a:pPr>
            <a:endParaRPr lang="he-IL" dirty="0"/>
          </a:p>
          <a:p>
            <a:pPr marL="0" indent="0">
              <a:buFontTx/>
              <a:buNone/>
            </a:pPr>
            <a:r>
              <a:rPr lang="he-IL" dirty="0"/>
              <a:t>המקרה השני רץ ועובד</a:t>
            </a:r>
            <a:r>
              <a:rPr lang="en-US" dirty="0"/>
              <a:t> </a:t>
            </a:r>
            <a:r>
              <a:rPr lang="he-IL" dirty="0"/>
              <a:t> אבל, לוגית, לא נכון.</a:t>
            </a:r>
            <a:br>
              <a:rPr lang="en-US" dirty="0"/>
            </a:br>
            <a:endParaRPr lang="he-IL" dirty="0"/>
          </a:p>
          <a:p>
            <a:pPr marL="0" indent="0">
              <a:buFontTx/>
              <a:buNone/>
            </a:pPr>
            <a:r>
              <a:rPr lang="he-IL" dirty="0"/>
              <a:t>המקרה השני מקמפל אבל השגיאה בזמן ריצה בגלל </a:t>
            </a:r>
            <a:r>
              <a:rPr lang="en-US" dirty="0"/>
              <a:t>down cast</a:t>
            </a:r>
            <a:r>
              <a:rPr lang="he-IL" dirty="0"/>
              <a:t> לא חוקי.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81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3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41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6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11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60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Container&lt;String&gt; </a:t>
            </a:r>
            <a:r>
              <a:rPr lang="he-IL" sz="1200" dirty="0"/>
              <a:t> לא יורש מ-</a:t>
            </a:r>
            <a:r>
              <a:rPr lang="en-US" sz="1200" dirty="0"/>
              <a:t>Container&lt;Object&gt; </a:t>
            </a:r>
            <a:r>
              <a:rPr lang="he-IL" sz="1200" dirty="0"/>
              <a:t>.</a:t>
            </a:r>
            <a:br>
              <a:rPr lang="en-US" sz="1200" dirty="0"/>
            </a:br>
            <a:r>
              <a:rPr lang="he-IL" sz="1200" dirty="0"/>
              <a:t> כלומר,</a:t>
            </a:r>
            <a:r>
              <a:rPr lang="en-US" sz="1200" dirty="0"/>
              <a:t>Container&lt;String&gt; </a:t>
            </a:r>
            <a:r>
              <a:rPr lang="he-IL" sz="1200" dirty="0"/>
              <a:t> הוא לא סוג של </a:t>
            </a:r>
            <a:r>
              <a:rPr lang="en-US" sz="1200" dirty="0"/>
              <a:t>Container&lt;Object&gt; </a:t>
            </a:r>
            <a:r>
              <a:rPr lang="he-IL" sz="1200" dirty="0"/>
              <a:t>.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51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List&lt;Double&gt; </a:t>
            </a:r>
            <a:r>
              <a:rPr lang="he-IL" sz="1200" dirty="0"/>
              <a:t> היא לא סוג של </a:t>
            </a:r>
            <a:r>
              <a:rPr lang="en-US" sz="1200" dirty="0"/>
              <a:t>List&lt;Number&gt; </a:t>
            </a:r>
            <a:r>
              <a:rPr lang="he-IL" sz="1200" dirty="0"/>
              <a:t>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26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6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e-IL" dirty="0"/>
              <a:t>תכנות גנרי נוסף מאוחר יחסית.</a:t>
            </a:r>
            <a:br>
              <a:rPr lang="en-US" dirty="0"/>
            </a:br>
            <a:r>
              <a:rPr lang="he-IL" dirty="0"/>
              <a:t>יש מיגבלות וכללים מורבים שנובעים מתאימות לאחור.</a:t>
            </a: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864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793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292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מובטח שהטיפוס הגנרי יהיה סוג של </a:t>
            </a:r>
            <a:r>
              <a:rPr lang="en-US" dirty="0"/>
              <a:t>Number</a:t>
            </a:r>
            <a:r>
              <a:rPr lang="he-IL" dirty="0"/>
              <a:t> ולכן יממש את </a:t>
            </a:r>
            <a:r>
              <a:rPr lang="en-US" dirty="0" err="1"/>
              <a:t>intValue</a:t>
            </a:r>
            <a:r>
              <a:rPr lang="he-IL" dirty="0"/>
              <a:t>.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871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he-IL" dirty="0"/>
              <a:t>לא מתקיים יחס </a:t>
            </a:r>
            <a:r>
              <a:rPr lang="en-US" dirty="0"/>
              <a:t>is-a </a:t>
            </a:r>
            <a:r>
              <a:rPr lang="he-IL" dirty="0"/>
              <a:t> בין </a:t>
            </a:r>
            <a:r>
              <a:rPr lang="en-US" sz="1200" dirty="0"/>
              <a:t>Exception</a:t>
            </a:r>
            <a:r>
              <a:rPr lang="he-IL" sz="1200" dirty="0"/>
              <a:t> למי שיורש ממנו.</a:t>
            </a:r>
          </a:p>
          <a:p>
            <a:pPr marL="228600" indent="-228600">
              <a:buAutoNum type="arabicPeriod"/>
            </a:pPr>
            <a:r>
              <a:rPr lang="en-US" dirty="0"/>
              <a:t>Remove</a:t>
            </a:r>
            <a:r>
              <a:rPr lang="he-IL" dirty="0"/>
              <a:t> בהכרה יחזיר אוביקט מטיפוס שיורש מ</a:t>
            </a:r>
            <a:r>
              <a:rPr lang="en-US" sz="1200" dirty="0"/>
              <a:t>Exception</a:t>
            </a:r>
            <a:r>
              <a:rPr lang="he-IL" sz="1200" dirty="0"/>
              <a:t>.</a:t>
            </a:r>
          </a:p>
          <a:p>
            <a:pPr marL="228600" indent="-228600">
              <a:buAutoNum type="arabicPeriod"/>
            </a:pPr>
            <a:endParaRPr lang="he-IL" sz="1200" dirty="0"/>
          </a:p>
          <a:p>
            <a:pPr marL="228600" indent="-228600">
              <a:buAutoNum type="arabicPeriod"/>
            </a:pPr>
            <a:r>
              <a:rPr lang="en-US" sz="1200" dirty="0"/>
              <a:t>Exception</a:t>
            </a:r>
            <a:r>
              <a:rPr lang="he-IL" sz="1200" dirty="0"/>
              <a:t> יורש מטיפוס הרשימה ולכן ניתן להוסיף את </a:t>
            </a:r>
            <a:r>
              <a:rPr lang="en-US" sz="1200" dirty="0"/>
              <a:t>a</a:t>
            </a:r>
            <a:r>
              <a:rPr lang="he-IL" sz="1200" dirty="0"/>
              <a:t>.</a:t>
            </a:r>
          </a:p>
          <a:p>
            <a:pPr marL="228600" indent="-228600">
              <a:buAutoNum type="arabicPeriod"/>
            </a:pPr>
            <a:r>
              <a:rPr lang="en-US" sz="1200" dirty="0"/>
              <a:t>Remove </a:t>
            </a:r>
            <a:r>
              <a:rPr lang="he-IL" sz="1200" dirty="0"/>
              <a:t> יחזיר איבר ש-</a:t>
            </a:r>
            <a:r>
              <a:rPr lang="en-US" sz="1200" dirty="0"/>
              <a:t>Exception</a:t>
            </a:r>
            <a:r>
              <a:rPr lang="he-IL" sz="1200" dirty="0"/>
              <a:t> יורש ממנו...</a:t>
            </a:r>
          </a:p>
          <a:p>
            <a:pPr marL="228600" marR="0" lvl="0" indent="-22860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dirty="0"/>
              <a:t>Remove </a:t>
            </a:r>
            <a:r>
              <a:rPr lang="he-IL" sz="1200" dirty="0"/>
              <a:t> יחזיר איבר שיורש מ</a:t>
            </a:r>
            <a:r>
              <a:rPr lang="en-US" sz="1200" dirty="0"/>
              <a:t>Object</a:t>
            </a:r>
            <a:r>
              <a:rPr lang="he-IL" sz="1200" dirty="0"/>
              <a:t>...</a:t>
            </a:r>
          </a:p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504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360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מהרשימה הראשונה  נירצה לקבל (</a:t>
            </a:r>
            <a:r>
              <a:rPr lang="en-US" dirty="0"/>
              <a:t>get</a:t>
            </a:r>
            <a:r>
              <a:rPr lang="he-IL" dirty="0"/>
              <a:t>) של מספרים, כך ששאנחנו צריכים להבטיח ש</a:t>
            </a:r>
            <a:r>
              <a:rPr lang="en-US" dirty="0"/>
              <a:t>get </a:t>
            </a:r>
            <a:r>
              <a:rPr lang="he-IL" dirty="0"/>
              <a:t> יחזיר מספר.</a:t>
            </a:r>
          </a:p>
          <a:p>
            <a:r>
              <a:rPr lang="he-IL" dirty="0"/>
              <a:t>לרשימה השניה נירצה להוסיף (</a:t>
            </a:r>
            <a:r>
              <a:rPr lang="en-US" dirty="0"/>
              <a:t>add</a:t>
            </a:r>
            <a:r>
              <a:rPr lang="he-IL" dirty="0"/>
              <a:t>) מספרים . נצטרך ש</a:t>
            </a:r>
            <a:r>
              <a:rPr lang="en-US" dirty="0"/>
              <a:t>Number</a:t>
            </a:r>
            <a:r>
              <a:rPr lang="he-IL" dirty="0"/>
              <a:t> יהיה סוג של טיפוס הרשימה.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044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318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1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he-IL" dirty="0"/>
              <a:t>דוכמה מהרצאה- </a:t>
            </a:r>
            <a:r>
              <a:rPr lang="en-US" dirty="0"/>
              <a:t>cell</a:t>
            </a:r>
            <a:r>
              <a:rPr lang="he-IL" dirty="0"/>
              <a:t> בתוך רשימה מקושרת.</a:t>
            </a:r>
          </a:p>
          <a:p>
            <a:pPr marL="228600" indent="-228600" eaLnBrk="1" hangingPunct="1"/>
            <a:r>
              <a:rPr lang="he-IL" dirty="0"/>
              <a:t>מכיל תוכן מסוג </a:t>
            </a:r>
            <a:r>
              <a:rPr lang="en-US" dirty="0"/>
              <a:t>T</a:t>
            </a:r>
            <a:r>
              <a:rPr lang="he-IL" dirty="0"/>
              <a:t> ומצביע לאיבר הבא.</a:t>
            </a:r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he-IL" dirty="0">
                <a:cs typeface="Arial" charset="0"/>
              </a:rPr>
              <a:t>רשימה מקושרת. מקבלת </a:t>
            </a:r>
            <a:r>
              <a:rPr lang="en-US" dirty="0">
                <a:cs typeface="Arial" charset="0"/>
              </a:rPr>
              <a:t>cell</a:t>
            </a:r>
            <a:r>
              <a:rPr lang="he-IL" dirty="0">
                <a:cs typeface="Arial" charset="0"/>
              </a:rPr>
              <a:t> בבנאי כראש הרשימה.</a:t>
            </a:r>
            <a:endParaRPr lang="en-US" dirty="0">
              <a:cs typeface="Arial" charset="0"/>
            </a:endParaRPr>
          </a:p>
          <a:p>
            <a:pPr marL="228600" indent="-228600" eaLnBrk="1" hangingPunct="1"/>
            <a:r>
              <a:rPr lang="he-IL" dirty="0">
                <a:cs typeface="Arial" charset="0"/>
              </a:rPr>
              <a:t>בהרצאה שיפרנו את המימוש כך ש</a:t>
            </a:r>
            <a:r>
              <a:rPr lang="en-US" dirty="0">
                <a:cs typeface="Arial" charset="0"/>
              </a:rPr>
              <a:t>cell</a:t>
            </a:r>
            <a:r>
              <a:rPr lang="he-IL" dirty="0">
                <a:cs typeface="Arial" charset="0"/>
              </a:rPr>
              <a:t> היא מחלקה פנימית פרטית ב</a:t>
            </a:r>
            <a:r>
              <a:rPr lang="en-US" dirty="0" err="1">
                <a:cs typeface="Arial" charset="0"/>
              </a:rPr>
              <a:t>MyList</a:t>
            </a:r>
            <a:r>
              <a:rPr lang="he-IL" dirty="0">
                <a:cs typeface="Arial" charset="0"/>
              </a:rPr>
              <a:t> עם אותו טיפוס גנרי.</a:t>
            </a:r>
          </a:p>
        </p:txBody>
      </p:sp>
    </p:spTree>
    <p:extLst>
      <p:ext uri="{BB962C8B-B14F-4D97-AF65-F5344CB8AC3E}">
        <p14:creationId xmlns:p14="http://schemas.microsoft.com/office/powerpoint/2010/main" val="3075730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הצהרת הטיפוס הגנרי מאפשרת ל</a:t>
            </a:r>
            <a:r>
              <a:rPr lang="en-US" dirty="0"/>
              <a:t>compiler </a:t>
            </a:r>
            <a:r>
              <a:rPr lang="he-IL" dirty="0"/>
              <a:t> לבצע הרבה בדיקות ולעלות על טעויות שאחרת היו מתגלות בזמן ריצה.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59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-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-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008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he-IL"/>
              <a:t>נובע </a:t>
            </a:r>
            <a:r>
              <a:rPr lang="he-IL" dirty="0"/>
              <a:t>ממנגנון המחיקה ותאימות לאחור.</a:t>
            </a:r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December 21, 2021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>
                <a:latin typeface="Comic Sans MS" pitchFamily="66" charset="0"/>
              </a:rPr>
              <a:t>תוכנה 1</a:t>
            </a:r>
            <a:br>
              <a:rPr lang="he-IL">
                <a:latin typeface="Comic Sans MS" pitchFamily="66" charset="0"/>
              </a:rPr>
            </a:br>
            <a:endParaRPr lang="en-US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4000" b="1">
                <a:solidFill>
                  <a:srgbClr val="000099"/>
                </a:solidFill>
              </a:rPr>
              <a:t>Generics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מלכודת הטיפוסים הנאים</a:t>
            </a:r>
            <a:br>
              <a:rPr lang="he-IL" b="1" dirty="0"/>
            </a:br>
            <a:r>
              <a:rPr lang="he-IL" b="1" dirty="0"/>
              <a:t> </a:t>
            </a:r>
            <a:r>
              <a:rPr lang="en-US" b="1" dirty="0"/>
              <a:t>(Raw types)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dirty="0"/>
              <a:t>אם ניצור משתנה או מופע של מחלקה גנרית ו</a:t>
            </a:r>
            <a:r>
              <a:rPr lang="he-IL" b="1" dirty="0"/>
              <a:t>נשמיט את הסוגריים המשולשים</a:t>
            </a:r>
            <a:r>
              <a:rPr lang="he-IL" dirty="0"/>
              <a:t>, פעולה זו לא תגרור שגיאת קומפילציה (רק אזהרה)!</a:t>
            </a:r>
          </a:p>
          <a:p>
            <a:r>
              <a:rPr lang="he-IL" dirty="0"/>
              <a:t>במקום זאת </a:t>
            </a:r>
            <a:r>
              <a:rPr lang="he-IL" b="1" dirty="0"/>
              <a:t>יצרנו טיפוס נא</a:t>
            </a:r>
            <a:r>
              <a:rPr lang="he-IL" dirty="0"/>
              <a:t>. </a:t>
            </a:r>
          </a:p>
          <a:p>
            <a:r>
              <a:rPr lang="he-IL" dirty="0"/>
              <a:t>עבור טיפוסים נאים הקומפיילר </a:t>
            </a:r>
            <a:r>
              <a:rPr lang="he-IL" b="1" dirty="0"/>
              <a:t>לא מבצע בדיקות בטיחות טיפוסים</a:t>
            </a:r>
            <a:r>
              <a:rPr lang="he-IL" dirty="0"/>
              <a:t>. </a:t>
            </a:r>
          </a:p>
          <a:p>
            <a:r>
              <a:rPr lang="he-IL" dirty="0"/>
              <a:t>השפה מאפשרת טיפוסים נאים לשם תאימות לאחור עם גרסאות בהן לא היו טיפוסים גנריים. לכל מטרה אחרת מומלץ לא ליצור טיפוס נא. </a:t>
            </a:r>
            <a:endParaRPr lang="en-US" dirty="0"/>
          </a:p>
          <a:p>
            <a:pPr eaLnBrk="1" hangingPunct="1"/>
            <a:endParaRPr lang="he-IL" sz="2400" dirty="0"/>
          </a:p>
          <a:p>
            <a:pPr eaLnBrk="1" hangingPunct="1"/>
            <a:endParaRPr lang="en-US" sz="2400" dirty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טיפוסים נאים - דוגמה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/>
              <a:t> Container&lt;T&gt; {</a:t>
            </a: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private</a:t>
            </a:r>
            <a:r>
              <a:rPr lang="en-US" sz="1600" dirty="0"/>
              <a:t> T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/>
              <a:t>;</a:t>
            </a:r>
          </a:p>
          <a:p>
            <a:pPr algn="l" rtl="0">
              <a:buNone/>
            </a:pP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fr-FR" sz="1600" dirty="0"/>
              <a:t> Container(T val) { </a:t>
            </a: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fr-FR" sz="1600" dirty="0"/>
              <a:t>.</a:t>
            </a:r>
            <a:r>
              <a:rPr lang="fr-FR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fr-FR" sz="1600" dirty="0"/>
              <a:t> = val; }</a:t>
            </a: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T </a:t>
            </a:r>
            <a:r>
              <a:rPr lang="en-US" sz="1600" dirty="0" err="1"/>
              <a:t>getVal</a:t>
            </a:r>
            <a:r>
              <a:rPr lang="en-US" sz="1600" dirty="0"/>
              <a:t>() {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/>
              <a:t>; }</a:t>
            </a: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</a:t>
            </a:r>
            <a:r>
              <a:rPr lang="en-US" sz="1600" dirty="0" err="1"/>
              <a:t>setVal</a:t>
            </a:r>
            <a:r>
              <a:rPr lang="en-US" sz="1600" dirty="0"/>
              <a:t>(T </a:t>
            </a:r>
            <a:r>
              <a:rPr lang="en-US" sz="1600" dirty="0" err="1"/>
              <a:t>newVal</a:t>
            </a:r>
            <a:r>
              <a:rPr lang="en-US" sz="1600" dirty="0"/>
              <a:t>) {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/>
              <a:t> = </a:t>
            </a:r>
            <a:r>
              <a:rPr lang="en-US" sz="1600" dirty="0" err="1"/>
              <a:t>newVal</a:t>
            </a:r>
            <a:r>
              <a:rPr lang="en-US" sz="1600" dirty="0"/>
              <a:t>; }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main(String[] </a:t>
            </a:r>
            <a:r>
              <a:rPr lang="en-US" sz="1600" dirty="0" err="1"/>
              <a:t>args</a:t>
            </a:r>
            <a:r>
              <a:rPr lang="en-US" sz="1600" dirty="0"/>
              <a:t>) {</a:t>
            </a:r>
          </a:p>
          <a:p>
            <a:pPr algn="l" rtl="0">
              <a:buNone/>
            </a:pPr>
            <a:r>
              <a:rPr lang="en-US" sz="1600" dirty="0"/>
              <a:t>         Container&lt;String&gt; </a:t>
            </a:r>
            <a:r>
              <a:rPr lang="en-US" sz="1600" dirty="0" err="1"/>
              <a:t>strCont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/>
              <a:t> Container&lt;String&gt;(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"Getting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>
                <a:solidFill>
                  <a:schemeClr val="tx2"/>
                </a:solidFill>
              </a:rPr>
              <a:t>	   </a:t>
            </a:r>
            <a:r>
              <a:rPr lang="en-US" sz="1600" dirty="0" err="1">
                <a:solidFill>
                  <a:schemeClr val="tx2"/>
                </a:solidFill>
              </a:rPr>
              <a:t>strCont.setVal</a:t>
            </a:r>
            <a:r>
              <a:rPr lang="en-US" sz="1600" dirty="0">
                <a:solidFill>
                  <a:schemeClr val="tx2"/>
                </a:solidFill>
              </a:rPr>
              <a:t>(0); </a:t>
            </a:r>
            <a:endParaRPr lang="en-US" sz="1600" dirty="0">
              <a:solidFill>
                <a:srgbClr val="426240"/>
              </a:solidFill>
            </a:endParaRPr>
          </a:p>
          <a:p>
            <a:pPr algn="l" rtl="0">
              <a:buNone/>
            </a:pPr>
            <a:endParaRPr lang="en-US" sz="1600" dirty="0"/>
          </a:p>
          <a:p>
            <a:pPr algn="l" rtl="0">
              <a:buNone/>
            </a:pPr>
            <a:r>
              <a:rPr lang="en-US" sz="1600" dirty="0"/>
              <a:t>         Container </a:t>
            </a:r>
            <a:r>
              <a:rPr lang="en-US" sz="1600" dirty="0" err="1"/>
              <a:t>rawCont</a:t>
            </a:r>
            <a:r>
              <a:rPr lang="en-US" sz="1600" dirty="0"/>
              <a:t> 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/>
              <a:t> Container&lt;String&gt;(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"Getting 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/>
              <a:t>	   </a:t>
            </a:r>
            <a:r>
              <a:rPr lang="en-US" sz="1600" dirty="0" err="1"/>
              <a:t>rawCont.setVal</a:t>
            </a:r>
            <a:r>
              <a:rPr lang="en-US" sz="1600" dirty="0"/>
              <a:t>(0); </a:t>
            </a:r>
          </a:p>
          <a:p>
            <a:pPr algn="l" rtl="0">
              <a:buNone/>
            </a:pPr>
            <a:endParaRPr lang="en-US" sz="1600" dirty="0">
              <a:solidFill>
                <a:srgbClr val="426240"/>
              </a:solidFill>
            </a:endParaRPr>
          </a:p>
          <a:p>
            <a:pPr algn="l" rtl="0">
              <a:buNone/>
            </a:pPr>
            <a:r>
              <a:rPr lang="en-US" sz="1600" dirty="0"/>
              <a:t>         Container&lt;String&gt; rawCont2 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/>
              <a:t> Container(0); </a:t>
            </a:r>
            <a:r>
              <a:rPr lang="en-US" sz="1600" dirty="0">
                <a:solidFill>
                  <a:srgbClr val="426240"/>
                </a:solidFill>
              </a:rPr>
              <a:t>// No error (also bad)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426240"/>
                </a:solidFill>
              </a:rPr>
              <a:t>	   </a:t>
            </a:r>
            <a:r>
              <a:rPr lang="en-US" sz="1600" dirty="0"/>
              <a:t>String s =  rawCont2.getVal(); </a:t>
            </a:r>
          </a:p>
          <a:p>
            <a:pPr algn="l" rtl="0">
              <a:buNone/>
            </a:pPr>
            <a:r>
              <a:rPr lang="en-US" sz="1600" dirty="0"/>
              <a:t>       }</a:t>
            </a:r>
            <a:endParaRPr lang="he-IL" sz="1600" dirty="0"/>
          </a:p>
          <a:p>
            <a:pPr algn="l" rtl="0">
              <a:buNone/>
            </a:pPr>
            <a:r>
              <a:rPr lang="he-IL" sz="1600" dirty="0"/>
              <a:t> 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F9911B-7576-40D7-AD8E-73B8A47127B7}"/>
              </a:ext>
            </a:extLst>
          </p:cNvPr>
          <p:cNvSpPr txBox="1"/>
          <p:nvPr/>
        </p:nvSpPr>
        <p:spPr>
          <a:xfrm>
            <a:off x="3095836" y="392376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26240"/>
                </a:solidFill>
              </a:rPr>
              <a:t>//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426240"/>
                </a:solidFill>
              </a:rPr>
              <a:t>Error – doesn’t compile (which is good!)</a:t>
            </a:r>
            <a:endParaRPr lang="en-IL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6E0B17-3791-424C-A514-00118E5D0C22}"/>
              </a:ext>
            </a:extLst>
          </p:cNvPr>
          <p:cNvSpPr txBox="1"/>
          <p:nvPr/>
        </p:nvSpPr>
        <p:spPr>
          <a:xfrm>
            <a:off x="3204356" y="479715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800" dirty="0">
                <a:solidFill>
                  <a:srgbClr val="426240"/>
                </a:solidFill>
              </a:rPr>
              <a:t>// No error (which is bad!)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9BE01E-C4A4-4B33-A648-963664B44617}"/>
              </a:ext>
            </a:extLst>
          </p:cNvPr>
          <p:cNvSpPr txBox="1"/>
          <p:nvPr/>
        </p:nvSpPr>
        <p:spPr>
          <a:xfrm>
            <a:off x="4176464" y="56879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426240"/>
                </a:solidFill>
              </a:rPr>
              <a:t>// Run-time error</a:t>
            </a:r>
            <a:endParaRPr lang="en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operator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800" dirty="0"/>
              <a:t>כאשר אנחנו מגדירים משתנה או שדה גנרי ומבצעים השמה באותה השורה, ניתן להשמיט בצד של ההשמה את הטיפוס הגנרי הקונקרטי. </a:t>
            </a:r>
          </a:p>
          <a:p>
            <a:r>
              <a:rPr lang="he-IL" sz="1800" dirty="0"/>
              <a:t>זה מקל על הכתיבה, אך חשוב להקפיד להשאיר את הסוגריים המשולשים, על מנת שלא יתקבל טיפוס נא. </a:t>
            </a:r>
          </a:p>
          <a:p>
            <a:r>
              <a:rPr lang="he-IL" sz="1800" dirty="0"/>
              <a:t>אופרטור זה (סוגריים משולשים ריקים) נקרא </a:t>
            </a:r>
            <a:r>
              <a:rPr lang="en-US" sz="1800" dirty="0"/>
              <a:t>Diamond Operator</a:t>
            </a:r>
            <a:endParaRPr lang="he-IL" sz="1800" dirty="0"/>
          </a:p>
          <a:p>
            <a:endParaRPr lang="en-US" sz="1800" dirty="0"/>
          </a:p>
          <a:p>
            <a:pPr algn="l" rtl="0">
              <a:buNone/>
            </a:pPr>
            <a:r>
              <a:rPr lang="en-US" sz="1800" dirty="0"/>
              <a:t>Container&lt;Container&lt;String&gt;&gt; c =   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Container&lt;Container&lt;String&gt;&gt;(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Container&lt;String 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</a:p>
          <a:p>
            <a:pPr algn="l" rtl="0">
              <a:buNone/>
            </a:pPr>
            <a:endParaRPr lang="en-US" sz="1800" dirty="0"/>
          </a:p>
          <a:p>
            <a:pPr>
              <a:buNone/>
            </a:pPr>
            <a:r>
              <a:rPr lang="he-IL" sz="1800" dirty="0"/>
              <a:t>ניתן לקיצור ל:</a:t>
            </a:r>
          </a:p>
          <a:p>
            <a:pPr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Container&lt;Container&lt;String&gt;&gt; c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operator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800" dirty="0"/>
              <a:t>כאשר אנחנו מגדירים משתנה או שדה גנרי ומבצעים השמה באותה השורה, ניתן להשמיט בצד של ההשמה את הטיפוס הגנרי הקונקרטי. </a:t>
            </a:r>
          </a:p>
          <a:p>
            <a:r>
              <a:rPr lang="he-IL" sz="1800" dirty="0"/>
              <a:t>זה מקל על הכתיבה, אך חשוב להקפיד </a:t>
            </a:r>
            <a:r>
              <a:rPr lang="he-IL" sz="1800" b="1" dirty="0"/>
              <a:t>להשאיר את הסוגריים המשולשים, על מנת שלא יתקבל טיפוס נא</a:t>
            </a:r>
            <a:r>
              <a:rPr lang="he-IL" sz="1800" dirty="0"/>
              <a:t>.</a:t>
            </a:r>
          </a:p>
          <a:p>
            <a:r>
              <a:rPr lang="he-IL" sz="1800" dirty="0"/>
              <a:t>אופרטור זה (סוגריים משולשים ריקים) נקרא </a:t>
            </a:r>
            <a:r>
              <a:rPr lang="en-US" sz="1800" dirty="0"/>
              <a:t>Diamond Operator</a:t>
            </a:r>
            <a:endParaRPr lang="he-IL" sz="1800" dirty="0"/>
          </a:p>
          <a:p>
            <a:r>
              <a:rPr lang="he-IL" sz="1800" dirty="0"/>
              <a:t>שתי השורות שקולות:</a:t>
            </a:r>
          </a:p>
          <a:p>
            <a:pPr algn="l" rtl="0">
              <a:buNone/>
            </a:pPr>
            <a:r>
              <a:rPr lang="en-US" sz="1800" dirty="0"/>
              <a:t>Container&lt;String&gt; c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Container&lt;String&gt;(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);</a:t>
            </a:r>
            <a:endParaRPr lang="he-IL" sz="1800" dirty="0"/>
          </a:p>
          <a:p>
            <a:pPr algn="l" rtl="0">
              <a:buNone/>
            </a:pPr>
            <a:r>
              <a:rPr lang="en-US" sz="1800" dirty="0"/>
              <a:t>Container&lt;String&gt; c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);</a:t>
            </a:r>
            <a:endParaRPr lang="he-IL" sz="1800" dirty="0"/>
          </a:p>
          <a:p>
            <a:r>
              <a:rPr lang="he-IL" sz="1800" dirty="0"/>
              <a:t>שתי השורות שקולות:</a:t>
            </a:r>
            <a:endParaRPr lang="en-US" sz="1800" dirty="0"/>
          </a:p>
          <a:p>
            <a:pPr algn="l" rtl="0">
              <a:buNone/>
            </a:pPr>
            <a:r>
              <a:rPr lang="en-US" sz="1800" dirty="0"/>
              <a:t>Container&lt;Container&lt;String&gt;&gt; c = 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Container&lt;Container&lt;String&gt;&gt;(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Container&lt;String 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  <a:endParaRPr lang="he-IL" sz="1800" dirty="0"/>
          </a:p>
          <a:p>
            <a:pPr algn="l" rtl="0">
              <a:buNone/>
            </a:pPr>
            <a:endParaRPr lang="en-US" sz="1800" dirty="0"/>
          </a:p>
          <a:p>
            <a:pPr algn="l" rtl="0">
              <a:buNone/>
            </a:pPr>
            <a:r>
              <a:rPr lang="en-US" sz="1800" dirty="0"/>
              <a:t>Container&lt;Container&lt;String&gt;&gt; c =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/>
              <a:t> Container&lt;&gt;(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/>
              <a:t>));</a:t>
            </a:r>
          </a:p>
          <a:p>
            <a:pPr algn="l" rtl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6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מתודות גנריות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/>
              <a:t> Helper {</a:t>
            </a:r>
          </a:p>
          <a:p>
            <a:pPr algn="l" rtl="0">
              <a:buNone/>
            </a:pPr>
            <a:r>
              <a:rPr lang="en-US" sz="2400" dirty="0"/>
              <a:t> 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/>
              <a:t> &lt;T&gt; 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/>
              <a:t> compare(Container&lt;T&gt; c1, Container&lt;T&gt; c2) {</a:t>
            </a:r>
          </a:p>
          <a:p>
            <a:pPr algn="l" rtl="0">
              <a:buNone/>
            </a:pPr>
            <a:r>
              <a:rPr lang="en-US" sz="2400" dirty="0"/>
              <a:t>     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2400" dirty="0"/>
              <a:t> c1.equals(c2); </a:t>
            </a:r>
          </a:p>
          <a:p>
            <a:pPr algn="l" rtl="0">
              <a:buNone/>
            </a:pPr>
            <a:r>
              <a:rPr lang="en-US" sz="2400" dirty="0"/>
              <a:t>      }</a:t>
            </a:r>
          </a:p>
          <a:p>
            <a:pPr algn="l" rtl="0">
              <a:buNone/>
            </a:pPr>
            <a:r>
              <a:rPr lang="en-US" sz="2400" dirty="0"/>
              <a:t>}</a:t>
            </a:r>
          </a:p>
          <a:p>
            <a:pPr algn="l" rtl="0">
              <a:buNone/>
            </a:pPr>
            <a:endParaRPr lang="en-US" sz="2000" dirty="0"/>
          </a:p>
          <a:p>
            <a:r>
              <a:rPr lang="en-US" dirty="0"/>
              <a:t> </a:t>
            </a:r>
            <a:r>
              <a:rPr lang="he-IL" dirty="0"/>
              <a:t>יכולנו גם להגדיר את המחלקה בתור </a:t>
            </a:r>
            <a:r>
              <a:rPr lang="en-US" dirty="0"/>
              <a:t>Helper&lt;S&gt;</a:t>
            </a:r>
            <a:r>
              <a:rPr lang="he-IL" dirty="0"/>
              <a:t>, כאשר שאר הקוד נשאר כפי שהוא, ללא כל שינוי אפקטיבי.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מתודות גנריות - המשך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r>
              <a:rPr lang="he-IL" sz="2000" dirty="0"/>
              <a:t>ומה אם למתודה גנרית יש </a:t>
            </a:r>
            <a:r>
              <a:rPr lang="he-IL" sz="2000" b="1" dirty="0"/>
              <a:t>טיפוס גנרי שחולק את אותו השם</a:t>
            </a:r>
            <a:r>
              <a:rPr lang="he-IL" sz="2000" dirty="0"/>
              <a:t> עם הטיפוס הגנרי של המחלקה בה היא נמצאת? </a:t>
            </a:r>
          </a:p>
          <a:p>
            <a:r>
              <a:rPr lang="he-IL" sz="2000" dirty="0"/>
              <a:t>זה אמנם מבלבל, אך מדובר בשני טיפוסים לא קשורים. </a:t>
            </a:r>
          </a:p>
          <a:p>
            <a:pPr algn="l" rtl="0">
              <a:buNone/>
            </a:pPr>
            <a:endParaRPr lang="en-US" sz="1600" b="1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/>
              <a:t> Helper&lt;T&gt; {</a:t>
            </a:r>
          </a:p>
          <a:p>
            <a:pPr algn="l" rtl="0">
              <a:buNone/>
            </a:pPr>
            <a:r>
              <a:rPr lang="fr-FR" sz="1700" dirty="0"/>
              <a:t>	</a:t>
            </a:r>
            <a:r>
              <a:rPr lang="fr-FR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700" dirty="0"/>
              <a:t> &lt;T&gt;  </a:t>
            </a:r>
            <a:r>
              <a:rPr lang="fr-FR" sz="17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fr-FR" sz="1700" dirty="0"/>
              <a:t> compare(Container&lt;T&gt;  c1, Container&lt;T&gt;  c2) {</a:t>
            </a:r>
          </a:p>
          <a:p>
            <a:pPr algn="l" rtl="0">
              <a:buNone/>
            </a:pPr>
            <a:r>
              <a:rPr lang="en-US" sz="1700" dirty="0"/>
              <a:t>	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700" dirty="0"/>
              <a:t> c1.equals(c2);</a:t>
            </a:r>
          </a:p>
          <a:p>
            <a:pPr algn="l" rtl="0">
              <a:buNone/>
            </a:pPr>
            <a:r>
              <a:rPr lang="en-US" sz="1700" dirty="0"/>
              <a:t>	}</a:t>
            </a:r>
            <a:endParaRPr lang="he-IL" sz="1700" dirty="0"/>
          </a:p>
          <a:p>
            <a:pPr algn="l" rtl="0">
              <a:buNone/>
            </a:pPr>
            <a:r>
              <a:rPr lang="en-US" sz="1700" dirty="0"/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/>
              <a:t> main(String[]  </a:t>
            </a:r>
            <a:r>
              <a:rPr lang="en-US" sz="1700" dirty="0" err="1"/>
              <a:t>args</a:t>
            </a:r>
            <a:r>
              <a:rPr lang="en-US" sz="1700" dirty="0"/>
              <a:t>) {</a:t>
            </a:r>
          </a:p>
          <a:p>
            <a:pPr algn="l" rtl="0">
              <a:buNone/>
            </a:pPr>
            <a:r>
              <a:rPr lang="en-US" sz="1700" dirty="0"/>
              <a:t>		Helper&lt;String&gt; h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/>
              <a:t> Helper&lt;&gt;();</a:t>
            </a:r>
          </a:p>
          <a:p>
            <a:pPr algn="l" rtl="0">
              <a:buNone/>
            </a:pPr>
            <a:r>
              <a:rPr lang="en-US" sz="1700" dirty="0"/>
              <a:t>		Container&lt;Integer&gt; c1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/>
              <a:t> Container&lt;&gt;(1);</a:t>
            </a:r>
          </a:p>
          <a:p>
            <a:pPr algn="l" rtl="0">
              <a:buNone/>
            </a:pPr>
            <a:r>
              <a:rPr lang="en-US" sz="1700" dirty="0"/>
              <a:t>		Container&lt;Integer&gt; c2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/>
              <a:t> Container&lt;&gt;(2);</a:t>
            </a:r>
          </a:p>
          <a:p>
            <a:pPr algn="l" rtl="0">
              <a:buNone/>
            </a:pPr>
            <a:r>
              <a:rPr lang="en-US" sz="1700" dirty="0"/>
              <a:t>		</a:t>
            </a:r>
            <a:r>
              <a:rPr lang="en-US" sz="1700" dirty="0" err="1"/>
              <a:t>h.compare</a:t>
            </a:r>
            <a:r>
              <a:rPr lang="en-US" sz="1700" dirty="0"/>
              <a:t>(c1, c2);  </a:t>
            </a:r>
            <a:r>
              <a:rPr lang="en-US" sz="1800" dirty="0">
                <a:solidFill>
                  <a:srgbClr val="426240"/>
                </a:solidFill>
              </a:rPr>
              <a:t>// </a:t>
            </a:r>
            <a:r>
              <a:rPr lang="en-US" sz="1700" dirty="0">
                <a:solidFill>
                  <a:srgbClr val="426240"/>
                </a:solidFill>
              </a:rPr>
              <a:t>this compiles</a:t>
            </a:r>
            <a:endParaRPr lang="en-US" sz="1700" dirty="0"/>
          </a:p>
          <a:p>
            <a:pPr algn="l" rtl="0">
              <a:buNone/>
            </a:pPr>
            <a:r>
              <a:rPr lang="en-US" sz="1700" dirty="0"/>
              <a:t>	}</a:t>
            </a:r>
            <a:endParaRPr lang="he-IL" sz="1700" dirty="0"/>
          </a:p>
          <a:p>
            <a:pPr algn="l" rtl="0">
              <a:buNone/>
            </a:pPr>
            <a:r>
              <a:rPr lang="he-IL" sz="1700" dirty="0"/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מתודות סטטיות גנריות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בניגוד למתודת מופע שיכולה להגדיר טיפוס גנרי משלה או להשתמש בטיפוס של המחלקה, </a:t>
            </a:r>
            <a:r>
              <a:rPr lang="he-IL" sz="2400" b="1" dirty="0"/>
              <a:t>מתודה סטטית מוכרחה להגדיר טיפוס משלה </a:t>
            </a:r>
            <a:r>
              <a:rPr lang="he-IL" sz="2400" dirty="0"/>
              <a:t>(גם כאן מותר, אך לא מומלץ, לעשות שימוש באותו שם). </a:t>
            </a:r>
          </a:p>
          <a:p>
            <a:endParaRPr lang="he-IL" sz="2400" dirty="0"/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/>
              <a:t> Helper&lt;T&gt; {</a:t>
            </a:r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/>
              <a:t> </a:t>
            </a:r>
            <a:r>
              <a:rPr lang="en-US" sz="17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/>
              <a:t> compare(Container&lt;T&gt; c1, Container&lt;T&gt; c2) {...} }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00B050"/>
                </a:solidFill>
              </a:rPr>
              <a:t>OK!</a:t>
            </a:r>
          </a:p>
          <a:p>
            <a:pPr algn="l" rtl="0">
              <a:buNone/>
            </a:pPr>
            <a:endParaRPr lang="en-US" sz="1700" dirty="0"/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/>
              <a:t> Helper&lt;T&gt; {</a:t>
            </a:r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/>
              <a:t> </a:t>
            </a:r>
            <a:r>
              <a:rPr lang="en-US" sz="17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/>
              <a:t> compare(Container&lt;T&gt; c1, Container&lt;T&gt; c2) {...} } 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FF0000"/>
                </a:solidFill>
              </a:rPr>
              <a:t>Compilcation</a:t>
            </a:r>
            <a:r>
              <a:rPr lang="en-US" sz="2400" dirty="0">
                <a:solidFill>
                  <a:srgbClr val="FF0000"/>
                </a:solidFill>
              </a:rPr>
              <a:t> Error: cannot find symbol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מלכודת הירושה הגנרית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/>
              <a:t>אנו כבר יודעים שניתן לבצע את ההשמה הבאה:</a:t>
            </a:r>
          </a:p>
          <a:p>
            <a:pPr algn="l" rtl="0">
              <a:buNone/>
            </a:pPr>
            <a:r>
              <a:rPr lang="en-US" sz="2400" dirty="0"/>
              <a:t>String s = 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"I Am An Object Too"</a:t>
            </a:r>
            <a:r>
              <a:rPr lang="en-US" sz="2400" dirty="0"/>
              <a:t>;</a:t>
            </a:r>
          </a:p>
          <a:p>
            <a:pPr algn="l" rtl="0">
              <a:buNone/>
            </a:pPr>
            <a:r>
              <a:rPr lang="en-US" sz="2400" dirty="0"/>
              <a:t>Object o = s;</a:t>
            </a:r>
          </a:p>
          <a:p>
            <a:r>
              <a:rPr lang="he-IL" sz="2400" dirty="0"/>
              <a:t>האם ההשמה הזו חוקית?</a:t>
            </a:r>
          </a:p>
          <a:p>
            <a:pPr algn="l" rtl="0">
              <a:buNone/>
            </a:pPr>
            <a:r>
              <a:rPr lang="en-US" sz="2400" dirty="0"/>
              <a:t>Container&lt;String&gt; s = new Container&lt;&gt;(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"whoops"</a:t>
            </a:r>
            <a:r>
              <a:rPr lang="en-US" sz="2400" dirty="0"/>
              <a:t>);</a:t>
            </a:r>
          </a:p>
          <a:p>
            <a:pPr algn="l" rtl="0">
              <a:buNone/>
            </a:pPr>
            <a:r>
              <a:rPr lang="en-US" sz="2400" dirty="0"/>
              <a:t>Container&lt;Object&gt;  o = s;</a:t>
            </a:r>
          </a:p>
          <a:p>
            <a:endParaRPr lang="he-IL" sz="2400" dirty="0"/>
          </a:p>
          <a:p>
            <a:r>
              <a:rPr lang="he-IL" sz="2400" dirty="0"/>
              <a:t>ההשמה אינה חוקית (</a:t>
            </a:r>
            <a:r>
              <a:rPr lang="he-IL" sz="2400" b="1" dirty="0"/>
              <a:t>שגיאת קומפילציה</a:t>
            </a:r>
            <a:r>
              <a:rPr lang="he-IL" sz="2400" dirty="0"/>
              <a:t>) מכיוון שבאופן כללי, אם </a:t>
            </a:r>
            <a:r>
              <a:rPr lang="en-US" sz="2400" dirty="0"/>
              <a:t>B</a:t>
            </a:r>
            <a:r>
              <a:rPr lang="he-IL" sz="2400" dirty="0"/>
              <a:t> מקיים יחס </a:t>
            </a:r>
            <a:r>
              <a:rPr lang="en-US" sz="2400" dirty="0"/>
              <a:t>is-a</a:t>
            </a:r>
            <a:r>
              <a:rPr lang="he-IL" sz="2400" dirty="0"/>
              <a:t> עם </a:t>
            </a:r>
            <a:r>
              <a:rPr lang="en-US" sz="2400" dirty="0"/>
              <a:t>A</a:t>
            </a:r>
            <a:r>
              <a:rPr lang="he-IL" sz="2400" dirty="0"/>
              <a:t>, זה </a:t>
            </a:r>
            <a:r>
              <a:rPr lang="he-IL" sz="2400" b="1" dirty="0"/>
              <a:t>לא</a:t>
            </a:r>
            <a:r>
              <a:rPr lang="he-IL" sz="2400" dirty="0"/>
              <a:t> גורר שום יחס בין </a:t>
            </a:r>
            <a:r>
              <a:rPr lang="en-US" sz="2400" dirty="0" err="1"/>
              <a:t>GenericClass</a:t>
            </a:r>
            <a:r>
              <a:rPr lang="en-US" sz="2400" dirty="0"/>
              <a:t>&lt;A&gt;</a:t>
            </a:r>
            <a:r>
              <a:rPr lang="he-IL" sz="2400" dirty="0"/>
              <a:t> ל-</a:t>
            </a:r>
            <a:r>
              <a:rPr lang="en-US" sz="2400" dirty="0" err="1"/>
              <a:t>GenericClass</a:t>
            </a:r>
            <a:r>
              <a:rPr lang="en-US" sz="2400" dirty="0"/>
              <a:t>&lt;B&gt;</a:t>
            </a:r>
          </a:p>
          <a:p>
            <a:pPr algn="l" rtl="0">
              <a:buNone/>
            </a:pPr>
            <a:br>
              <a:rPr lang="en-US" sz="2400" dirty="0"/>
            </a:b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התנהגות "פולימורפית" של הטיפוס הגנרי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600" dirty="0"/>
              <a:t>אנו רוצים לכתוב מתודה ה</a:t>
            </a:r>
            <a:r>
              <a:rPr lang="he-IL" sz="1600" b="1" dirty="0"/>
              <a:t>מקבלת רשימת מספרים </a:t>
            </a:r>
            <a:r>
              <a:rPr lang="he-IL" sz="1600" dirty="0"/>
              <a:t>(מטיפוס לא ידוע מראש) ו</a:t>
            </a:r>
            <a:r>
              <a:rPr lang="he-IL" sz="1600" b="1" dirty="0"/>
              <a:t>מדפיסה את הערך השלם של כל איבר</a:t>
            </a:r>
            <a:r>
              <a:rPr lang="he-IL" sz="1600" dirty="0"/>
              <a:t>.</a:t>
            </a:r>
          </a:p>
          <a:p>
            <a:r>
              <a:rPr lang="he-IL" sz="1600" dirty="0" err="1"/>
              <a:t>נסיון</a:t>
            </a:r>
            <a:r>
              <a:rPr lang="he-IL" sz="1600" dirty="0"/>
              <a:t> ראשון:</a:t>
            </a:r>
            <a:r>
              <a:rPr lang="en-US" sz="1600" dirty="0"/>
              <a:t> </a:t>
            </a:r>
            <a:endParaRPr lang="he-IL" sz="1600" dirty="0"/>
          </a:p>
          <a:p>
            <a:pPr algn="l" rtl="0">
              <a:buNone/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/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</a:t>
            </a:r>
            <a:r>
              <a:rPr lang="en-US" sz="1600" dirty="0" err="1"/>
              <a:t>printNumbers</a:t>
            </a:r>
            <a:r>
              <a:rPr lang="en-US" sz="1600" dirty="0"/>
              <a:t>(Collection&lt;Number&gt; numbers) {</a:t>
            </a:r>
          </a:p>
          <a:p>
            <a:pPr algn="l" rtl="0">
              <a:buNone/>
            </a:pPr>
            <a:r>
              <a:rPr lang="en-US" sz="1600" dirty="0"/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/>
              <a:t> (Number n : numbers) {</a:t>
            </a:r>
          </a:p>
          <a:p>
            <a:pPr algn="l" rtl="0">
              <a:buNone/>
            </a:pPr>
            <a:r>
              <a:rPr lang="en-US" sz="1600" dirty="0"/>
              <a:t>		</a:t>
            </a:r>
            <a:r>
              <a:rPr lang="en-US" sz="1600" dirty="0" err="1"/>
              <a:t>System.</a:t>
            </a:r>
            <a:r>
              <a:rPr lang="en-US" sz="1600" i="1" dirty="0" err="1"/>
              <a:t>out.println</a:t>
            </a:r>
            <a:r>
              <a:rPr lang="en-US" sz="1600" i="1" dirty="0"/>
              <a:t>(</a:t>
            </a:r>
            <a:r>
              <a:rPr lang="en-US" sz="1600" i="1" dirty="0" err="1"/>
              <a:t>n.intValue</a:t>
            </a:r>
            <a:r>
              <a:rPr lang="en-US" sz="1600" i="1" dirty="0"/>
              <a:t>());</a:t>
            </a:r>
          </a:p>
          <a:p>
            <a:pPr algn="l" rtl="0">
              <a:buNone/>
            </a:pPr>
            <a:r>
              <a:rPr lang="en-US" sz="1600" dirty="0"/>
              <a:t>	</a:t>
            </a:r>
            <a:r>
              <a:rPr lang="he-IL" sz="1600" dirty="0"/>
              <a:t>{</a:t>
            </a:r>
          </a:p>
          <a:p>
            <a:pPr algn="l" rtl="0">
              <a:buNone/>
            </a:pPr>
            <a:r>
              <a:rPr lang="he-IL" sz="1600" dirty="0"/>
              <a:t>{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/>
              <a:t>public static void main(String[] </a:t>
            </a:r>
            <a:r>
              <a:rPr lang="en-US" sz="1600" dirty="0" err="1"/>
              <a:t>args</a:t>
            </a:r>
            <a:r>
              <a:rPr lang="en-US" sz="1600" dirty="0"/>
              <a:t>) {</a:t>
            </a:r>
          </a:p>
          <a:p>
            <a:pPr algn="l" rtl="0">
              <a:buNone/>
            </a:pPr>
            <a:r>
              <a:rPr lang="en-US" sz="1600" dirty="0"/>
              <a:t>	List&lt;Number&gt; ln = </a:t>
            </a:r>
            <a:r>
              <a:rPr lang="en-US" sz="1800" dirty="0" err="1"/>
              <a:t>Arrays.</a:t>
            </a:r>
            <a:r>
              <a:rPr lang="en-US" sz="1800" i="1" dirty="0" err="1"/>
              <a:t>asList</a:t>
            </a:r>
            <a:r>
              <a:rPr lang="en-US" sz="1800" i="1" dirty="0"/>
              <a:t>(1.1,2.2,3.3)</a:t>
            </a:r>
            <a:r>
              <a:rPr lang="en-US" sz="1600" i="1" dirty="0"/>
              <a:t>;</a:t>
            </a:r>
          </a:p>
          <a:p>
            <a:pPr algn="l" rtl="0">
              <a:buNone/>
            </a:pPr>
            <a:r>
              <a:rPr lang="en-US" sz="1600" dirty="0"/>
              <a:t>	List&lt;Double&gt; ld = </a:t>
            </a:r>
            <a:r>
              <a:rPr lang="en-US" sz="1800" dirty="0" err="1"/>
              <a:t>Arrays.</a:t>
            </a:r>
            <a:r>
              <a:rPr lang="en-US" sz="1800" i="1" dirty="0" err="1"/>
              <a:t>asList</a:t>
            </a:r>
            <a:r>
              <a:rPr lang="en-US" sz="1800" i="1" dirty="0"/>
              <a:t>(1.1,2.2,3.3)</a:t>
            </a:r>
            <a:r>
              <a:rPr lang="en-US" sz="1600" i="1" dirty="0"/>
              <a:t>;</a:t>
            </a:r>
          </a:p>
          <a:p>
            <a:pPr algn="l" rtl="0">
              <a:buNone/>
            </a:pPr>
            <a:r>
              <a:rPr lang="en-US" sz="1600" i="1" dirty="0"/>
              <a:t>	</a:t>
            </a:r>
            <a:r>
              <a:rPr lang="en-US" sz="1600" i="1" dirty="0" err="1"/>
              <a:t>printNumbers</a:t>
            </a:r>
            <a:r>
              <a:rPr lang="en-US" sz="1600" i="1" dirty="0"/>
              <a:t> (</a:t>
            </a:r>
            <a:r>
              <a:rPr lang="en-US" sz="1600" i="1" dirty="0" err="1"/>
              <a:t>ln</a:t>
            </a:r>
            <a:r>
              <a:rPr lang="en-US" sz="1600" i="1" dirty="0"/>
              <a:t>); </a:t>
            </a:r>
            <a:r>
              <a:rPr lang="en-US" sz="1600" i="1" dirty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600" i="1" dirty="0"/>
              <a:t>	</a:t>
            </a:r>
            <a:r>
              <a:rPr lang="en-US" sz="1600" i="1" dirty="0" err="1"/>
              <a:t>printNumbers</a:t>
            </a:r>
            <a:r>
              <a:rPr lang="en-US" sz="1600" i="1" dirty="0"/>
              <a:t> (ld); </a:t>
            </a:r>
            <a:r>
              <a:rPr lang="en-US" sz="1600" i="1" dirty="0">
                <a:solidFill>
                  <a:srgbClr val="FF0000"/>
                </a:solidFill>
              </a:rPr>
              <a:t>// </a:t>
            </a:r>
            <a:r>
              <a:rPr lang="en-US" sz="1600" i="1" dirty="0" err="1">
                <a:solidFill>
                  <a:srgbClr val="FF0000"/>
                </a:solidFill>
              </a:rPr>
              <a:t>Compliation</a:t>
            </a:r>
            <a:r>
              <a:rPr lang="en-US" sz="1600" i="1" dirty="0">
                <a:solidFill>
                  <a:srgbClr val="FF0000"/>
                </a:solidFill>
              </a:rPr>
              <a:t> Error!</a:t>
            </a:r>
          </a:p>
          <a:p>
            <a:pPr algn="l" rtl="0">
              <a:buNone/>
            </a:pPr>
            <a:r>
              <a:rPr lang="he-IL" sz="1600" dirty="0"/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ג'וקרים </a:t>
            </a:r>
            <a:r>
              <a:rPr lang="en-US" b="1" dirty="0"/>
              <a:t>(wildcards)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בקוד גנרי הסימן ? מסמן טיפוס לא ידוע. </a:t>
            </a:r>
          </a:p>
          <a:p>
            <a:r>
              <a:rPr lang="en-US" dirty="0"/>
              <a:t>List&lt;?&gt;</a:t>
            </a:r>
            <a:r>
              <a:rPr lang="he-IL" dirty="0"/>
              <a:t> זו רשימה של טיפוס גנרי לא ידוע.</a:t>
            </a:r>
          </a:p>
          <a:p>
            <a:r>
              <a:rPr lang="he-IL" dirty="0"/>
              <a:t>ניתן להגדיר חסם עליון:</a:t>
            </a:r>
            <a:r>
              <a:rPr lang="en-US" dirty="0"/>
              <a:t> </a:t>
            </a:r>
            <a:endParaRPr lang="he-IL" dirty="0"/>
          </a:p>
          <a:p>
            <a:r>
              <a:rPr lang="en-US" dirty="0"/>
              <a:t>List&lt;? extends Exception&gt;</a:t>
            </a:r>
            <a:r>
              <a:rPr lang="he-IL" dirty="0"/>
              <a:t> זו רשימה שהטיפוס הגנרי הלא ידוע שלה מקיים יחס </a:t>
            </a:r>
            <a:r>
              <a:rPr lang="en-US" dirty="0"/>
              <a:t>is-a</a:t>
            </a:r>
            <a:r>
              <a:rPr lang="he-IL" dirty="0"/>
              <a:t> עם </a:t>
            </a:r>
            <a:r>
              <a:rPr lang="en-US" dirty="0"/>
              <a:t>Exception</a:t>
            </a:r>
            <a:r>
              <a:rPr lang="he-IL" dirty="0"/>
              <a:t>.</a:t>
            </a:r>
          </a:p>
          <a:p>
            <a:r>
              <a:rPr lang="he-IL" dirty="0"/>
              <a:t>וניתן להגדיר חסם תחתון:</a:t>
            </a:r>
            <a:r>
              <a:rPr lang="en-US" dirty="0"/>
              <a:t> </a:t>
            </a:r>
            <a:endParaRPr lang="he-IL" dirty="0"/>
          </a:p>
          <a:p>
            <a:r>
              <a:rPr lang="he-IL" dirty="0"/>
              <a:t> </a:t>
            </a:r>
            <a:r>
              <a:rPr lang="en-US" dirty="0"/>
              <a:t>List&lt;? super Exception&gt;</a:t>
            </a:r>
            <a:r>
              <a:rPr lang="he-IL" dirty="0"/>
              <a:t> זו רשימה ש-</a:t>
            </a:r>
            <a:r>
              <a:rPr lang="en-US" dirty="0"/>
              <a:t> Exception </a:t>
            </a:r>
            <a:r>
              <a:rPr lang="he-IL" dirty="0"/>
              <a:t> מקיים יחס </a:t>
            </a:r>
            <a:r>
              <a:rPr lang="en-US" dirty="0"/>
              <a:t>is-a</a:t>
            </a:r>
            <a:r>
              <a:rPr lang="he-IL" dirty="0"/>
              <a:t> עם הטיפוס הגנרי שלה.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תכנות גנרי</a:t>
            </a:r>
            <a:endParaRPr lang="en-US" b="1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/>
              <a:t>תמיכה בתכנות גנרי נוספה בגרסה 5</a:t>
            </a:r>
            <a:r>
              <a:rPr lang="en-US" dirty="0"/>
              <a:t>                   </a:t>
            </a:r>
            <a:r>
              <a:rPr lang="he-IL" dirty="0"/>
              <a:t>ניתן להגדיר מחלקות ושירותים גנריים (מוכללים)</a:t>
            </a:r>
          </a:p>
          <a:p>
            <a:pPr eaLnBrk="1" hangingPunct="1"/>
            <a:r>
              <a:rPr lang="he-IL" dirty="0"/>
              <a:t>חלק מכללי השפה הנוגעים לגנריות הם מורכבים מסיבות של תאימות לאחור.</a:t>
            </a:r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מונע שכפול קוד</a:t>
            </a:r>
            <a:r>
              <a:rPr lang="en-US" dirty="0"/>
              <a:t>:</a:t>
            </a:r>
            <a:r>
              <a:rPr lang="he-IL" dirty="0"/>
              <a:t> ניתן לכתוב תוכניות שאינן תלויות בטיפוסי המשתנים.</a:t>
            </a:r>
          </a:p>
          <a:p>
            <a:pPr eaLnBrk="1" hangingPunct="1"/>
            <a:r>
              <a:rPr lang="he-IL" dirty="0"/>
              <a:t>מאפשר בטיחות טיפוסים.</a:t>
            </a:r>
          </a:p>
          <a:p>
            <a:pPr eaLnBrk="1" hangingPunct="1"/>
            <a:r>
              <a:rPr lang="he-IL" dirty="0"/>
              <a:t>מנגנון שנועד עבור קומפילציה בלבד ונמחק בזמן ריצה</a:t>
            </a:r>
          </a:p>
          <a:p>
            <a:pPr eaLnBrk="1" hangingPunct="1"/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ג'וקרים </a:t>
            </a:r>
            <a:r>
              <a:rPr lang="en-US" b="1" dirty="0"/>
              <a:t>(wildcards)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BB57FE-F4D6-4A6C-A990-8A801AA400FE}"/>
              </a:ext>
            </a:extLst>
          </p:cNvPr>
          <p:cNvSpPr/>
          <p:nvPr/>
        </p:nvSpPr>
        <p:spPr bwMode="auto">
          <a:xfrm>
            <a:off x="2231740" y="3388978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766BF3-11A4-480A-8128-6F9707A1CD4B}"/>
              </a:ext>
            </a:extLst>
          </p:cNvPr>
          <p:cNvSpPr/>
          <p:nvPr/>
        </p:nvSpPr>
        <p:spPr bwMode="auto">
          <a:xfrm>
            <a:off x="1704992" y="4527812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B04B8A2-0995-4760-AAA2-7DF58FF53C27}"/>
              </a:ext>
            </a:extLst>
          </p:cNvPr>
          <p:cNvSpPr/>
          <p:nvPr/>
        </p:nvSpPr>
        <p:spPr bwMode="auto">
          <a:xfrm>
            <a:off x="2823068" y="4497068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A7915C4-115A-4569-BDC0-79DB4344B5BA}"/>
              </a:ext>
            </a:extLst>
          </p:cNvPr>
          <p:cNvSpPr/>
          <p:nvPr/>
        </p:nvSpPr>
        <p:spPr bwMode="auto">
          <a:xfrm>
            <a:off x="2231740" y="2276872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D1B4BA-BA42-4DE7-BC24-E75157EC565A}"/>
              </a:ext>
            </a:extLst>
          </p:cNvPr>
          <p:cNvSpPr/>
          <p:nvPr/>
        </p:nvSpPr>
        <p:spPr bwMode="auto">
          <a:xfrm>
            <a:off x="1151620" y="5585222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25D16D-D980-478C-A5A9-F163E13BC285}"/>
              </a:ext>
            </a:extLst>
          </p:cNvPr>
          <p:cNvCxnSpPr/>
          <p:nvPr/>
        </p:nvCxnSpPr>
        <p:spPr bwMode="auto">
          <a:xfrm flipV="1">
            <a:off x="2483768" y="2884922"/>
            <a:ext cx="0" cy="3600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8C3FFBF-C825-41D2-A936-0806A219BB5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07444" y="4012401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CD2899-EAA1-4188-B777-C9D6E416E2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03722" y="3997029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EAA258-4591-4E09-80A9-4166B4DA7915}"/>
              </a:ext>
            </a:extLst>
          </p:cNvPr>
          <p:cNvCxnSpPr>
            <a:cxnSpLocks/>
          </p:cNvCxnSpPr>
          <p:nvPr/>
        </p:nvCxnSpPr>
        <p:spPr bwMode="auto">
          <a:xfrm flipV="1">
            <a:off x="1547664" y="5117170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F48D7BE-C930-4936-A9A9-AEF24F75B011}"/>
              </a:ext>
            </a:extLst>
          </p:cNvPr>
          <p:cNvSpPr txBox="1"/>
          <p:nvPr/>
        </p:nvSpPr>
        <p:spPr>
          <a:xfrm>
            <a:off x="2906931" y="345634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Exception</a:t>
            </a:r>
            <a:endParaRPr lang="en-IL" sz="2000" dirty="0"/>
          </a:p>
        </p:txBody>
      </p:sp>
    </p:spTree>
    <p:extLst>
      <p:ext uri="{BB962C8B-B14F-4D97-AF65-F5344CB8AC3E}">
        <p14:creationId xmlns:p14="http://schemas.microsoft.com/office/powerpoint/2010/main" val="3833208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D316377-2F88-4A3C-A18E-E231AEDD7B24}"/>
              </a:ext>
            </a:extLst>
          </p:cNvPr>
          <p:cNvSpPr/>
          <p:nvPr/>
        </p:nvSpPr>
        <p:spPr bwMode="auto">
          <a:xfrm>
            <a:off x="1042559" y="3310701"/>
            <a:ext cx="2460836" cy="2906479"/>
          </a:xfrm>
          <a:custGeom>
            <a:avLst/>
            <a:gdLst>
              <a:gd name="connsiteX0" fmla="*/ 1317659 w 3329469"/>
              <a:gd name="connsiteY0" fmla="*/ 106819 h 3397890"/>
              <a:gd name="connsiteX1" fmla="*/ 1273270 w 3329469"/>
              <a:gd name="connsiteY1" fmla="*/ 151207 h 3397890"/>
              <a:gd name="connsiteX2" fmla="*/ 421014 w 3329469"/>
              <a:gd name="connsiteY2" fmla="*/ 1243160 h 3397890"/>
              <a:gd name="connsiteX3" fmla="*/ 3764 w 3329469"/>
              <a:gd name="connsiteY3" fmla="*/ 3125226 h 3397890"/>
              <a:gd name="connsiteX4" fmla="*/ 642956 w 3329469"/>
              <a:gd name="connsiteY4" fmla="*/ 3293902 h 3397890"/>
              <a:gd name="connsiteX5" fmla="*/ 1512968 w 3329469"/>
              <a:gd name="connsiteY5" fmla="*/ 2228582 h 3397890"/>
              <a:gd name="connsiteX6" fmla="*/ 2658187 w 3329469"/>
              <a:gd name="connsiteY6" fmla="*/ 2042151 h 3397890"/>
              <a:gd name="connsiteX7" fmla="*/ 2817985 w 3329469"/>
              <a:gd name="connsiteY7" fmla="*/ 1056729 h 3397890"/>
              <a:gd name="connsiteX8" fmla="*/ 3252991 w 3329469"/>
              <a:gd name="connsiteY8" fmla="*/ 737133 h 3397890"/>
              <a:gd name="connsiteX9" fmla="*/ 3235235 w 3329469"/>
              <a:gd name="connsiteY9" fmla="*/ 124574 h 3397890"/>
              <a:gd name="connsiteX10" fmla="*/ 2320835 w 3329469"/>
              <a:gd name="connsiteY10" fmla="*/ 286 h 3397890"/>
              <a:gd name="connsiteX11" fmla="*/ 1317659 w 3329469"/>
              <a:gd name="connsiteY11" fmla="*/ 106819 h 3397890"/>
              <a:gd name="connsiteX0" fmla="*/ 1424339 w 3329469"/>
              <a:gd name="connsiteY0" fmla="*/ 44105 h 3401216"/>
              <a:gd name="connsiteX1" fmla="*/ 1273270 w 3329469"/>
              <a:gd name="connsiteY1" fmla="*/ 154533 h 3401216"/>
              <a:gd name="connsiteX2" fmla="*/ 421014 w 3329469"/>
              <a:gd name="connsiteY2" fmla="*/ 1246486 h 3401216"/>
              <a:gd name="connsiteX3" fmla="*/ 3764 w 3329469"/>
              <a:gd name="connsiteY3" fmla="*/ 3128552 h 3401216"/>
              <a:gd name="connsiteX4" fmla="*/ 642956 w 3329469"/>
              <a:gd name="connsiteY4" fmla="*/ 3297228 h 3401216"/>
              <a:gd name="connsiteX5" fmla="*/ 1512968 w 3329469"/>
              <a:gd name="connsiteY5" fmla="*/ 2231908 h 3401216"/>
              <a:gd name="connsiteX6" fmla="*/ 2658187 w 3329469"/>
              <a:gd name="connsiteY6" fmla="*/ 2045477 h 3401216"/>
              <a:gd name="connsiteX7" fmla="*/ 2817985 w 3329469"/>
              <a:gd name="connsiteY7" fmla="*/ 1060055 h 3401216"/>
              <a:gd name="connsiteX8" fmla="*/ 3252991 w 3329469"/>
              <a:gd name="connsiteY8" fmla="*/ 740459 h 3401216"/>
              <a:gd name="connsiteX9" fmla="*/ 3235235 w 3329469"/>
              <a:gd name="connsiteY9" fmla="*/ 127900 h 3401216"/>
              <a:gd name="connsiteX10" fmla="*/ 2320835 w 3329469"/>
              <a:gd name="connsiteY10" fmla="*/ 3612 h 3401216"/>
              <a:gd name="connsiteX11" fmla="*/ 1424339 w 3329469"/>
              <a:gd name="connsiteY11" fmla="*/ 44105 h 3401216"/>
              <a:gd name="connsiteX0" fmla="*/ 1423877 w 3329007"/>
              <a:gd name="connsiteY0" fmla="*/ 40493 h 3397604"/>
              <a:gd name="connsiteX1" fmla="*/ 1034048 w 3329007"/>
              <a:gd name="connsiteY1" fmla="*/ 394761 h 3397604"/>
              <a:gd name="connsiteX2" fmla="*/ 420552 w 3329007"/>
              <a:gd name="connsiteY2" fmla="*/ 1242874 h 3397604"/>
              <a:gd name="connsiteX3" fmla="*/ 3302 w 3329007"/>
              <a:gd name="connsiteY3" fmla="*/ 3124940 h 3397604"/>
              <a:gd name="connsiteX4" fmla="*/ 642494 w 3329007"/>
              <a:gd name="connsiteY4" fmla="*/ 3293616 h 3397604"/>
              <a:gd name="connsiteX5" fmla="*/ 1512506 w 3329007"/>
              <a:gd name="connsiteY5" fmla="*/ 2228296 h 3397604"/>
              <a:gd name="connsiteX6" fmla="*/ 2657725 w 3329007"/>
              <a:gd name="connsiteY6" fmla="*/ 2041865 h 3397604"/>
              <a:gd name="connsiteX7" fmla="*/ 2817523 w 3329007"/>
              <a:gd name="connsiteY7" fmla="*/ 1056443 h 3397604"/>
              <a:gd name="connsiteX8" fmla="*/ 3252529 w 3329007"/>
              <a:gd name="connsiteY8" fmla="*/ 736847 h 3397604"/>
              <a:gd name="connsiteX9" fmla="*/ 3234773 w 3329007"/>
              <a:gd name="connsiteY9" fmla="*/ 124288 h 3397604"/>
              <a:gd name="connsiteX10" fmla="*/ 2320373 w 3329007"/>
              <a:gd name="connsiteY10" fmla="*/ 0 h 3397604"/>
              <a:gd name="connsiteX11" fmla="*/ 1423877 w 3329007"/>
              <a:gd name="connsiteY11" fmla="*/ 40493 h 3397604"/>
              <a:gd name="connsiteX0" fmla="*/ 1423877 w 3329007"/>
              <a:gd name="connsiteY0" fmla="*/ 9990 h 3367101"/>
              <a:gd name="connsiteX1" fmla="*/ 1034048 w 3329007"/>
              <a:gd name="connsiteY1" fmla="*/ 364258 h 3367101"/>
              <a:gd name="connsiteX2" fmla="*/ 420552 w 3329007"/>
              <a:gd name="connsiteY2" fmla="*/ 1212371 h 3367101"/>
              <a:gd name="connsiteX3" fmla="*/ 3302 w 3329007"/>
              <a:gd name="connsiteY3" fmla="*/ 3094437 h 3367101"/>
              <a:gd name="connsiteX4" fmla="*/ 642494 w 3329007"/>
              <a:gd name="connsiteY4" fmla="*/ 3263113 h 3367101"/>
              <a:gd name="connsiteX5" fmla="*/ 1512506 w 3329007"/>
              <a:gd name="connsiteY5" fmla="*/ 2197793 h 3367101"/>
              <a:gd name="connsiteX6" fmla="*/ 2657725 w 3329007"/>
              <a:gd name="connsiteY6" fmla="*/ 2011362 h 3367101"/>
              <a:gd name="connsiteX7" fmla="*/ 2817523 w 3329007"/>
              <a:gd name="connsiteY7" fmla="*/ 1025940 h 3367101"/>
              <a:gd name="connsiteX8" fmla="*/ 3252529 w 3329007"/>
              <a:gd name="connsiteY8" fmla="*/ 706344 h 3367101"/>
              <a:gd name="connsiteX9" fmla="*/ 3234773 w 3329007"/>
              <a:gd name="connsiteY9" fmla="*/ 93785 h 3367101"/>
              <a:gd name="connsiteX10" fmla="*/ 2269573 w 3329007"/>
              <a:gd name="connsiteY10" fmla="*/ 106657 h 3367101"/>
              <a:gd name="connsiteX11" fmla="*/ 1423877 w 3329007"/>
              <a:gd name="connsiteY11" fmla="*/ 9990 h 3367101"/>
              <a:gd name="connsiteX0" fmla="*/ 1398477 w 3329007"/>
              <a:gd name="connsiteY0" fmla="*/ 69839 h 3325350"/>
              <a:gd name="connsiteX1" fmla="*/ 1034048 w 3329007"/>
              <a:gd name="connsiteY1" fmla="*/ 322507 h 3325350"/>
              <a:gd name="connsiteX2" fmla="*/ 420552 w 3329007"/>
              <a:gd name="connsiteY2" fmla="*/ 1170620 h 3325350"/>
              <a:gd name="connsiteX3" fmla="*/ 3302 w 3329007"/>
              <a:gd name="connsiteY3" fmla="*/ 3052686 h 3325350"/>
              <a:gd name="connsiteX4" fmla="*/ 642494 w 3329007"/>
              <a:gd name="connsiteY4" fmla="*/ 3221362 h 3325350"/>
              <a:gd name="connsiteX5" fmla="*/ 1512506 w 3329007"/>
              <a:gd name="connsiteY5" fmla="*/ 2156042 h 3325350"/>
              <a:gd name="connsiteX6" fmla="*/ 2657725 w 3329007"/>
              <a:gd name="connsiteY6" fmla="*/ 1969611 h 3325350"/>
              <a:gd name="connsiteX7" fmla="*/ 2817523 w 3329007"/>
              <a:gd name="connsiteY7" fmla="*/ 984189 h 3325350"/>
              <a:gd name="connsiteX8" fmla="*/ 3252529 w 3329007"/>
              <a:gd name="connsiteY8" fmla="*/ 664593 h 3325350"/>
              <a:gd name="connsiteX9" fmla="*/ 3234773 w 3329007"/>
              <a:gd name="connsiteY9" fmla="*/ 52034 h 3325350"/>
              <a:gd name="connsiteX10" fmla="*/ 2269573 w 3329007"/>
              <a:gd name="connsiteY10" fmla="*/ 64906 h 3325350"/>
              <a:gd name="connsiteX11" fmla="*/ 1398477 w 3329007"/>
              <a:gd name="connsiteY11" fmla="*/ 69839 h 3325350"/>
              <a:gd name="connsiteX0" fmla="*/ 1398442 w 3328972"/>
              <a:gd name="connsiteY0" fmla="*/ 69839 h 3325350"/>
              <a:gd name="connsiteX1" fmla="*/ 1013693 w 3328972"/>
              <a:gd name="connsiteY1" fmla="*/ 388547 h 3325350"/>
              <a:gd name="connsiteX2" fmla="*/ 420517 w 3328972"/>
              <a:gd name="connsiteY2" fmla="*/ 1170620 h 3325350"/>
              <a:gd name="connsiteX3" fmla="*/ 3267 w 3328972"/>
              <a:gd name="connsiteY3" fmla="*/ 3052686 h 3325350"/>
              <a:gd name="connsiteX4" fmla="*/ 642459 w 3328972"/>
              <a:gd name="connsiteY4" fmla="*/ 3221362 h 3325350"/>
              <a:gd name="connsiteX5" fmla="*/ 1512471 w 3328972"/>
              <a:gd name="connsiteY5" fmla="*/ 2156042 h 3325350"/>
              <a:gd name="connsiteX6" fmla="*/ 2657690 w 3328972"/>
              <a:gd name="connsiteY6" fmla="*/ 1969611 h 3325350"/>
              <a:gd name="connsiteX7" fmla="*/ 2817488 w 3328972"/>
              <a:gd name="connsiteY7" fmla="*/ 984189 h 3325350"/>
              <a:gd name="connsiteX8" fmla="*/ 3252494 w 3328972"/>
              <a:gd name="connsiteY8" fmla="*/ 664593 h 3325350"/>
              <a:gd name="connsiteX9" fmla="*/ 3234738 w 3328972"/>
              <a:gd name="connsiteY9" fmla="*/ 52034 h 3325350"/>
              <a:gd name="connsiteX10" fmla="*/ 2269538 w 3328972"/>
              <a:gd name="connsiteY10" fmla="*/ 64906 h 3325350"/>
              <a:gd name="connsiteX11" fmla="*/ 1398442 w 3328972"/>
              <a:gd name="connsiteY11" fmla="*/ 69839 h 3325350"/>
              <a:gd name="connsiteX0" fmla="*/ 1398442 w 3328972"/>
              <a:gd name="connsiteY0" fmla="*/ 87258 h 3342769"/>
              <a:gd name="connsiteX1" fmla="*/ 1013693 w 3328972"/>
              <a:gd name="connsiteY1" fmla="*/ 405966 h 3342769"/>
              <a:gd name="connsiteX2" fmla="*/ 420517 w 3328972"/>
              <a:gd name="connsiteY2" fmla="*/ 1188039 h 3342769"/>
              <a:gd name="connsiteX3" fmla="*/ 3267 w 3328972"/>
              <a:gd name="connsiteY3" fmla="*/ 3070105 h 3342769"/>
              <a:gd name="connsiteX4" fmla="*/ 642459 w 3328972"/>
              <a:gd name="connsiteY4" fmla="*/ 3238781 h 3342769"/>
              <a:gd name="connsiteX5" fmla="*/ 1512471 w 3328972"/>
              <a:gd name="connsiteY5" fmla="*/ 2173461 h 3342769"/>
              <a:gd name="connsiteX6" fmla="*/ 2657690 w 3328972"/>
              <a:gd name="connsiteY6" fmla="*/ 1987030 h 3342769"/>
              <a:gd name="connsiteX7" fmla="*/ 2817488 w 3328972"/>
              <a:gd name="connsiteY7" fmla="*/ 1001608 h 3342769"/>
              <a:gd name="connsiteX8" fmla="*/ 3252494 w 3328972"/>
              <a:gd name="connsiteY8" fmla="*/ 682012 h 3342769"/>
              <a:gd name="connsiteX9" fmla="*/ 3234738 w 3328972"/>
              <a:gd name="connsiteY9" fmla="*/ 69453 h 3342769"/>
              <a:gd name="connsiteX10" fmla="*/ 2264458 w 3328972"/>
              <a:gd name="connsiteY10" fmla="*/ 26445 h 3342769"/>
              <a:gd name="connsiteX11" fmla="*/ 1398442 w 3328972"/>
              <a:gd name="connsiteY11" fmla="*/ 87258 h 3342769"/>
              <a:gd name="connsiteX0" fmla="*/ 1398442 w 3328972"/>
              <a:gd name="connsiteY0" fmla="*/ 87258 h 3342769"/>
              <a:gd name="connsiteX1" fmla="*/ 1013693 w 3328972"/>
              <a:gd name="connsiteY1" fmla="*/ 405966 h 3342769"/>
              <a:gd name="connsiteX2" fmla="*/ 420517 w 3328972"/>
              <a:gd name="connsiteY2" fmla="*/ 1188039 h 3342769"/>
              <a:gd name="connsiteX3" fmla="*/ 3267 w 3328972"/>
              <a:gd name="connsiteY3" fmla="*/ 3070105 h 3342769"/>
              <a:gd name="connsiteX4" fmla="*/ 642459 w 3328972"/>
              <a:gd name="connsiteY4" fmla="*/ 3238781 h 3342769"/>
              <a:gd name="connsiteX5" fmla="*/ 1512471 w 3328972"/>
              <a:gd name="connsiteY5" fmla="*/ 2173461 h 3342769"/>
              <a:gd name="connsiteX6" fmla="*/ 2657690 w 3328972"/>
              <a:gd name="connsiteY6" fmla="*/ 1987030 h 3342769"/>
              <a:gd name="connsiteX7" fmla="*/ 3252494 w 3328972"/>
              <a:gd name="connsiteY7" fmla="*/ 682012 h 3342769"/>
              <a:gd name="connsiteX8" fmla="*/ 3234738 w 3328972"/>
              <a:gd name="connsiteY8" fmla="*/ 69453 h 3342769"/>
              <a:gd name="connsiteX9" fmla="*/ 2264458 w 3328972"/>
              <a:gd name="connsiteY9" fmla="*/ 26445 h 3342769"/>
              <a:gd name="connsiteX10" fmla="*/ 1398442 w 3328972"/>
              <a:gd name="connsiteY10" fmla="*/ 87258 h 3342769"/>
              <a:gd name="connsiteX0" fmla="*/ 1398442 w 3255528"/>
              <a:gd name="connsiteY0" fmla="*/ 87258 h 3342769"/>
              <a:gd name="connsiteX1" fmla="*/ 1013693 w 3255528"/>
              <a:gd name="connsiteY1" fmla="*/ 405966 h 3342769"/>
              <a:gd name="connsiteX2" fmla="*/ 420517 w 3255528"/>
              <a:gd name="connsiteY2" fmla="*/ 1188039 h 3342769"/>
              <a:gd name="connsiteX3" fmla="*/ 3267 w 3255528"/>
              <a:gd name="connsiteY3" fmla="*/ 3070105 h 3342769"/>
              <a:gd name="connsiteX4" fmla="*/ 642459 w 3255528"/>
              <a:gd name="connsiteY4" fmla="*/ 3238781 h 3342769"/>
              <a:gd name="connsiteX5" fmla="*/ 1512471 w 3255528"/>
              <a:gd name="connsiteY5" fmla="*/ 2173461 h 3342769"/>
              <a:gd name="connsiteX6" fmla="*/ 2657690 w 3255528"/>
              <a:gd name="connsiteY6" fmla="*/ 1987030 h 3342769"/>
              <a:gd name="connsiteX7" fmla="*/ 2556534 w 3255528"/>
              <a:gd name="connsiteY7" fmla="*/ 941092 h 3342769"/>
              <a:gd name="connsiteX8" fmla="*/ 3234738 w 3255528"/>
              <a:gd name="connsiteY8" fmla="*/ 69453 h 3342769"/>
              <a:gd name="connsiteX9" fmla="*/ 2264458 w 3255528"/>
              <a:gd name="connsiteY9" fmla="*/ 26445 h 3342769"/>
              <a:gd name="connsiteX10" fmla="*/ 1398442 w 3255528"/>
              <a:gd name="connsiteY10" fmla="*/ 87258 h 3342769"/>
              <a:gd name="connsiteX0" fmla="*/ 1398442 w 2704785"/>
              <a:gd name="connsiteY0" fmla="*/ 122510 h 3378021"/>
              <a:gd name="connsiteX1" fmla="*/ 1013693 w 2704785"/>
              <a:gd name="connsiteY1" fmla="*/ 441218 h 3378021"/>
              <a:gd name="connsiteX2" fmla="*/ 420517 w 2704785"/>
              <a:gd name="connsiteY2" fmla="*/ 1223291 h 3378021"/>
              <a:gd name="connsiteX3" fmla="*/ 3267 w 2704785"/>
              <a:gd name="connsiteY3" fmla="*/ 3105357 h 3378021"/>
              <a:gd name="connsiteX4" fmla="*/ 642459 w 2704785"/>
              <a:gd name="connsiteY4" fmla="*/ 3274033 h 3378021"/>
              <a:gd name="connsiteX5" fmla="*/ 1512471 w 2704785"/>
              <a:gd name="connsiteY5" fmla="*/ 2208713 h 3378021"/>
              <a:gd name="connsiteX6" fmla="*/ 2657690 w 2704785"/>
              <a:gd name="connsiteY6" fmla="*/ 2022282 h 3378021"/>
              <a:gd name="connsiteX7" fmla="*/ 2556534 w 2704785"/>
              <a:gd name="connsiteY7" fmla="*/ 976344 h 3378021"/>
              <a:gd name="connsiteX8" fmla="*/ 2264458 w 2704785"/>
              <a:gd name="connsiteY8" fmla="*/ 61697 h 3378021"/>
              <a:gd name="connsiteX9" fmla="*/ 1398442 w 2704785"/>
              <a:gd name="connsiteY9" fmla="*/ 122510 h 3378021"/>
              <a:gd name="connsiteX0" fmla="*/ 1398442 w 2729926"/>
              <a:gd name="connsiteY0" fmla="*/ 36595 h 3292106"/>
              <a:gd name="connsiteX1" fmla="*/ 1013693 w 2729926"/>
              <a:gd name="connsiteY1" fmla="*/ 355303 h 3292106"/>
              <a:gd name="connsiteX2" fmla="*/ 420517 w 2729926"/>
              <a:gd name="connsiteY2" fmla="*/ 1137376 h 3292106"/>
              <a:gd name="connsiteX3" fmla="*/ 3267 w 2729926"/>
              <a:gd name="connsiteY3" fmla="*/ 3019442 h 3292106"/>
              <a:gd name="connsiteX4" fmla="*/ 642459 w 2729926"/>
              <a:gd name="connsiteY4" fmla="*/ 3188118 h 3292106"/>
              <a:gd name="connsiteX5" fmla="*/ 1512471 w 2729926"/>
              <a:gd name="connsiteY5" fmla="*/ 2122798 h 3292106"/>
              <a:gd name="connsiteX6" fmla="*/ 2657690 w 2729926"/>
              <a:gd name="connsiteY6" fmla="*/ 1936367 h 3292106"/>
              <a:gd name="connsiteX7" fmla="*/ 2556534 w 2729926"/>
              <a:gd name="connsiteY7" fmla="*/ 890429 h 3292106"/>
              <a:gd name="connsiteX8" fmla="*/ 2106978 w 2729926"/>
              <a:gd name="connsiteY8" fmla="*/ 102782 h 3292106"/>
              <a:gd name="connsiteX9" fmla="*/ 1398442 w 2729926"/>
              <a:gd name="connsiteY9" fmla="*/ 36595 h 3292106"/>
              <a:gd name="connsiteX0" fmla="*/ 1398442 w 2706038"/>
              <a:gd name="connsiteY0" fmla="*/ 39211 h 3294722"/>
              <a:gd name="connsiteX1" fmla="*/ 1013693 w 2706038"/>
              <a:gd name="connsiteY1" fmla="*/ 357919 h 3294722"/>
              <a:gd name="connsiteX2" fmla="*/ 420517 w 2706038"/>
              <a:gd name="connsiteY2" fmla="*/ 1139992 h 3294722"/>
              <a:gd name="connsiteX3" fmla="*/ 3267 w 2706038"/>
              <a:gd name="connsiteY3" fmla="*/ 3022058 h 3294722"/>
              <a:gd name="connsiteX4" fmla="*/ 642459 w 2706038"/>
              <a:gd name="connsiteY4" fmla="*/ 3190734 h 3294722"/>
              <a:gd name="connsiteX5" fmla="*/ 1512471 w 2706038"/>
              <a:gd name="connsiteY5" fmla="*/ 2125414 h 3294722"/>
              <a:gd name="connsiteX6" fmla="*/ 2657690 w 2706038"/>
              <a:gd name="connsiteY6" fmla="*/ 1938983 h 3294722"/>
              <a:gd name="connsiteX7" fmla="*/ 2454934 w 2706038"/>
              <a:gd name="connsiteY7" fmla="*/ 938765 h 3294722"/>
              <a:gd name="connsiteX8" fmla="*/ 2106978 w 2706038"/>
              <a:gd name="connsiteY8" fmla="*/ 105398 h 3294722"/>
              <a:gd name="connsiteX9" fmla="*/ 1398442 w 2706038"/>
              <a:gd name="connsiteY9" fmla="*/ 39211 h 3294722"/>
              <a:gd name="connsiteX0" fmla="*/ 1398442 w 2708612"/>
              <a:gd name="connsiteY0" fmla="*/ 31764 h 3287275"/>
              <a:gd name="connsiteX1" fmla="*/ 1013693 w 2708612"/>
              <a:gd name="connsiteY1" fmla="*/ 350472 h 3287275"/>
              <a:gd name="connsiteX2" fmla="*/ 420517 w 2708612"/>
              <a:gd name="connsiteY2" fmla="*/ 1132545 h 3287275"/>
              <a:gd name="connsiteX3" fmla="*/ 3267 w 2708612"/>
              <a:gd name="connsiteY3" fmla="*/ 3014611 h 3287275"/>
              <a:gd name="connsiteX4" fmla="*/ 642459 w 2708612"/>
              <a:gd name="connsiteY4" fmla="*/ 3183287 h 3287275"/>
              <a:gd name="connsiteX5" fmla="*/ 1512471 w 2708612"/>
              <a:gd name="connsiteY5" fmla="*/ 2117967 h 3287275"/>
              <a:gd name="connsiteX6" fmla="*/ 2657690 w 2708612"/>
              <a:gd name="connsiteY6" fmla="*/ 1931536 h 3287275"/>
              <a:gd name="connsiteX7" fmla="*/ 2454934 w 2708612"/>
              <a:gd name="connsiteY7" fmla="*/ 931318 h 3287275"/>
              <a:gd name="connsiteX8" fmla="*/ 1974898 w 2708612"/>
              <a:gd name="connsiteY8" fmla="*/ 113191 h 3287275"/>
              <a:gd name="connsiteX9" fmla="*/ 1398442 w 2708612"/>
              <a:gd name="connsiteY9" fmla="*/ 31764 h 3287275"/>
              <a:gd name="connsiteX0" fmla="*/ 1398442 w 2697675"/>
              <a:gd name="connsiteY0" fmla="*/ 30457 h 3285968"/>
              <a:gd name="connsiteX1" fmla="*/ 1013693 w 2697675"/>
              <a:gd name="connsiteY1" fmla="*/ 349165 h 3285968"/>
              <a:gd name="connsiteX2" fmla="*/ 420517 w 2697675"/>
              <a:gd name="connsiteY2" fmla="*/ 1131238 h 3285968"/>
              <a:gd name="connsiteX3" fmla="*/ 3267 w 2697675"/>
              <a:gd name="connsiteY3" fmla="*/ 3013304 h 3285968"/>
              <a:gd name="connsiteX4" fmla="*/ 642459 w 2697675"/>
              <a:gd name="connsiteY4" fmla="*/ 3181980 h 3285968"/>
              <a:gd name="connsiteX5" fmla="*/ 1512471 w 2697675"/>
              <a:gd name="connsiteY5" fmla="*/ 2116660 h 3285968"/>
              <a:gd name="connsiteX6" fmla="*/ 2657690 w 2697675"/>
              <a:gd name="connsiteY6" fmla="*/ 1930229 h 3285968"/>
              <a:gd name="connsiteX7" fmla="*/ 2393974 w 2697675"/>
              <a:gd name="connsiteY7" fmla="*/ 904611 h 3285968"/>
              <a:gd name="connsiteX8" fmla="*/ 1974898 w 2697675"/>
              <a:gd name="connsiteY8" fmla="*/ 111884 h 3285968"/>
              <a:gd name="connsiteX9" fmla="*/ 1398442 w 2697675"/>
              <a:gd name="connsiteY9" fmla="*/ 30457 h 3285968"/>
              <a:gd name="connsiteX0" fmla="*/ 1395179 w 2694412"/>
              <a:gd name="connsiteY0" fmla="*/ 30457 h 3284401"/>
              <a:gd name="connsiteX1" fmla="*/ 1010430 w 2694412"/>
              <a:gd name="connsiteY1" fmla="*/ 349165 h 3284401"/>
              <a:gd name="connsiteX2" fmla="*/ 630614 w 2694412"/>
              <a:gd name="connsiteY2" fmla="*/ 1161718 h 3284401"/>
              <a:gd name="connsiteX3" fmla="*/ 4 w 2694412"/>
              <a:gd name="connsiteY3" fmla="*/ 3013304 h 3284401"/>
              <a:gd name="connsiteX4" fmla="*/ 639196 w 2694412"/>
              <a:gd name="connsiteY4" fmla="*/ 3181980 h 3284401"/>
              <a:gd name="connsiteX5" fmla="*/ 1509208 w 2694412"/>
              <a:gd name="connsiteY5" fmla="*/ 2116660 h 3284401"/>
              <a:gd name="connsiteX6" fmla="*/ 2654427 w 2694412"/>
              <a:gd name="connsiteY6" fmla="*/ 1930229 h 3284401"/>
              <a:gd name="connsiteX7" fmla="*/ 2390711 w 2694412"/>
              <a:gd name="connsiteY7" fmla="*/ 904611 h 3284401"/>
              <a:gd name="connsiteX8" fmla="*/ 1971635 w 2694412"/>
              <a:gd name="connsiteY8" fmla="*/ 111884 h 3284401"/>
              <a:gd name="connsiteX9" fmla="*/ 1395179 w 2694412"/>
              <a:gd name="connsiteY9" fmla="*/ 30457 h 3284401"/>
              <a:gd name="connsiteX0" fmla="*/ 1396052 w 2695285"/>
              <a:gd name="connsiteY0" fmla="*/ 30457 h 3126526"/>
              <a:gd name="connsiteX1" fmla="*/ 1011303 w 2695285"/>
              <a:gd name="connsiteY1" fmla="*/ 349165 h 3126526"/>
              <a:gd name="connsiteX2" fmla="*/ 631487 w 2695285"/>
              <a:gd name="connsiteY2" fmla="*/ 1161718 h 3126526"/>
              <a:gd name="connsiteX3" fmla="*/ 877 w 2695285"/>
              <a:gd name="connsiteY3" fmla="*/ 3013304 h 3126526"/>
              <a:gd name="connsiteX4" fmla="*/ 777229 w 2695285"/>
              <a:gd name="connsiteY4" fmla="*/ 2836540 h 3126526"/>
              <a:gd name="connsiteX5" fmla="*/ 1510081 w 2695285"/>
              <a:gd name="connsiteY5" fmla="*/ 2116660 h 3126526"/>
              <a:gd name="connsiteX6" fmla="*/ 2655300 w 2695285"/>
              <a:gd name="connsiteY6" fmla="*/ 1930229 h 3126526"/>
              <a:gd name="connsiteX7" fmla="*/ 2391584 w 2695285"/>
              <a:gd name="connsiteY7" fmla="*/ 904611 h 3126526"/>
              <a:gd name="connsiteX8" fmla="*/ 1972508 w 2695285"/>
              <a:gd name="connsiteY8" fmla="*/ 111884 h 3126526"/>
              <a:gd name="connsiteX9" fmla="*/ 1396052 w 2695285"/>
              <a:gd name="connsiteY9" fmla="*/ 30457 h 3126526"/>
              <a:gd name="connsiteX0" fmla="*/ 1223683 w 2522916"/>
              <a:gd name="connsiteY0" fmla="*/ 30457 h 2899398"/>
              <a:gd name="connsiteX1" fmla="*/ 838934 w 2522916"/>
              <a:gd name="connsiteY1" fmla="*/ 349165 h 2899398"/>
              <a:gd name="connsiteX2" fmla="*/ 459118 w 2522916"/>
              <a:gd name="connsiteY2" fmla="*/ 1161718 h 2899398"/>
              <a:gd name="connsiteX3" fmla="*/ 1228 w 2522916"/>
              <a:gd name="connsiteY3" fmla="*/ 2672944 h 2899398"/>
              <a:gd name="connsiteX4" fmla="*/ 604860 w 2522916"/>
              <a:gd name="connsiteY4" fmla="*/ 2836540 h 2899398"/>
              <a:gd name="connsiteX5" fmla="*/ 1337712 w 2522916"/>
              <a:gd name="connsiteY5" fmla="*/ 2116660 h 2899398"/>
              <a:gd name="connsiteX6" fmla="*/ 2482931 w 2522916"/>
              <a:gd name="connsiteY6" fmla="*/ 1930229 h 2899398"/>
              <a:gd name="connsiteX7" fmla="*/ 2219215 w 2522916"/>
              <a:gd name="connsiteY7" fmla="*/ 904611 h 2899398"/>
              <a:gd name="connsiteX8" fmla="*/ 1800139 w 2522916"/>
              <a:gd name="connsiteY8" fmla="*/ 111884 h 2899398"/>
              <a:gd name="connsiteX9" fmla="*/ 1223683 w 2522916"/>
              <a:gd name="connsiteY9" fmla="*/ 30457 h 2899398"/>
              <a:gd name="connsiteX0" fmla="*/ 1224207 w 2523440"/>
              <a:gd name="connsiteY0" fmla="*/ 30457 h 2902962"/>
              <a:gd name="connsiteX1" fmla="*/ 839458 w 2523440"/>
              <a:gd name="connsiteY1" fmla="*/ 349165 h 2902962"/>
              <a:gd name="connsiteX2" fmla="*/ 459642 w 2523440"/>
              <a:gd name="connsiteY2" fmla="*/ 1161718 h 2902962"/>
              <a:gd name="connsiteX3" fmla="*/ 1752 w 2523440"/>
              <a:gd name="connsiteY3" fmla="*/ 2672944 h 2902962"/>
              <a:gd name="connsiteX4" fmla="*/ 635864 w 2523440"/>
              <a:gd name="connsiteY4" fmla="*/ 2841620 h 2902962"/>
              <a:gd name="connsiteX5" fmla="*/ 1338236 w 2523440"/>
              <a:gd name="connsiteY5" fmla="*/ 2116660 h 2902962"/>
              <a:gd name="connsiteX6" fmla="*/ 2483455 w 2523440"/>
              <a:gd name="connsiteY6" fmla="*/ 1930229 h 2902962"/>
              <a:gd name="connsiteX7" fmla="*/ 2219739 w 2523440"/>
              <a:gd name="connsiteY7" fmla="*/ 904611 h 2902962"/>
              <a:gd name="connsiteX8" fmla="*/ 1800663 w 2523440"/>
              <a:gd name="connsiteY8" fmla="*/ 111884 h 2902962"/>
              <a:gd name="connsiteX9" fmla="*/ 1224207 w 2523440"/>
              <a:gd name="connsiteY9" fmla="*/ 30457 h 2902962"/>
              <a:gd name="connsiteX0" fmla="*/ 1224207 w 2524395"/>
              <a:gd name="connsiteY0" fmla="*/ 30457 h 2918845"/>
              <a:gd name="connsiteX1" fmla="*/ 839458 w 2524395"/>
              <a:gd name="connsiteY1" fmla="*/ 349165 h 2918845"/>
              <a:gd name="connsiteX2" fmla="*/ 459642 w 2524395"/>
              <a:gd name="connsiteY2" fmla="*/ 1161718 h 2918845"/>
              <a:gd name="connsiteX3" fmla="*/ 1752 w 2524395"/>
              <a:gd name="connsiteY3" fmla="*/ 2672944 h 2918845"/>
              <a:gd name="connsiteX4" fmla="*/ 635864 w 2524395"/>
              <a:gd name="connsiteY4" fmla="*/ 2841620 h 2918845"/>
              <a:gd name="connsiteX5" fmla="*/ 1322996 w 2524395"/>
              <a:gd name="connsiteY5" fmla="*/ 1898220 h 2918845"/>
              <a:gd name="connsiteX6" fmla="*/ 2483455 w 2524395"/>
              <a:gd name="connsiteY6" fmla="*/ 1930229 h 2918845"/>
              <a:gd name="connsiteX7" fmla="*/ 2219739 w 2524395"/>
              <a:gd name="connsiteY7" fmla="*/ 904611 h 2918845"/>
              <a:gd name="connsiteX8" fmla="*/ 1800663 w 2524395"/>
              <a:gd name="connsiteY8" fmla="*/ 111884 h 2918845"/>
              <a:gd name="connsiteX9" fmla="*/ 1224207 w 2524395"/>
              <a:gd name="connsiteY9" fmla="*/ 30457 h 2918845"/>
              <a:gd name="connsiteX0" fmla="*/ 1224207 w 2455556"/>
              <a:gd name="connsiteY0" fmla="*/ 30457 h 2918845"/>
              <a:gd name="connsiteX1" fmla="*/ 839458 w 2455556"/>
              <a:gd name="connsiteY1" fmla="*/ 349165 h 2918845"/>
              <a:gd name="connsiteX2" fmla="*/ 459642 w 2455556"/>
              <a:gd name="connsiteY2" fmla="*/ 1161718 h 2918845"/>
              <a:gd name="connsiteX3" fmla="*/ 1752 w 2455556"/>
              <a:gd name="connsiteY3" fmla="*/ 2672944 h 2918845"/>
              <a:gd name="connsiteX4" fmla="*/ 635864 w 2455556"/>
              <a:gd name="connsiteY4" fmla="*/ 2841620 h 2918845"/>
              <a:gd name="connsiteX5" fmla="*/ 1322996 w 2455556"/>
              <a:gd name="connsiteY5" fmla="*/ 1898220 h 2918845"/>
              <a:gd name="connsiteX6" fmla="*/ 2407255 w 2455556"/>
              <a:gd name="connsiteY6" fmla="*/ 1762589 h 2918845"/>
              <a:gd name="connsiteX7" fmla="*/ 2219739 w 2455556"/>
              <a:gd name="connsiteY7" fmla="*/ 904611 h 2918845"/>
              <a:gd name="connsiteX8" fmla="*/ 1800663 w 2455556"/>
              <a:gd name="connsiteY8" fmla="*/ 111884 h 2918845"/>
              <a:gd name="connsiteX9" fmla="*/ 1224207 w 2455556"/>
              <a:gd name="connsiteY9" fmla="*/ 30457 h 2918845"/>
              <a:gd name="connsiteX0" fmla="*/ 1224352 w 2455701"/>
              <a:gd name="connsiteY0" fmla="*/ 28304 h 2916692"/>
              <a:gd name="connsiteX1" fmla="*/ 1012323 w 2455701"/>
              <a:gd name="connsiteY1" fmla="*/ 316532 h 2916692"/>
              <a:gd name="connsiteX2" fmla="*/ 459787 w 2455701"/>
              <a:gd name="connsiteY2" fmla="*/ 1159565 h 2916692"/>
              <a:gd name="connsiteX3" fmla="*/ 1897 w 2455701"/>
              <a:gd name="connsiteY3" fmla="*/ 2670791 h 2916692"/>
              <a:gd name="connsiteX4" fmla="*/ 636009 w 2455701"/>
              <a:gd name="connsiteY4" fmla="*/ 2839467 h 2916692"/>
              <a:gd name="connsiteX5" fmla="*/ 1323141 w 2455701"/>
              <a:gd name="connsiteY5" fmla="*/ 1896067 h 2916692"/>
              <a:gd name="connsiteX6" fmla="*/ 2407400 w 2455701"/>
              <a:gd name="connsiteY6" fmla="*/ 1760436 h 2916692"/>
              <a:gd name="connsiteX7" fmla="*/ 2219884 w 2455701"/>
              <a:gd name="connsiteY7" fmla="*/ 902458 h 2916692"/>
              <a:gd name="connsiteX8" fmla="*/ 1800808 w 2455701"/>
              <a:gd name="connsiteY8" fmla="*/ 109731 h 2916692"/>
              <a:gd name="connsiteX9" fmla="*/ 1224352 w 2455701"/>
              <a:gd name="connsiteY9" fmla="*/ 28304 h 2916692"/>
              <a:gd name="connsiteX0" fmla="*/ 1222629 w 2453978"/>
              <a:gd name="connsiteY0" fmla="*/ 28304 h 2913323"/>
              <a:gd name="connsiteX1" fmla="*/ 1010600 w 2453978"/>
              <a:gd name="connsiteY1" fmla="*/ 316532 h 2913323"/>
              <a:gd name="connsiteX2" fmla="*/ 574904 w 2453978"/>
              <a:gd name="connsiteY2" fmla="*/ 1235765 h 2913323"/>
              <a:gd name="connsiteX3" fmla="*/ 174 w 2453978"/>
              <a:gd name="connsiteY3" fmla="*/ 2670791 h 2913323"/>
              <a:gd name="connsiteX4" fmla="*/ 634286 w 2453978"/>
              <a:gd name="connsiteY4" fmla="*/ 2839467 h 2913323"/>
              <a:gd name="connsiteX5" fmla="*/ 1321418 w 2453978"/>
              <a:gd name="connsiteY5" fmla="*/ 1896067 h 2913323"/>
              <a:gd name="connsiteX6" fmla="*/ 2405677 w 2453978"/>
              <a:gd name="connsiteY6" fmla="*/ 1760436 h 2913323"/>
              <a:gd name="connsiteX7" fmla="*/ 2218161 w 2453978"/>
              <a:gd name="connsiteY7" fmla="*/ 902458 h 2913323"/>
              <a:gd name="connsiteX8" fmla="*/ 1799085 w 2453978"/>
              <a:gd name="connsiteY8" fmla="*/ 109731 h 2913323"/>
              <a:gd name="connsiteX9" fmla="*/ 1222629 w 2453978"/>
              <a:gd name="connsiteY9" fmla="*/ 28304 h 2913323"/>
              <a:gd name="connsiteX0" fmla="*/ 1222629 w 2462345"/>
              <a:gd name="connsiteY0" fmla="*/ 28304 h 2916306"/>
              <a:gd name="connsiteX1" fmla="*/ 1010600 w 2462345"/>
              <a:gd name="connsiteY1" fmla="*/ 316532 h 2916306"/>
              <a:gd name="connsiteX2" fmla="*/ 574904 w 2462345"/>
              <a:gd name="connsiteY2" fmla="*/ 1235765 h 2916306"/>
              <a:gd name="connsiteX3" fmla="*/ 174 w 2462345"/>
              <a:gd name="connsiteY3" fmla="*/ 2670791 h 2916306"/>
              <a:gd name="connsiteX4" fmla="*/ 634286 w 2462345"/>
              <a:gd name="connsiteY4" fmla="*/ 2839467 h 2916306"/>
              <a:gd name="connsiteX5" fmla="*/ 1199498 w 2462345"/>
              <a:gd name="connsiteY5" fmla="*/ 1855427 h 2916306"/>
              <a:gd name="connsiteX6" fmla="*/ 2405677 w 2462345"/>
              <a:gd name="connsiteY6" fmla="*/ 1760436 h 2916306"/>
              <a:gd name="connsiteX7" fmla="*/ 2218161 w 2462345"/>
              <a:gd name="connsiteY7" fmla="*/ 902458 h 2916306"/>
              <a:gd name="connsiteX8" fmla="*/ 1799085 w 2462345"/>
              <a:gd name="connsiteY8" fmla="*/ 109731 h 2916306"/>
              <a:gd name="connsiteX9" fmla="*/ 1222629 w 2462345"/>
              <a:gd name="connsiteY9" fmla="*/ 28304 h 2916306"/>
              <a:gd name="connsiteX0" fmla="*/ 1453217 w 2462345"/>
              <a:gd name="connsiteY0" fmla="*/ 23466 h 2927370"/>
              <a:gd name="connsiteX1" fmla="*/ 1010600 w 2462345"/>
              <a:gd name="connsiteY1" fmla="*/ 327596 h 2927370"/>
              <a:gd name="connsiteX2" fmla="*/ 574904 w 2462345"/>
              <a:gd name="connsiteY2" fmla="*/ 1246829 h 2927370"/>
              <a:gd name="connsiteX3" fmla="*/ 174 w 2462345"/>
              <a:gd name="connsiteY3" fmla="*/ 2681855 h 2927370"/>
              <a:gd name="connsiteX4" fmla="*/ 634286 w 2462345"/>
              <a:gd name="connsiteY4" fmla="*/ 2850531 h 2927370"/>
              <a:gd name="connsiteX5" fmla="*/ 1199498 w 2462345"/>
              <a:gd name="connsiteY5" fmla="*/ 1866491 h 2927370"/>
              <a:gd name="connsiteX6" fmla="*/ 2405677 w 2462345"/>
              <a:gd name="connsiteY6" fmla="*/ 1771500 h 2927370"/>
              <a:gd name="connsiteX7" fmla="*/ 2218161 w 2462345"/>
              <a:gd name="connsiteY7" fmla="*/ 913522 h 2927370"/>
              <a:gd name="connsiteX8" fmla="*/ 1799085 w 2462345"/>
              <a:gd name="connsiteY8" fmla="*/ 120795 h 2927370"/>
              <a:gd name="connsiteX9" fmla="*/ 1453217 w 2462345"/>
              <a:gd name="connsiteY9" fmla="*/ 23466 h 2927370"/>
              <a:gd name="connsiteX0" fmla="*/ 1453217 w 2460836"/>
              <a:gd name="connsiteY0" fmla="*/ 2575 h 2906479"/>
              <a:gd name="connsiteX1" fmla="*/ 1010600 w 2460836"/>
              <a:gd name="connsiteY1" fmla="*/ 306705 h 2906479"/>
              <a:gd name="connsiteX2" fmla="*/ 574904 w 2460836"/>
              <a:gd name="connsiteY2" fmla="*/ 1225938 h 2906479"/>
              <a:gd name="connsiteX3" fmla="*/ 174 w 2460836"/>
              <a:gd name="connsiteY3" fmla="*/ 2660964 h 2906479"/>
              <a:gd name="connsiteX4" fmla="*/ 634286 w 2460836"/>
              <a:gd name="connsiteY4" fmla="*/ 2829640 h 2906479"/>
              <a:gd name="connsiteX5" fmla="*/ 1199498 w 2460836"/>
              <a:gd name="connsiteY5" fmla="*/ 1845600 h 2906479"/>
              <a:gd name="connsiteX6" fmla="*/ 2405677 w 2460836"/>
              <a:gd name="connsiteY6" fmla="*/ 1750609 h 2906479"/>
              <a:gd name="connsiteX7" fmla="*/ 2218161 w 2460836"/>
              <a:gd name="connsiteY7" fmla="*/ 892631 h 2906479"/>
              <a:gd name="connsiteX8" fmla="*/ 1870647 w 2460836"/>
              <a:gd name="connsiteY8" fmla="*/ 203271 h 2906479"/>
              <a:gd name="connsiteX9" fmla="*/ 1453217 w 2460836"/>
              <a:gd name="connsiteY9" fmla="*/ 2575 h 290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0836" h="2906479">
                <a:moveTo>
                  <a:pt x="1453217" y="2575"/>
                </a:moveTo>
                <a:cubicBezTo>
                  <a:pt x="1309876" y="19814"/>
                  <a:pt x="1156985" y="102811"/>
                  <a:pt x="1010600" y="306705"/>
                </a:cubicBezTo>
                <a:cubicBezTo>
                  <a:pt x="864215" y="510599"/>
                  <a:pt x="743308" y="833562"/>
                  <a:pt x="574904" y="1225938"/>
                </a:cubicBezTo>
                <a:cubicBezTo>
                  <a:pt x="406500" y="1618315"/>
                  <a:pt x="-9723" y="2393680"/>
                  <a:pt x="174" y="2660964"/>
                </a:cubicBezTo>
                <a:cubicBezTo>
                  <a:pt x="10071" y="2928248"/>
                  <a:pt x="434399" y="2965534"/>
                  <a:pt x="634286" y="2829640"/>
                </a:cubicBezTo>
                <a:cubicBezTo>
                  <a:pt x="834173" y="2693746"/>
                  <a:pt x="904266" y="2025439"/>
                  <a:pt x="1199498" y="1845600"/>
                </a:cubicBezTo>
                <a:cubicBezTo>
                  <a:pt x="1494730" y="1665761"/>
                  <a:pt x="2235900" y="1909437"/>
                  <a:pt x="2405677" y="1750609"/>
                </a:cubicBezTo>
                <a:cubicBezTo>
                  <a:pt x="2575454" y="1591781"/>
                  <a:pt x="2307333" y="1150521"/>
                  <a:pt x="2218161" y="892631"/>
                </a:cubicBezTo>
                <a:cubicBezTo>
                  <a:pt x="2128989" y="634741"/>
                  <a:pt x="1998138" y="351614"/>
                  <a:pt x="1870647" y="203271"/>
                </a:cubicBezTo>
                <a:cubicBezTo>
                  <a:pt x="1743156" y="54928"/>
                  <a:pt x="1596558" y="-14664"/>
                  <a:pt x="1453217" y="257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ג'וקרים </a:t>
            </a:r>
            <a:r>
              <a:rPr lang="en-US" b="1" dirty="0"/>
              <a:t>(wildcards)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BB57FE-F4D6-4A6C-A990-8A801AA400FE}"/>
              </a:ext>
            </a:extLst>
          </p:cNvPr>
          <p:cNvSpPr/>
          <p:nvPr/>
        </p:nvSpPr>
        <p:spPr bwMode="auto">
          <a:xfrm>
            <a:off x="2231740" y="3388978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766BF3-11A4-480A-8128-6F9707A1CD4B}"/>
              </a:ext>
            </a:extLst>
          </p:cNvPr>
          <p:cNvSpPr/>
          <p:nvPr/>
        </p:nvSpPr>
        <p:spPr bwMode="auto">
          <a:xfrm>
            <a:off x="1704992" y="4527812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B04B8A2-0995-4760-AAA2-7DF58FF53C27}"/>
              </a:ext>
            </a:extLst>
          </p:cNvPr>
          <p:cNvSpPr/>
          <p:nvPr/>
        </p:nvSpPr>
        <p:spPr bwMode="auto">
          <a:xfrm>
            <a:off x="2823068" y="4497068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A7915C4-115A-4569-BDC0-79DB4344B5BA}"/>
              </a:ext>
            </a:extLst>
          </p:cNvPr>
          <p:cNvSpPr/>
          <p:nvPr/>
        </p:nvSpPr>
        <p:spPr bwMode="auto">
          <a:xfrm>
            <a:off x="2231740" y="2276872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D1B4BA-BA42-4DE7-BC24-E75157EC565A}"/>
              </a:ext>
            </a:extLst>
          </p:cNvPr>
          <p:cNvSpPr/>
          <p:nvPr/>
        </p:nvSpPr>
        <p:spPr bwMode="auto">
          <a:xfrm>
            <a:off x="1151620" y="5585222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25D16D-D980-478C-A5A9-F163E13BC285}"/>
              </a:ext>
            </a:extLst>
          </p:cNvPr>
          <p:cNvCxnSpPr/>
          <p:nvPr/>
        </p:nvCxnSpPr>
        <p:spPr bwMode="auto">
          <a:xfrm flipV="1">
            <a:off x="2483768" y="2884922"/>
            <a:ext cx="0" cy="3600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8C3FFBF-C825-41D2-A936-0806A219BB5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07444" y="4012401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CD2899-EAA1-4188-B777-C9D6E416E2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03722" y="3997029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EAA258-4591-4E09-80A9-4166B4DA7915}"/>
              </a:ext>
            </a:extLst>
          </p:cNvPr>
          <p:cNvCxnSpPr>
            <a:cxnSpLocks/>
          </p:cNvCxnSpPr>
          <p:nvPr/>
        </p:nvCxnSpPr>
        <p:spPr bwMode="auto">
          <a:xfrm flipV="1">
            <a:off x="1547664" y="5117170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701564D-F51E-4A33-98CB-BBE01E998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e-IL" dirty="0"/>
              <a:t>חסם עליון:</a:t>
            </a:r>
            <a:r>
              <a:rPr lang="en-US" dirty="0"/>
              <a:t> </a:t>
            </a:r>
            <a:endParaRPr lang="he-IL" dirty="0"/>
          </a:p>
          <a:p>
            <a:pPr marL="0" indent="0">
              <a:buNone/>
            </a:pPr>
            <a:r>
              <a:rPr lang="en-US" dirty="0"/>
              <a:t>List&lt;? extends Exception&gt;</a:t>
            </a:r>
            <a:endParaRPr lang="he-IL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D65D4D-45AE-4A7A-816D-1EB2773B85CA}"/>
              </a:ext>
            </a:extLst>
          </p:cNvPr>
          <p:cNvSpPr txBox="1"/>
          <p:nvPr/>
        </p:nvSpPr>
        <p:spPr>
          <a:xfrm>
            <a:off x="2906931" y="345634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Exception</a:t>
            </a:r>
            <a:endParaRPr lang="en-IL" sz="2000" dirty="0"/>
          </a:p>
        </p:txBody>
      </p:sp>
    </p:spTree>
    <p:extLst>
      <p:ext uri="{BB962C8B-B14F-4D97-AF65-F5344CB8AC3E}">
        <p14:creationId xmlns:p14="http://schemas.microsoft.com/office/powerpoint/2010/main" val="84999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80DD9A3-CFFE-4419-BF60-EE529F3EEC9C}"/>
              </a:ext>
            </a:extLst>
          </p:cNvPr>
          <p:cNvSpPr/>
          <p:nvPr/>
        </p:nvSpPr>
        <p:spPr bwMode="auto">
          <a:xfrm>
            <a:off x="1990624" y="2001610"/>
            <a:ext cx="1027934" cy="2004175"/>
          </a:xfrm>
          <a:custGeom>
            <a:avLst/>
            <a:gdLst>
              <a:gd name="connsiteX0" fmla="*/ 779165 w 2616198"/>
              <a:gd name="connsiteY0" fmla="*/ 12919 h 2043692"/>
              <a:gd name="connsiteX1" fmla="*/ 1261765 w 2616198"/>
              <a:gd name="connsiteY1" fmla="*/ 241519 h 2043692"/>
              <a:gd name="connsiteX2" fmla="*/ 1382415 w 2616198"/>
              <a:gd name="connsiteY2" fmla="*/ 1067019 h 2043692"/>
              <a:gd name="connsiteX3" fmla="*/ 2398415 w 2616198"/>
              <a:gd name="connsiteY3" fmla="*/ 1327369 h 2043692"/>
              <a:gd name="connsiteX4" fmla="*/ 2423815 w 2616198"/>
              <a:gd name="connsiteY4" fmla="*/ 1892519 h 2043692"/>
              <a:gd name="connsiteX5" fmla="*/ 296565 w 2616198"/>
              <a:gd name="connsiteY5" fmla="*/ 1930619 h 2043692"/>
              <a:gd name="connsiteX6" fmla="*/ 67965 w 2616198"/>
              <a:gd name="connsiteY6" fmla="*/ 546319 h 2043692"/>
              <a:gd name="connsiteX7" fmla="*/ 779165 w 2616198"/>
              <a:gd name="connsiteY7" fmla="*/ 12919 h 2043692"/>
              <a:gd name="connsiteX0" fmla="*/ 727213 w 2551955"/>
              <a:gd name="connsiteY0" fmla="*/ 12919 h 2067551"/>
              <a:gd name="connsiteX1" fmla="*/ 1209813 w 2551955"/>
              <a:gd name="connsiteY1" fmla="*/ 241519 h 2067551"/>
              <a:gd name="connsiteX2" fmla="*/ 1330463 w 2551955"/>
              <a:gd name="connsiteY2" fmla="*/ 1067019 h 2067551"/>
              <a:gd name="connsiteX3" fmla="*/ 2346463 w 2551955"/>
              <a:gd name="connsiteY3" fmla="*/ 1327369 h 2067551"/>
              <a:gd name="connsiteX4" fmla="*/ 2371863 w 2551955"/>
              <a:gd name="connsiteY4" fmla="*/ 1892519 h 2067551"/>
              <a:gd name="connsiteX5" fmla="*/ 416063 w 2551955"/>
              <a:gd name="connsiteY5" fmla="*/ 1962369 h 2067551"/>
              <a:gd name="connsiteX6" fmla="*/ 16013 w 2551955"/>
              <a:gd name="connsiteY6" fmla="*/ 546319 h 2067551"/>
              <a:gd name="connsiteX7" fmla="*/ 727213 w 2551955"/>
              <a:gd name="connsiteY7" fmla="*/ 12919 h 2067551"/>
              <a:gd name="connsiteX0" fmla="*/ 727213 w 2463703"/>
              <a:gd name="connsiteY0" fmla="*/ 12919 h 2072945"/>
              <a:gd name="connsiteX1" fmla="*/ 1209813 w 2463703"/>
              <a:gd name="connsiteY1" fmla="*/ 241519 h 2072945"/>
              <a:gd name="connsiteX2" fmla="*/ 1330463 w 2463703"/>
              <a:gd name="connsiteY2" fmla="*/ 1067019 h 2072945"/>
              <a:gd name="connsiteX3" fmla="*/ 2346463 w 2463703"/>
              <a:gd name="connsiteY3" fmla="*/ 1327369 h 2072945"/>
              <a:gd name="connsiteX4" fmla="*/ 2225813 w 2463703"/>
              <a:gd name="connsiteY4" fmla="*/ 1911569 h 2072945"/>
              <a:gd name="connsiteX5" fmla="*/ 416063 w 2463703"/>
              <a:gd name="connsiteY5" fmla="*/ 1962369 h 2072945"/>
              <a:gd name="connsiteX6" fmla="*/ 16013 w 2463703"/>
              <a:gd name="connsiteY6" fmla="*/ 546319 h 2072945"/>
              <a:gd name="connsiteX7" fmla="*/ 727213 w 2463703"/>
              <a:gd name="connsiteY7" fmla="*/ 12919 h 2072945"/>
              <a:gd name="connsiteX0" fmla="*/ 727213 w 2375442"/>
              <a:gd name="connsiteY0" fmla="*/ 12919 h 2072945"/>
              <a:gd name="connsiteX1" fmla="*/ 1209813 w 2375442"/>
              <a:gd name="connsiteY1" fmla="*/ 241519 h 2072945"/>
              <a:gd name="connsiteX2" fmla="*/ 1330463 w 2375442"/>
              <a:gd name="connsiteY2" fmla="*/ 1067019 h 2072945"/>
              <a:gd name="connsiteX3" fmla="*/ 2168663 w 2375442"/>
              <a:gd name="connsiteY3" fmla="*/ 1327369 h 2072945"/>
              <a:gd name="connsiteX4" fmla="*/ 2225813 w 2375442"/>
              <a:gd name="connsiteY4" fmla="*/ 1911569 h 2072945"/>
              <a:gd name="connsiteX5" fmla="*/ 416063 w 2375442"/>
              <a:gd name="connsiteY5" fmla="*/ 1962369 h 2072945"/>
              <a:gd name="connsiteX6" fmla="*/ 16013 w 2375442"/>
              <a:gd name="connsiteY6" fmla="*/ 546319 h 2072945"/>
              <a:gd name="connsiteX7" fmla="*/ 727213 w 2375442"/>
              <a:gd name="connsiteY7" fmla="*/ 12919 h 2072945"/>
              <a:gd name="connsiteX0" fmla="*/ 727213 w 2302775"/>
              <a:gd name="connsiteY0" fmla="*/ 12919 h 2083087"/>
              <a:gd name="connsiteX1" fmla="*/ 1209813 w 2302775"/>
              <a:gd name="connsiteY1" fmla="*/ 241519 h 2083087"/>
              <a:gd name="connsiteX2" fmla="*/ 1330463 w 2302775"/>
              <a:gd name="connsiteY2" fmla="*/ 1067019 h 2083087"/>
              <a:gd name="connsiteX3" fmla="*/ 2168663 w 2302775"/>
              <a:gd name="connsiteY3" fmla="*/ 1327369 h 2083087"/>
              <a:gd name="connsiteX4" fmla="*/ 2117863 w 2302775"/>
              <a:gd name="connsiteY4" fmla="*/ 1943319 h 2083087"/>
              <a:gd name="connsiteX5" fmla="*/ 416063 w 2302775"/>
              <a:gd name="connsiteY5" fmla="*/ 1962369 h 2083087"/>
              <a:gd name="connsiteX6" fmla="*/ 16013 w 2302775"/>
              <a:gd name="connsiteY6" fmla="*/ 546319 h 2083087"/>
              <a:gd name="connsiteX7" fmla="*/ 727213 w 2302775"/>
              <a:gd name="connsiteY7" fmla="*/ 12919 h 2083087"/>
              <a:gd name="connsiteX0" fmla="*/ 727213 w 2306112"/>
              <a:gd name="connsiteY0" fmla="*/ 17005 h 2087173"/>
              <a:gd name="connsiteX1" fmla="*/ 1209813 w 2306112"/>
              <a:gd name="connsiteY1" fmla="*/ 245605 h 2087173"/>
              <a:gd name="connsiteX2" fmla="*/ 1273313 w 2306112"/>
              <a:gd name="connsiteY2" fmla="*/ 1337805 h 2087173"/>
              <a:gd name="connsiteX3" fmla="*/ 2168663 w 2306112"/>
              <a:gd name="connsiteY3" fmla="*/ 1331455 h 2087173"/>
              <a:gd name="connsiteX4" fmla="*/ 2117863 w 2306112"/>
              <a:gd name="connsiteY4" fmla="*/ 1947405 h 2087173"/>
              <a:gd name="connsiteX5" fmla="*/ 416063 w 2306112"/>
              <a:gd name="connsiteY5" fmla="*/ 1966455 h 2087173"/>
              <a:gd name="connsiteX6" fmla="*/ 16013 w 2306112"/>
              <a:gd name="connsiteY6" fmla="*/ 550405 h 2087173"/>
              <a:gd name="connsiteX7" fmla="*/ 727213 w 2306112"/>
              <a:gd name="connsiteY7" fmla="*/ 17005 h 2087173"/>
              <a:gd name="connsiteX0" fmla="*/ 727213 w 2306112"/>
              <a:gd name="connsiteY0" fmla="*/ 106 h 2070274"/>
              <a:gd name="connsiteX1" fmla="*/ 1203463 w 2306112"/>
              <a:gd name="connsiteY1" fmla="*/ 495406 h 2070274"/>
              <a:gd name="connsiteX2" fmla="*/ 1273313 w 2306112"/>
              <a:gd name="connsiteY2" fmla="*/ 1320906 h 2070274"/>
              <a:gd name="connsiteX3" fmla="*/ 2168663 w 2306112"/>
              <a:gd name="connsiteY3" fmla="*/ 1314556 h 2070274"/>
              <a:gd name="connsiteX4" fmla="*/ 2117863 w 2306112"/>
              <a:gd name="connsiteY4" fmla="*/ 1930506 h 2070274"/>
              <a:gd name="connsiteX5" fmla="*/ 416063 w 2306112"/>
              <a:gd name="connsiteY5" fmla="*/ 1949556 h 2070274"/>
              <a:gd name="connsiteX6" fmla="*/ 16013 w 2306112"/>
              <a:gd name="connsiteY6" fmla="*/ 533506 h 2070274"/>
              <a:gd name="connsiteX7" fmla="*/ 727213 w 2306112"/>
              <a:gd name="connsiteY7" fmla="*/ 106 h 2070274"/>
              <a:gd name="connsiteX0" fmla="*/ 566785 w 2145684"/>
              <a:gd name="connsiteY0" fmla="*/ 48 h 2070216"/>
              <a:gd name="connsiteX1" fmla="*/ 1043035 w 2145684"/>
              <a:gd name="connsiteY1" fmla="*/ 495348 h 2070216"/>
              <a:gd name="connsiteX2" fmla="*/ 1112885 w 2145684"/>
              <a:gd name="connsiteY2" fmla="*/ 1320848 h 2070216"/>
              <a:gd name="connsiteX3" fmla="*/ 2008235 w 2145684"/>
              <a:gd name="connsiteY3" fmla="*/ 1314498 h 2070216"/>
              <a:gd name="connsiteX4" fmla="*/ 1957435 w 2145684"/>
              <a:gd name="connsiteY4" fmla="*/ 1930448 h 2070216"/>
              <a:gd name="connsiteX5" fmla="*/ 255635 w 2145684"/>
              <a:gd name="connsiteY5" fmla="*/ 1949498 h 2070216"/>
              <a:gd name="connsiteX6" fmla="*/ 77835 w 2145684"/>
              <a:gd name="connsiteY6" fmla="*/ 476298 h 2070216"/>
              <a:gd name="connsiteX7" fmla="*/ 566785 w 2145684"/>
              <a:gd name="connsiteY7" fmla="*/ 48 h 2070216"/>
              <a:gd name="connsiteX0" fmla="*/ 566785 w 2153423"/>
              <a:gd name="connsiteY0" fmla="*/ 48 h 2061982"/>
              <a:gd name="connsiteX1" fmla="*/ 1043035 w 2153423"/>
              <a:gd name="connsiteY1" fmla="*/ 495348 h 2061982"/>
              <a:gd name="connsiteX2" fmla="*/ 1112885 w 2153423"/>
              <a:gd name="connsiteY2" fmla="*/ 1320848 h 2061982"/>
              <a:gd name="connsiteX3" fmla="*/ 2008235 w 2153423"/>
              <a:gd name="connsiteY3" fmla="*/ 1314498 h 2061982"/>
              <a:gd name="connsiteX4" fmla="*/ 1970135 w 2153423"/>
              <a:gd name="connsiteY4" fmla="*/ 1905048 h 2061982"/>
              <a:gd name="connsiteX5" fmla="*/ 255635 w 2153423"/>
              <a:gd name="connsiteY5" fmla="*/ 1949498 h 2061982"/>
              <a:gd name="connsiteX6" fmla="*/ 77835 w 2153423"/>
              <a:gd name="connsiteY6" fmla="*/ 476298 h 2061982"/>
              <a:gd name="connsiteX7" fmla="*/ 566785 w 2153423"/>
              <a:gd name="connsiteY7" fmla="*/ 48 h 2061982"/>
              <a:gd name="connsiteX0" fmla="*/ 566785 w 2166335"/>
              <a:gd name="connsiteY0" fmla="*/ 48 h 2048549"/>
              <a:gd name="connsiteX1" fmla="*/ 1043035 w 2166335"/>
              <a:gd name="connsiteY1" fmla="*/ 495348 h 2048549"/>
              <a:gd name="connsiteX2" fmla="*/ 1112885 w 2166335"/>
              <a:gd name="connsiteY2" fmla="*/ 1320848 h 2048549"/>
              <a:gd name="connsiteX3" fmla="*/ 2008235 w 2166335"/>
              <a:gd name="connsiteY3" fmla="*/ 1314498 h 2048549"/>
              <a:gd name="connsiteX4" fmla="*/ 1970135 w 2166335"/>
              <a:gd name="connsiteY4" fmla="*/ 1905048 h 2048549"/>
              <a:gd name="connsiteX5" fmla="*/ 255635 w 2166335"/>
              <a:gd name="connsiteY5" fmla="*/ 1949498 h 2048549"/>
              <a:gd name="connsiteX6" fmla="*/ 77835 w 2166335"/>
              <a:gd name="connsiteY6" fmla="*/ 476298 h 2048549"/>
              <a:gd name="connsiteX7" fmla="*/ 566785 w 2166335"/>
              <a:gd name="connsiteY7" fmla="*/ 48 h 2048549"/>
              <a:gd name="connsiteX0" fmla="*/ 566785 w 2166335"/>
              <a:gd name="connsiteY0" fmla="*/ 48 h 2028803"/>
              <a:gd name="connsiteX1" fmla="*/ 1043035 w 2166335"/>
              <a:gd name="connsiteY1" fmla="*/ 495348 h 2028803"/>
              <a:gd name="connsiteX2" fmla="*/ 1112885 w 2166335"/>
              <a:gd name="connsiteY2" fmla="*/ 1320848 h 2028803"/>
              <a:gd name="connsiteX3" fmla="*/ 2008235 w 2166335"/>
              <a:gd name="connsiteY3" fmla="*/ 1314498 h 2028803"/>
              <a:gd name="connsiteX4" fmla="*/ 1970135 w 2166335"/>
              <a:gd name="connsiteY4" fmla="*/ 1905048 h 2028803"/>
              <a:gd name="connsiteX5" fmla="*/ 255635 w 2166335"/>
              <a:gd name="connsiteY5" fmla="*/ 1949498 h 2028803"/>
              <a:gd name="connsiteX6" fmla="*/ 77835 w 2166335"/>
              <a:gd name="connsiteY6" fmla="*/ 476298 h 2028803"/>
              <a:gd name="connsiteX7" fmla="*/ 566785 w 2166335"/>
              <a:gd name="connsiteY7" fmla="*/ 48 h 2028803"/>
              <a:gd name="connsiteX0" fmla="*/ 566785 w 1986324"/>
              <a:gd name="connsiteY0" fmla="*/ 48 h 2028803"/>
              <a:gd name="connsiteX1" fmla="*/ 1043035 w 1986324"/>
              <a:gd name="connsiteY1" fmla="*/ 495348 h 2028803"/>
              <a:gd name="connsiteX2" fmla="*/ 1112885 w 1986324"/>
              <a:gd name="connsiteY2" fmla="*/ 1320848 h 2028803"/>
              <a:gd name="connsiteX3" fmla="*/ 1970135 w 1986324"/>
              <a:gd name="connsiteY3" fmla="*/ 1905048 h 2028803"/>
              <a:gd name="connsiteX4" fmla="*/ 255635 w 1986324"/>
              <a:gd name="connsiteY4" fmla="*/ 1949498 h 2028803"/>
              <a:gd name="connsiteX5" fmla="*/ 77835 w 1986324"/>
              <a:gd name="connsiteY5" fmla="*/ 476298 h 2028803"/>
              <a:gd name="connsiteX6" fmla="*/ 566785 w 1986324"/>
              <a:gd name="connsiteY6" fmla="*/ 48 h 2028803"/>
              <a:gd name="connsiteX0" fmla="*/ 566785 w 1126437"/>
              <a:gd name="connsiteY0" fmla="*/ 48 h 2051038"/>
              <a:gd name="connsiteX1" fmla="*/ 1043035 w 1126437"/>
              <a:gd name="connsiteY1" fmla="*/ 495348 h 2051038"/>
              <a:gd name="connsiteX2" fmla="*/ 1112885 w 1126437"/>
              <a:gd name="connsiteY2" fmla="*/ 1320848 h 2051038"/>
              <a:gd name="connsiteX3" fmla="*/ 888757 w 1126437"/>
              <a:gd name="connsiteY3" fmla="*/ 1976609 h 2051038"/>
              <a:gd name="connsiteX4" fmla="*/ 255635 w 1126437"/>
              <a:gd name="connsiteY4" fmla="*/ 1949498 h 2051038"/>
              <a:gd name="connsiteX5" fmla="*/ 77835 w 1126437"/>
              <a:gd name="connsiteY5" fmla="*/ 476298 h 2051038"/>
              <a:gd name="connsiteX6" fmla="*/ 566785 w 1126437"/>
              <a:gd name="connsiteY6" fmla="*/ 48 h 2051038"/>
              <a:gd name="connsiteX0" fmla="*/ 566785 w 1063837"/>
              <a:gd name="connsiteY0" fmla="*/ 48 h 2069956"/>
              <a:gd name="connsiteX1" fmla="*/ 1043035 w 1063837"/>
              <a:gd name="connsiteY1" fmla="*/ 495348 h 2069956"/>
              <a:gd name="connsiteX2" fmla="*/ 969762 w 1063837"/>
              <a:gd name="connsiteY2" fmla="*/ 1320848 h 2069956"/>
              <a:gd name="connsiteX3" fmla="*/ 888757 w 1063837"/>
              <a:gd name="connsiteY3" fmla="*/ 1976609 h 2069956"/>
              <a:gd name="connsiteX4" fmla="*/ 255635 w 1063837"/>
              <a:gd name="connsiteY4" fmla="*/ 1949498 h 2069956"/>
              <a:gd name="connsiteX5" fmla="*/ 77835 w 1063837"/>
              <a:gd name="connsiteY5" fmla="*/ 476298 h 2069956"/>
              <a:gd name="connsiteX6" fmla="*/ 566785 w 1063837"/>
              <a:gd name="connsiteY6" fmla="*/ 48 h 2069956"/>
              <a:gd name="connsiteX0" fmla="*/ 566785 w 974154"/>
              <a:gd name="connsiteY0" fmla="*/ 94 h 2070002"/>
              <a:gd name="connsiteX1" fmla="*/ 907862 w 974154"/>
              <a:gd name="connsiteY1" fmla="*/ 503345 h 2070002"/>
              <a:gd name="connsiteX2" fmla="*/ 969762 w 974154"/>
              <a:gd name="connsiteY2" fmla="*/ 1320894 h 2070002"/>
              <a:gd name="connsiteX3" fmla="*/ 888757 w 974154"/>
              <a:gd name="connsiteY3" fmla="*/ 1976655 h 2070002"/>
              <a:gd name="connsiteX4" fmla="*/ 255635 w 974154"/>
              <a:gd name="connsiteY4" fmla="*/ 1949544 h 2070002"/>
              <a:gd name="connsiteX5" fmla="*/ 77835 w 974154"/>
              <a:gd name="connsiteY5" fmla="*/ 476344 h 2070002"/>
              <a:gd name="connsiteX6" fmla="*/ 566785 w 974154"/>
              <a:gd name="connsiteY6" fmla="*/ 94 h 2070002"/>
              <a:gd name="connsiteX0" fmla="*/ 566785 w 977720"/>
              <a:gd name="connsiteY0" fmla="*/ 94 h 2037392"/>
              <a:gd name="connsiteX1" fmla="*/ 907862 w 977720"/>
              <a:gd name="connsiteY1" fmla="*/ 503345 h 2037392"/>
              <a:gd name="connsiteX2" fmla="*/ 969762 w 977720"/>
              <a:gd name="connsiteY2" fmla="*/ 1320894 h 2037392"/>
              <a:gd name="connsiteX3" fmla="*/ 896708 w 977720"/>
              <a:gd name="connsiteY3" fmla="*/ 1889191 h 2037392"/>
              <a:gd name="connsiteX4" fmla="*/ 255635 w 977720"/>
              <a:gd name="connsiteY4" fmla="*/ 1949544 h 2037392"/>
              <a:gd name="connsiteX5" fmla="*/ 77835 w 977720"/>
              <a:gd name="connsiteY5" fmla="*/ 476344 h 2037392"/>
              <a:gd name="connsiteX6" fmla="*/ 566785 w 977720"/>
              <a:gd name="connsiteY6" fmla="*/ 94 h 2037392"/>
              <a:gd name="connsiteX0" fmla="*/ 571210 w 982577"/>
              <a:gd name="connsiteY0" fmla="*/ 93 h 2019798"/>
              <a:gd name="connsiteX1" fmla="*/ 912287 w 982577"/>
              <a:gd name="connsiteY1" fmla="*/ 503344 h 2019798"/>
              <a:gd name="connsiteX2" fmla="*/ 974187 w 982577"/>
              <a:gd name="connsiteY2" fmla="*/ 1320893 h 2019798"/>
              <a:gd name="connsiteX3" fmla="*/ 901133 w 982577"/>
              <a:gd name="connsiteY3" fmla="*/ 1889190 h 2019798"/>
              <a:gd name="connsiteX4" fmla="*/ 252109 w 982577"/>
              <a:gd name="connsiteY4" fmla="*/ 1925689 h 2019798"/>
              <a:gd name="connsiteX5" fmla="*/ 82260 w 982577"/>
              <a:gd name="connsiteY5" fmla="*/ 476343 h 2019798"/>
              <a:gd name="connsiteX6" fmla="*/ 571210 w 982577"/>
              <a:gd name="connsiteY6" fmla="*/ 93 h 2019798"/>
              <a:gd name="connsiteX0" fmla="*/ 585012 w 997707"/>
              <a:gd name="connsiteY0" fmla="*/ 93 h 2019798"/>
              <a:gd name="connsiteX1" fmla="*/ 926089 w 997707"/>
              <a:gd name="connsiteY1" fmla="*/ 503344 h 2019798"/>
              <a:gd name="connsiteX2" fmla="*/ 987989 w 997707"/>
              <a:gd name="connsiteY2" fmla="*/ 1320893 h 2019798"/>
              <a:gd name="connsiteX3" fmla="*/ 914935 w 997707"/>
              <a:gd name="connsiteY3" fmla="*/ 1889190 h 2019798"/>
              <a:gd name="connsiteX4" fmla="*/ 242057 w 997707"/>
              <a:gd name="connsiteY4" fmla="*/ 1925689 h 2019798"/>
              <a:gd name="connsiteX5" fmla="*/ 96062 w 997707"/>
              <a:gd name="connsiteY5" fmla="*/ 476343 h 2019798"/>
              <a:gd name="connsiteX6" fmla="*/ 585012 w 997707"/>
              <a:gd name="connsiteY6" fmla="*/ 93 h 2019798"/>
              <a:gd name="connsiteX0" fmla="*/ 585012 w 992935"/>
              <a:gd name="connsiteY0" fmla="*/ 93 h 2029196"/>
              <a:gd name="connsiteX1" fmla="*/ 926089 w 992935"/>
              <a:gd name="connsiteY1" fmla="*/ 503344 h 2029196"/>
              <a:gd name="connsiteX2" fmla="*/ 980037 w 992935"/>
              <a:gd name="connsiteY2" fmla="*/ 1122110 h 2029196"/>
              <a:gd name="connsiteX3" fmla="*/ 914935 w 992935"/>
              <a:gd name="connsiteY3" fmla="*/ 1889190 h 2029196"/>
              <a:gd name="connsiteX4" fmla="*/ 242057 w 992935"/>
              <a:gd name="connsiteY4" fmla="*/ 1925689 h 2029196"/>
              <a:gd name="connsiteX5" fmla="*/ 96062 w 992935"/>
              <a:gd name="connsiteY5" fmla="*/ 476343 h 2029196"/>
              <a:gd name="connsiteX6" fmla="*/ 585012 w 992935"/>
              <a:gd name="connsiteY6" fmla="*/ 93 h 2029196"/>
              <a:gd name="connsiteX0" fmla="*/ 585012 w 984608"/>
              <a:gd name="connsiteY0" fmla="*/ 93 h 2029196"/>
              <a:gd name="connsiteX1" fmla="*/ 926089 w 984608"/>
              <a:gd name="connsiteY1" fmla="*/ 503344 h 2029196"/>
              <a:gd name="connsiteX2" fmla="*/ 914935 w 984608"/>
              <a:gd name="connsiteY2" fmla="*/ 1889190 h 2029196"/>
              <a:gd name="connsiteX3" fmla="*/ 242057 w 984608"/>
              <a:gd name="connsiteY3" fmla="*/ 1925689 h 2029196"/>
              <a:gd name="connsiteX4" fmla="*/ 96062 w 984608"/>
              <a:gd name="connsiteY4" fmla="*/ 476343 h 2029196"/>
              <a:gd name="connsiteX5" fmla="*/ 585012 w 984608"/>
              <a:gd name="connsiteY5" fmla="*/ 93 h 2029196"/>
              <a:gd name="connsiteX0" fmla="*/ 604535 w 1006309"/>
              <a:gd name="connsiteY0" fmla="*/ 93 h 2063861"/>
              <a:gd name="connsiteX1" fmla="*/ 945612 w 1006309"/>
              <a:gd name="connsiteY1" fmla="*/ 503344 h 2063861"/>
              <a:gd name="connsiteX2" fmla="*/ 934458 w 1006309"/>
              <a:gd name="connsiteY2" fmla="*/ 1889190 h 2063861"/>
              <a:gd name="connsiteX3" fmla="*/ 229775 w 1006309"/>
              <a:gd name="connsiteY3" fmla="*/ 1925689 h 2063861"/>
              <a:gd name="connsiteX4" fmla="*/ 115585 w 1006309"/>
              <a:gd name="connsiteY4" fmla="*/ 476343 h 2063861"/>
              <a:gd name="connsiteX5" fmla="*/ 604535 w 1006309"/>
              <a:gd name="connsiteY5" fmla="*/ 93 h 2063861"/>
              <a:gd name="connsiteX0" fmla="*/ 604535 w 1058362"/>
              <a:gd name="connsiteY0" fmla="*/ 93 h 2063861"/>
              <a:gd name="connsiteX1" fmla="*/ 945612 w 1058362"/>
              <a:gd name="connsiteY1" fmla="*/ 503344 h 2063861"/>
              <a:gd name="connsiteX2" fmla="*/ 1006019 w 1058362"/>
              <a:gd name="connsiteY2" fmla="*/ 1889190 h 2063861"/>
              <a:gd name="connsiteX3" fmla="*/ 229775 w 1058362"/>
              <a:gd name="connsiteY3" fmla="*/ 1925689 h 2063861"/>
              <a:gd name="connsiteX4" fmla="*/ 115585 w 1058362"/>
              <a:gd name="connsiteY4" fmla="*/ 476343 h 2063861"/>
              <a:gd name="connsiteX5" fmla="*/ 604535 w 1058362"/>
              <a:gd name="connsiteY5" fmla="*/ 93 h 2063861"/>
              <a:gd name="connsiteX0" fmla="*/ 604535 w 1011491"/>
              <a:gd name="connsiteY0" fmla="*/ 93 h 2063861"/>
              <a:gd name="connsiteX1" fmla="*/ 945612 w 1011491"/>
              <a:gd name="connsiteY1" fmla="*/ 503344 h 2063861"/>
              <a:gd name="connsiteX2" fmla="*/ 942409 w 1011491"/>
              <a:gd name="connsiteY2" fmla="*/ 1889190 h 2063861"/>
              <a:gd name="connsiteX3" fmla="*/ 229775 w 1011491"/>
              <a:gd name="connsiteY3" fmla="*/ 1925689 h 2063861"/>
              <a:gd name="connsiteX4" fmla="*/ 115585 w 1011491"/>
              <a:gd name="connsiteY4" fmla="*/ 476343 h 2063861"/>
              <a:gd name="connsiteX5" fmla="*/ 604535 w 1011491"/>
              <a:gd name="connsiteY5" fmla="*/ 93 h 2063861"/>
              <a:gd name="connsiteX0" fmla="*/ 604535 w 1011491"/>
              <a:gd name="connsiteY0" fmla="*/ 93 h 2036584"/>
              <a:gd name="connsiteX1" fmla="*/ 945612 w 1011491"/>
              <a:gd name="connsiteY1" fmla="*/ 503344 h 2036584"/>
              <a:gd name="connsiteX2" fmla="*/ 942409 w 1011491"/>
              <a:gd name="connsiteY2" fmla="*/ 1825579 h 2036584"/>
              <a:gd name="connsiteX3" fmla="*/ 229775 w 1011491"/>
              <a:gd name="connsiteY3" fmla="*/ 1925689 h 2036584"/>
              <a:gd name="connsiteX4" fmla="*/ 115585 w 1011491"/>
              <a:gd name="connsiteY4" fmla="*/ 476343 h 2036584"/>
              <a:gd name="connsiteX5" fmla="*/ 604535 w 1011491"/>
              <a:gd name="connsiteY5" fmla="*/ 93 h 2036584"/>
              <a:gd name="connsiteX0" fmla="*/ 604535 w 1011491"/>
              <a:gd name="connsiteY0" fmla="*/ 91 h 2020821"/>
              <a:gd name="connsiteX1" fmla="*/ 945612 w 1011491"/>
              <a:gd name="connsiteY1" fmla="*/ 503342 h 2020821"/>
              <a:gd name="connsiteX2" fmla="*/ 942409 w 1011491"/>
              <a:gd name="connsiteY2" fmla="*/ 1825577 h 2020821"/>
              <a:gd name="connsiteX3" fmla="*/ 229775 w 1011491"/>
              <a:gd name="connsiteY3" fmla="*/ 1901833 h 2020821"/>
              <a:gd name="connsiteX4" fmla="*/ 115585 w 1011491"/>
              <a:gd name="connsiteY4" fmla="*/ 476341 h 2020821"/>
              <a:gd name="connsiteX5" fmla="*/ 604535 w 1011491"/>
              <a:gd name="connsiteY5" fmla="*/ 91 h 2020821"/>
              <a:gd name="connsiteX0" fmla="*/ 604535 w 1083096"/>
              <a:gd name="connsiteY0" fmla="*/ 148 h 2020448"/>
              <a:gd name="connsiteX1" fmla="*/ 1056930 w 1083096"/>
              <a:gd name="connsiteY1" fmla="*/ 511350 h 2020448"/>
              <a:gd name="connsiteX2" fmla="*/ 942409 w 1083096"/>
              <a:gd name="connsiteY2" fmla="*/ 1825634 h 2020448"/>
              <a:gd name="connsiteX3" fmla="*/ 229775 w 1083096"/>
              <a:gd name="connsiteY3" fmla="*/ 1901890 h 2020448"/>
              <a:gd name="connsiteX4" fmla="*/ 115585 w 1083096"/>
              <a:gd name="connsiteY4" fmla="*/ 476398 h 2020448"/>
              <a:gd name="connsiteX5" fmla="*/ 604535 w 1083096"/>
              <a:gd name="connsiteY5" fmla="*/ 148 h 2020448"/>
              <a:gd name="connsiteX0" fmla="*/ 604535 w 1083096"/>
              <a:gd name="connsiteY0" fmla="*/ 148 h 2004175"/>
              <a:gd name="connsiteX1" fmla="*/ 1056930 w 1083096"/>
              <a:gd name="connsiteY1" fmla="*/ 511350 h 2004175"/>
              <a:gd name="connsiteX2" fmla="*/ 942409 w 1083096"/>
              <a:gd name="connsiteY2" fmla="*/ 1825634 h 2004175"/>
              <a:gd name="connsiteX3" fmla="*/ 229775 w 1083096"/>
              <a:gd name="connsiteY3" fmla="*/ 1901890 h 2004175"/>
              <a:gd name="connsiteX4" fmla="*/ 115585 w 1083096"/>
              <a:gd name="connsiteY4" fmla="*/ 476398 h 2004175"/>
              <a:gd name="connsiteX5" fmla="*/ 604535 w 1083096"/>
              <a:gd name="connsiteY5" fmla="*/ 148 h 2004175"/>
              <a:gd name="connsiteX0" fmla="*/ 549373 w 1027934"/>
              <a:gd name="connsiteY0" fmla="*/ 148 h 2004175"/>
              <a:gd name="connsiteX1" fmla="*/ 1001768 w 1027934"/>
              <a:gd name="connsiteY1" fmla="*/ 511350 h 2004175"/>
              <a:gd name="connsiteX2" fmla="*/ 887247 w 1027934"/>
              <a:gd name="connsiteY2" fmla="*/ 1825634 h 2004175"/>
              <a:gd name="connsiteX3" fmla="*/ 174613 w 1027934"/>
              <a:gd name="connsiteY3" fmla="*/ 1901890 h 2004175"/>
              <a:gd name="connsiteX4" fmla="*/ 60423 w 1027934"/>
              <a:gd name="connsiteY4" fmla="*/ 476398 h 2004175"/>
              <a:gd name="connsiteX5" fmla="*/ 549373 w 1027934"/>
              <a:gd name="connsiteY5" fmla="*/ 148 h 200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7934" h="2004175">
                <a:moveTo>
                  <a:pt x="549373" y="148"/>
                </a:moveTo>
                <a:cubicBezTo>
                  <a:pt x="706264" y="5973"/>
                  <a:pt x="945456" y="207102"/>
                  <a:pt x="1001768" y="511350"/>
                </a:cubicBezTo>
                <a:cubicBezTo>
                  <a:pt x="1058080" y="815598"/>
                  <a:pt x="1025106" y="1593877"/>
                  <a:pt x="887247" y="1825634"/>
                </a:cubicBezTo>
                <a:cubicBezTo>
                  <a:pt x="749388" y="2057391"/>
                  <a:pt x="452678" y="2042051"/>
                  <a:pt x="174613" y="1901890"/>
                </a:cubicBezTo>
                <a:cubicBezTo>
                  <a:pt x="-74905" y="1645718"/>
                  <a:pt x="-2037" y="793355"/>
                  <a:pt x="60423" y="476398"/>
                </a:cubicBezTo>
                <a:cubicBezTo>
                  <a:pt x="122883" y="159441"/>
                  <a:pt x="392482" y="-5677"/>
                  <a:pt x="549373" y="14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ג'וקרים </a:t>
            </a:r>
            <a:r>
              <a:rPr lang="en-US" b="1" dirty="0"/>
              <a:t>(wildcards)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BB57FE-F4D6-4A6C-A990-8A801AA400FE}"/>
              </a:ext>
            </a:extLst>
          </p:cNvPr>
          <p:cNvSpPr/>
          <p:nvPr/>
        </p:nvSpPr>
        <p:spPr bwMode="auto">
          <a:xfrm>
            <a:off x="2231740" y="3388978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A7915C4-115A-4569-BDC0-79DB4344B5BA}"/>
              </a:ext>
            </a:extLst>
          </p:cNvPr>
          <p:cNvSpPr/>
          <p:nvPr/>
        </p:nvSpPr>
        <p:spPr bwMode="auto">
          <a:xfrm>
            <a:off x="2231740" y="2276872"/>
            <a:ext cx="504056" cy="504056"/>
          </a:xfrm>
          <a:prstGeom prst="ellipse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25D16D-D980-478C-A5A9-F163E13BC285}"/>
              </a:ext>
            </a:extLst>
          </p:cNvPr>
          <p:cNvCxnSpPr/>
          <p:nvPr/>
        </p:nvCxnSpPr>
        <p:spPr bwMode="auto">
          <a:xfrm flipV="1">
            <a:off x="2483768" y="2884922"/>
            <a:ext cx="0" cy="3600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8C3FFBF-C825-41D2-A936-0806A219BB5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07444" y="4012401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CD2899-EAA1-4188-B777-C9D6E416E2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03722" y="3997029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EAA258-4591-4E09-80A9-4166B4DA7915}"/>
              </a:ext>
            </a:extLst>
          </p:cNvPr>
          <p:cNvCxnSpPr>
            <a:cxnSpLocks/>
          </p:cNvCxnSpPr>
          <p:nvPr/>
        </p:nvCxnSpPr>
        <p:spPr bwMode="auto">
          <a:xfrm flipV="1">
            <a:off x="1547664" y="5117170"/>
            <a:ext cx="203209" cy="396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B6FAD5A-EB48-4FF2-A459-F5305F8D3516}"/>
              </a:ext>
            </a:extLst>
          </p:cNvPr>
          <p:cNvSpPr txBox="1"/>
          <p:nvPr/>
        </p:nvSpPr>
        <p:spPr>
          <a:xfrm>
            <a:off x="2906931" y="345634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Exception</a:t>
            </a:r>
            <a:endParaRPr lang="en-IL" sz="20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701564D-F51E-4A33-98CB-BBE01E998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e-IL" dirty="0"/>
              <a:t>חסם תחתון:</a:t>
            </a:r>
            <a:r>
              <a:rPr lang="en-US" dirty="0"/>
              <a:t> </a:t>
            </a:r>
            <a:endParaRPr lang="he-IL" dirty="0"/>
          </a:p>
          <a:p>
            <a:pPr marL="0" indent="0">
              <a:buNone/>
            </a:pPr>
            <a:r>
              <a:rPr lang="en-US" dirty="0"/>
              <a:t>List&lt;? super Exception&gt;</a:t>
            </a:r>
            <a:endParaRPr lang="he-IL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31CE429-36F5-4D2C-848B-55B49CE3C3F1}"/>
              </a:ext>
            </a:extLst>
          </p:cNvPr>
          <p:cNvSpPr/>
          <p:nvPr/>
        </p:nvSpPr>
        <p:spPr bwMode="auto">
          <a:xfrm>
            <a:off x="1704992" y="4527812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110E1D7-8761-4394-A3A2-3E7DF2AAE9B1}"/>
              </a:ext>
            </a:extLst>
          </p:cNvPr>
          <p:cNvSpPr/>
          <p:nvPr/>
        </p:nvSpPr>
        <p:spPr bwMode="auto">
          <a:xfrm>
            <a:off x="2823068" y="4497068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BBC64C3-8FC1-4A20-8CDE-1A534ADB3B45}"/>
              </a:ext>
            </a:extLst>
          </p:cNvPr>
          <p:cNvSpPr/>
          <p:nvPr/>
        </p:nvSpPr>
        <p:spPr bwMode="auto">
          <a:xfrm>
            <a:off x="1151620" y="5585222"/>
            <a:ext cx="504056" cy="504056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790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הדפסת מספרים: </a:t>
            </a:r>
            <a:r>
              <a:rPr lang="he-IL" b="1" dirty="0" err="1"/>
              <a:t>נסיון</a:t>
            </a:r>
            <a:r>
              <a:rPr lang="he-IL" b="1" dirty="0"/>
              <a:t> שני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/>
              <a:t> </a:t>
            </a:r>
            <a:r>
              <a:rPr lang="en-US" sz="2000" dirty="0" err="1"/>
              <a:t>printNumbers</a:t>
            </a:r>
            <a:r>
              <a:rPr lang="en-US" sz="2000" dirty="0"/>
              <a:t>(Collection&lt;?&gt; numbers) {</a:t>
            </a:r>
          </a:p>
          <a:p>
            <a:pPr algn="l" rtl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2000" dirty="0"/>
              <a:t> (Number n : numbers) { 		</a:t>
            </a:r>
            <a:r>
              <a:rPr lang="en-US" sz="2000" dirty="0">
                <a:solidFill>
                  <a:srgbClr val="FF0000"/>
                </a:solidFill>
              </a:rPr>
              <a:t>// Compilation error!</a:t>
            </a:r>
          </a:p>
          <a:p>
            <a:pPr algn="l" rtl="0">
              <a:buNone/>
            </a:pPr>
            <a:r>
              <a:rPr lang="en-US" sz="2000" dirty="0"/>
              <a:t>		</a:t>
            </a:r>
            <a:r>
              <a:rPr lang="en-US" sz="2000" dirty="0" err="1"/>
              <a:t>System.</a:t>
            </a:r>
            <a:r>
              <a:rPr lang="en-US" sz="2000" i="1" dirty="0" err="1"/>
              <a:t>out.println</a:t>
            </a:r>
            <a:r>
              <a:rPr lang="en-US" sz="2000" i="1" dirty="0"/>
              <a:t>(</a:t>
            </a:r>
            <a:r>
              <a:rPr lang="en-US" sz="2000" i="1" dirty="0" err="1"/>
              <a:t>n.intValue</a:t>
            </a:r>
            <a:r>
              <a:rPr lang="en-US" sz="2000" i="1" dirty="0"/>
              <a:t>());</a:t>
            </a:r>
          </a:p>
          <a:p>
            <a:pPr algn="l" rtl="0">
              <a:buNone/>
            </a:pPr>
            <a:r>
              <a:rPr lang="en-US" sz="2000" dirty="0"/>
              <a:t>	</a:t>
            </a:r>
            <a:r>
              <a:rPr lang="he-IL" sz="2000" dirty="0"/>
              <a:t>{</a:t>
            </a:r>
          </a:p>
          <a:p>
            <a:pPr algn="l" rtl="0">
              <a:buNone/>
            </a:pPr>
            <a:r>
              <a:rPr lang="he-IL" sz="2000" dirty="0"/>
              <a:t>{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endParaRPr lang="en-US" sz="1800" dirty="0"/>
          </a:p>
          <a:p>
            <a:pPr>
              <a:buNone/>
            </a:pPr>
            <a:r>
              <a:rPr lang="he-IL" dirty="0"/>
              <a:t>הקומפיילר לא יכול לאפשר מעבר על רשימת המספרים,</a:t>
            </a:r>
            <a:endParaRPr lang="en-US" dirty="0"/>
          </a:p>
          <a:p>
            <a:pPr>
              <a:buNone/>
            </a:pPr>
            <a:r>
              <a:rPr lang="he-IL" dirty="0"/>
              <a:t>כי אין כל הבטחה שמדובר במספרים.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הדפסת מספרים: </a:t>
            </a:r>
            <a:r>
              <a:rPr lang="he-IL" b="1" dirty="0" err="1"/>
              <a:t>נסיון</a:t>
            </a:r>
            <a:r>
              <a:rPr lang="he-IL" b="1" dirty="0"/>
              <a:t> שלישי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</a:t>
            </a:r>
            <a:r>
              <a:rPr lang="en-US" sz="1800" dirty="0" err="1"/>
              <a:t>printNumbers</a:t>
            </a:r>
            <a:r>
              <a:rPr lang="en-US" sz="1800" dirty="0"/>
              <a:t>(Collection&lt;? extends Number&gt; numbers) 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800" dirty="0"/>
              <a:t> (Number n : numbers) {</a:t>
            </a:r>
          </a:p>
          <a:p>
            <a:pPr algn="l" rtl="0">
              <a:buNone/>
            </a:pPr>
            <a:r>
              <a:rPr lang="en-US" sz="1800" dirty="0"/>
              <a:t>		</a:t>
            </a:r>
            <a:r>
              <a:rPr lang="en-US" sz="1800" dirty="0" err="1"/>
              <a:t>System.</a:t>
            </a:r>
            <a:r>
              <a:rPr lang="en-US" sz="1800" i="1" dirty="0" err="1"/>
              <a:t>out.println</a:t>
            </a:r>
            <a:r>
              <a:rPr lang="en-US" sz="1800" i="1" dirty="0"/>
              <a:t>(</a:t>
            </a:r>
            <a:r>
              <a:rPr lang="en-US" sz="1800" i="1" dirty="0" err="1"/>
              <a:t>n.intValue</a:t>
            </a:r>
            <a:r>
              <a:rPr lang="en-US" sz="1800" i="1" dirty="0"/>
              <a:t>());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he-IL" sz="1800" dirty="0"/>
              <a:t>{</a:t>
            </a:r>
          </a:p>
          <a:p>
            <a:pPr algn="l" rtl="0">
              <a:buNone/>
            </a:pPr>
            <a:r>
              <a:rPr lang="he-IL" sz="1800" dirty="0"/>
              <a:t>{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algn="l" rtl="0">
              <a:buNone/>
            </a:pPr>
            <a:r>
              <a:rPr lang="en-US" sz="1800" i="1" dirty="0"/>
              <a:t>	List&lt;Number&gt; ln = </a:t>
            </a:r>
            <a:r>
              <a:rPr lang="en-US" sz="1800" i="1" dirty="0" err="1"/>
              <a:t>Arrays.asList</a:t>
            </a:r>
            <a:r>
              <a:rPr lang="en-US" sz="1800" i="1" dirty="0"/>
              <a:t>(1.1,2.2,3.3);</a:t>
            </a:r>
          </a:p>
          <a:p>
            <a:pPr algn="l" rtl="0">
              <a:buNone/>
            </a:pPr>
            <a:r>
              <a:rPr lang="en-US" sz="1800" i="1" dirty="0"/>
              <a:t>	List&lt;Double&gt; </a:t>
            </a:r>
            <a:r>
              <a:rPr lang="en-US" sz="1800" i="1" dirty="0" err="1"/>
              <a:t>ld</a:t>
            </a:r>
            <a:r>
              <a:rPr lang="en-US" sz="1800" i="1" dirty="0"/>
              <a:t> = </a:t>
            </a:r>
            <a:r>
              <a:rPr lang="en-US" sz="1800" i="1" dirty="0" err="1"/>
              <a:t>Arrays.asList</a:t>
            </a:r>
            <a:r>
              <a:rPr lang="en-US" sz="1800" i="1" dirty="0"/>
              <a:t>(1.1,2.2,3.3);</a:t>
            </a:r>
          </a:p>
          <a:p>
            <a:pPr algn="l" rtl="0">
              <a:buNone/>
            </a:pPr>
            <a:r>
              <a:rPr lang="en-US" sz="1800" i="1" dirty="0"/>
              <a:t>	</a:t>
            </a:r>
            <a:r>
              <a:rPr lang="en-US" sz="1800" i="1" dirty="0" err="1"/>
              <a:t>printNumbers</a:t>
            </a:r>
            <a:r>
              <a:rPr lang="en-US" sz="1800" i="1" dirty="0"/>
              <a:t> (</a:t>
            </a:r>
            <a:r>
              <a:rPr lang="en-US" sz="1800" i="1" dirty="0" err="1"/>
              <a:t>ln</a:t>
            </a:r>
            <a:r>
              <a:rPr lang="en-US" sz="1800" i="1" dirty="0"/>
              <a:t>); </a:t>
            </a:r>
            <a:r>
              <a:rPr lang="en-US" sz="1800" i="1" dirty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800" i="1" dirty="0"/>
              <a:t>	</a:t>
            </a:r>
            <a:r>
              <a:rPr lang="en-US" sz="1800" i="1" dirty="0" err="1"/>
              <a:t>printNumbers</a:t>
            </a:r>
            <a:r>
              <a:rPr lang="en-US" sz="1800" i="1" dirty="0"/>
              <a:t> (ld); </a:t>
            </a:r>
            <a:r>
              <a:rPr lang="en-US" sz="1800" i="1" dirty="0">
                <a:solidFill>
                  <a:srgbClr val="426240"/>
                </a:solidFill>
              </a:rPr>
              <a:t>// prints 1 2 3</a:t>
            </a:r>
            <a:endParaRPr lang="he-IL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מגבלות של חסמים על ג'וקרים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ראינו כבר שג'וקרים מאפשרים לנו גמישות מסוימת עם הגדרת הטיפוס הקונקרטי, אך היא מגיעה על חשבון מגבלות אחרות. </a:t>
            </a:r>
          </a:p>
          <a:p>
            <a:r>
              <a:rPr lang="he-IL" dirty="0"/>
              <a:t>העקרון המנחה בתכנות עם ג'וקרים הוא שהקומפיילר מוכרח לוודא שהפעולה חוקית מבחינת התאמת טיפוסים.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מגבלות של חסמים - המשך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אילו שורות יעברו הידור?</a:t>
            </a:r>
          </a:p>
          <a:p>
            <a:pPr algn="l" rtl="0">
              <a:buNone/>
            </a:pPr>
            <a:r>
              <a:rPr lang="en-US" sz="1800" dirty="0"/>
              <a:t>public static void example(List&lt;? </a:t>
            </a:r>
            <a:r>
              <a:rPr lang="en-US" sz="1800" b="1" dirty="0">
                <a:solidFill>
                  <a:srgbClr val="990033"/>
                </a:solidFill>
                <a:cs typeface="Consolas" pitchFamily="49" charset="0"/>
              </a:rPr>
              <a:t>extends</a:t>
            </a:r>
            <a:r>
              <a:rPr lang="en-US" sz="1800" dirty="0"/>
              <a:t> Exception&gt; </a:t>
            </a:r>
            <a:r>
              <a:rPr lang="en-US" sz="1800" dirty="0" err="1"/>
              <a:t>lst</a:t>
            </a:r>
            <a:r>
              <a:rPr lang="en-US" sz="1800" dirty="0"/>
              <a:t>){</a:t>
            </a:r>
          </a:p>
          <a:p>
            <a:pPr algn="l" rtl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lst.add</a:t>
            </a:r>
            <a:r>
              <a:rPr lang="en-US" sz="1800" dirty="0"/>
              <a:t>(new Exception("a"));</a:t>
            </a:r>
          </a:p>
          <a:p>
            <a:pPr algn="l" rtl="0">
              <a:buNone/>
            </a:pPr>
            <a:r>
              <a:rPr lang="en-US" sz="1800" dirty="0"/>
              <a:t>        Exception e = </a:t>
            </a:r>
            <a:r>
              <a:rPr lang="en-US" sz="1800" dirty="0" err="1"/>
              <a:t>lst.remove</a:t>
            </a:r>
            <a:r>
              <a:rPr lang="en-US" sz="1800" dirty="0"/>
              <a:t>(0);</a:t>
            </a:r>
          </a:p>
          <a:p>
            <a:pPr algn="l" rtl="0">
              <a:buNone/>
            </a:pPr>
            <a:r>
              <a:rPr lang="en-US" sz="1800" dirty="0"/>
              <a:t>    }</a:t>
            </a:r>
          </a:p>
          <a:p>
            <a:r>
              <a:rPr lang="he-IL" dirty="0"/>
              <a:t>למעשה</a:t>
            </a:r>
            <a:r>
              <a:rPr lang="he-IL" b="1" dirty="0"/>
              <a:t> לא נוכל להוסיף אף איבר.</a:t>
            </a:r>
            <a:endParaRPr lang="en-US" b="1" dirty="0"/>
          </a:p>
          <a:p>
            <a:pPr algn="l" rtl="0">
              <a:buNone/>
            </a:pPr>
            <a:endParaRPr lang="en-US" sz="1800" dirty="0"/>
          </a:p>
          <a:p>
            <a:pPr algn="l" rtl="0">
              <a:buNone/>
            </a:pPr>
            <a:r>
              <a:rPr lang="en-US" sz="1800" dirty="0"/>
              <a:t>public static void example(List&lt;? </a:t>
            </a:r>
            <a:r>
              <a:rPr lang="en-US" sz="1800" b="1" dirty="0">
                <a:solidFill>
                  <a:srgbClr val="990033"/>
                </a:solidFill>
                <a:cs typeface="Consolas" pitchFamily="49" charset="0"/>
              </a:rPr>
              <a:t>super</a:t>
            </a:r>
            <a:r>
              <a:rPr lang="en-US" sz="1800" dirty="0"/>
              <a:t> Exception&gt; </a:t>
            </a:r>
            <a:r>
              <a:rPr lang="en-US" sz="1800" dirty="0" err="1"/>
              <a:t>lst</a:t>
            </a:r>
            <a:r>
              <a:rPr lang="en-US" sz="1800" dirty="0"/>
              <a:t>){</a:t>
            </a:r>
          </a:p>
          <a:p>
            <a:pPr algn="l" rtl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lst.add</a:t>
            </a:r>
            <a:r>
              <a:rPr lang="en-US" sz="1800" dirty="0"/>
              <a:t>(new Exception("a"));</a:t>
            </a:r>
          </a:p>
          <a:p>
            <a:pPr algn="l" rtl="0">
              <a:buNone/>
            </a:pPr>
            <a:r>
              <a:rPr lang="en-US" sz="1800" dirty="0"/>
              <a:t>        Exception e = </a:t>
            </a:r>
            <a:r>
              <a:rPr lang="en-US" sz="1800" dirty="0" err="1"/>
              <a:t>lst.remove</a:t>
            </a:r>
            <a:r>
              <a:rPr lang="en-US" sz="1800" dirty="0"/>
              <a:t>(0);</a:t>
            </a:r>
          </a:p>
          <a:p>
            <a:pPr algn="l" rtl="0">
              <a:buNone/>
            </a:pPr>
            <a:r>
              <a:rPr lang="en-US" sz="1800" dirty="0"/>
              <a:t>        Object o = </a:t>
            </a:r>
            <a:r>
              <a:rPr lang="en-US" sz="1800" dirty="0" err="1"/>
              <a:t>lst.remove</a:t>
            </a:r>
            <a:r>
              <a:rPr lang="en-US" sz="1800" dirty="0"/>
              <a:t>(0);</a:t>
            </a:r>
          </a:p>
          <a:p>
            <a:pPr algn="l" rtl="0">
              <a:buNone/>
            </a:pPr>
            <a:r>
              <a:rPr lang="en-US" sz="1800" dirty="0"/>
              <a:t>    }</a:t>
            </a:r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EEFECAE-2BF6-470E-83D2-F5CCC5DE4AB0}"/>
              </a:ext>
            </a:extLst>
          </p:cNvPr>
          <p:cNvSpPr txBox="1"/>
          <p:nvPr/>
        </p:nvSpPr>
        <p:spPr>
          <a:xfrm>
            <a:off x="1043608" y="2384884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F98849-CC0C-46B8-AF45-1B53D8F55CB8}"/>
              </a:ext>
            </a:extLst>
          </p:cNvPr>
          <p:cNvSpPr txBox="1"/>
          <p:nvPr/>
        </p:nvSpPr>
        <p:spPr>
          <a:xfrm>
            <a:off x="1060908" y="4586013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2AA7FAB-DFBF-4BD9-A732-9961415FDBC6}"/>
              </a:ext>
            </a:extLst>
          </p:cNvPr>
          <p:cNvSpPr txBox="1"/>
          <p:nvPr/>
        </p:nvSpPr>
        <p:spPr>
          <a:xfrm>
            <a:off x="1060909" y="4906825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6D865A8B-032B-4C80-9C3D-1150EFDDC573}"/>
              </a:ext>
            </a:extLst>
          </p:cNvPr>
          <p:cNvSpPr txBox="1"/>
          <p:nvPr/>
        </p:nvSpPr>
        <p:spPr>
          <a:xfrm>
            <a:off x="1043608" y="2748937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0A8D10A4-477F-42DB-84C7-7DF70EC9DF8F}"/>
              </a:ext>
            </a:extLst>
          </p:cNvPr>
          <p:cNvSpPr txBox="1"/>
          <p:nvPr/>
        </p:nvSpPr>
        <p:spPr>
          <a:xfrm>
            <a:off x="1071221" y="52578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מגבלות של חסמים - המשך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המגבלה תקפה </a:t>
            </a:r>
            <a:r>
              <a:rPr lang="he-IL" b="1" dirty="0"/>
              <a:t>גם אם הטיפוס הקונקרטי נכתב</a:t>
            </a:r>
            <a:r>
              <a:rPr lang="he-IL" dirty="0"/>
              <a:t>:</a:t>
            </a:r>
          </a:p>
          <a:p>
            <a:pPr algn="l" rtl="0">
              <a:buNone/>
            </a:pPr>
            <a:r>
              <a:rPr lang="en-US" sz="2200" dirty="0"/>
              <a:t>List&lt;? extends Exception&gt; </a:t>
            </a:r>
            <a:r>
              <a:rPr lang="en-US" sz="2200" dirty="0" err="1"/>
              <a:t>lst</a:t>
            </a:r>
            <a:r>
              <a:rPr lang="en-US" sz="2200" dirty="0"/>
              <a:t> = new </a:t>
            </a:r>
            <a:r>
              <a:rPr lang="en-US" sz="2200" dirty="0" err="1"/>
              <a:t>ArrayList</a:t>
            </a:r>
            <a:r>
              <a:rPr lang="en-US" sz="2200" dirty="0"/>
              <a:t>&lt;Exception&gt;();</a:t>
            </a:r>
          </a:p>
          <a:p>
            <a:pPr algn="l" rtl="0">
              <a:buNone/>
            </a:pPr>
            <a:r>
              <a:rPr lang="en-US" sz="2200" dirty="0" err="1"/>
              <a:t>lst.add</a:t>
            </a:r>
            <a:r>
              <a:rPr lang="en-US" sz="2200" dirty="0"/>
              <a:t>(…);</a:t>
            </a:r>
          </a:p>
          <a:p>
            <a:r>
              <a:rPr lang="he-IL" dirty="0"/>
              <a:t>לא נוכל להוסיף אף איבר לרשימה!</a:t>
            </a:r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זאת מכיוון שלפי הטיפוס הסטטי הקומפיילר לא יכול להיות בטוח שטיפוס האיבר שנוסף מקיים </a:t>
            </a:r>
            <a:r>
              <a:rPr lang="en-US" dirty="0"/>
              <a:t>is-a</a:t>
            </a:r>
            <a:r>
              <a:rPr lang="he-IL" dirty="0"/>
              <a:t> עם הטיפוס הקונקרטי הלא ידוע של הרשימה.</a:t>
            </a:r>
            <a:endParaRPr lang="en-US" dirty="0"/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99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דוגמת חסמים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30725"/>
          </a:xfrm>
        </p:spPr>
        <p:txBody>
          <a:bodyPr/>
          <a:lstStyle/>
          <a:p>
            <a:r>
              <a:rPr lang="he-IL" dirty="0"/>
              <a:t>נרצה לכתוב מתודה שמקבלת שתי רשימות. ברשימה הראשונה יש מספרים, ומטרת המתודה היא להוסיף לרשימה </a:t>
            </a:r>
            <a:r>
              <a:rPr lang="he-IL" dirty="0" err="1"/>
              <a:t>השניה</a:t>
            </a:r>
            <a:r>
              <a:rPr lang="he-IL" dirty="0"/>
              <a:t> את כל המספרים מהראשונה עם ערך שלם זוגי. איזו חתימה נבחר כך שתתאים למחלקה הרחבה ביותר של טיפוסים?</a:t>
            </a:r>
            <a:r>
              <a:rPr lang="en-US" dirty="0"/>
              <a:t> </a:t>
            </a:r>
            <a:endParaRPr lang="he-IL" dirty="0"/>
          </a:p>
          <a:p>
            <a:endParaRPr lang="he-IL" dirty="0"/>
          </a:p>
          <a:p>
            <a:pPr algn="l" rtl="0">
              <a:buNone/>
            </a:pPr>
            <a:r>
              <a:rPr lang="en-US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b="1" dirty="0"/>
              <a:t> </a:t>
            </a:r>
            <a:r>
              <a:rPr lang="en-US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b="1" dirty="0"/>
              <a:t> f(List&lt;? </a:t>
            </a:r>
            <a:r>
              <a:rPr lang="en-US" b="1" dirty="0">
                <a:solidFill>
                  <a:schemeClr val="accent4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_______</a:t>
            </a:r>
            <a:r>
              <a:rPr lang="en-US" b="1" dirty="0"/>
              <a:t> Number&gt; lst1,   </a:t>
            </a:r>
          </a:p>
          <a:p>
            <a:pPr algn="l" rtl="0">
              <a:buNone/>
            </a:pPr>
            <a:r>
              <a:rPr lang="en-US" b="1" dirty="0"/>
              <a:t>                        List&lt;? </a:t>
            </a:r>
            <a:r>
              <a:rPr lang="en-US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_______</a:t>
            </a:r>
            <a:r>
              <a:rPr lang="en-US" b="1" dirty="0"/>
              <a:t> Number&gt; lst2 )  </a:t>
            </a:r>
          </a:p>
          <a:p>
            <a:pPr algn="l" rtl="0">
              <a:buNone/>
            </a:pPr>
            <a:r>
              <a:rPr lang="en-US" b="1" dirty="0"/>
              <a:t>                        {…}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B5DD8B-5BA7-473E-9702-9822701A588D}"/>
              </a:ext>
            </a:extLst>
          </p:cNvPr>
          <p:cNvSpPr txBox="1"/>
          <p:nvPr/>
        </p:nvSpPr>
        <p:spPr>
          <a:xfrm>
            <a:off x="4283968" y="4293096"/>
            <a:ext cx="1728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endParaRPr lang="en-IL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2877A0-3DAA-466A-880E-EAA2EF42A404}"/>
              </a:ext>
            </a:extLst>
          </p:cNvPr>
          <p:cNvSpPr txBox="1"/>
          <p:nvPr/>
        </p:nvSpPr>
        <p:spPr>
          <a:xfrm>
            <a:off x="4319972" y="4813992"/>
            <a:ext cx="1241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endParaRPr lang="en-I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שאלה מבחינה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אילו מהפונקציות הבאות מתקמפלות? 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/>
              <a:t> Box&lt;V&gt; 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&lt;T&gt;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func1(Set&lt;T&gt; s1, T item) { s1.add(item);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func2(Set&lt;?&gt; s2, Object item) { s2.add(item);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func3(Set&lt;?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/>
              <a:t> Exception&gt; s3, </a:t>
            </a:r>
            <a:r>
              <a:rPr lang="en-US" sz="1800" dirty="0" err="1"/>
              <a:t>IOException</a:t>
            </a:r>
            <a:r>
              <a:rPr lang="en-US" sz="1800" dirty="0"/>
              <a:t> item) { s3.add(item);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func4(Set s4, Object item) { s4.add(item); }</a:t>
            </a:r>
          </a:p>
          <a:p>
            <a:pPr algn="l" rtl="0">
              <a:buNone/>
            </a:pPr>
            <a:r>
              <a:rPr lang="en-US" sz="1800" dirty="0"/>
              <a:t>}</a:t>
            </a:r>
          </a:p>
          <a:p>
            <a:pPr algn="l" rtl="0">
              <a:buNone/>
            </a:pPr>
            <a:endParaRPr lang="en-US" sz="1600" dirty="0"/>
          </a:p>
          <a:p>
            <a:pPr algn="ctr">
              <a:buNone/>
            </a:pPr>
            <a:r>
              <a:rPr lang="he-IL" b="1" u="sng" dirty="0"/>
              <a:t>תשובה</a:t>
            </a:r>
            <a:r>
              <a:rPr lang="he-IL" dirty="0"/>
              <a:t>: רק </a:t>
            </a:r>
            <a:r>
              <a:rPr lang="en-US" dirty="0"/>
              <a:t>func1</a:t>
            </a:r>
            <a:r>
              <a:rPr lang="he-IL" dirty="0"/>
              <a:t> ו-</a:t>
            </a:r>
            <a:r>
              <a:rPr lang="en-US" dirty="0"/>
              <a:t>func4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E37E4C82-F458-42E1-9201-82D0B51BDB6C}"/>
              </a:ext>
            </a:extLst>
          </p:cNvPr>
          <p:cNvSpPr txBox="1"/>
          <p:nvPr/>
        </p:nvSpPr>
        <p:spPr>
          <a:xfrm>
            <a:off x="914399" y="3059668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03557BD2-A226-4326-A240-4BB738859C62}"/>
              </a:ext>
            </a:extLst>
          </p:cNvPr>
          <p:cNvSpPr txBox="1"/>
          <p:nvPr/>
        </p:nvSpPr>
        <p:spPr>
          <a:xfrm>
            <a:off x="914399" y="2473433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954F5B3-6CE4-4CD3-A36E-6353105B64AB}"/>
              </a:ext>
            </a:extLst>
          </p:cNvPr>
          <p:cNvSpPr txBox="1"/>
          <p:nvPr/>
        </p:nvSpPr>
        <p:spPr>
          <a:xfrm>
            <a:off x="914399" y="3743744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13F8AA-F185-481C-99E9-376C7DDF7119}"/>
              </a:ext>
            </a:extLst>
          </p:cNvPr>
          <p:cNvSpPr txBox="1"/>
          <p:nvPr/>
        </p:nvSpPr>
        <p:spPr>
          <a:xfrm>
            <a:off x="914398" y="4715852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דוגמה מההרצאה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/>
              <a:t>Cell&lt;T&gt; {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/>
              <a:t> T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/>
              <a:t>;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/>
              <a:t> Cell&lt;T&gt; 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/>
              <a:t>;  </a:t>
            </a:r>
          </a:p>
          <a:p>
            <a:pPr algn="l" rtl="0"/>
            <a:endParaRPr lang="he-IL" sz="1600" dirty="0"/>
          </a:p>
          <a:p>
            <a:pPr algn="l" rtl="0">
              <a:buNone/>
            </a:pPr>
            <a:r>
              <a:rPr lang="fr-FR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/>
              <a:t> </a:t>
            </a:r>
            <a:r>
              <a:rPr lang="fr-FR" sz="1600" dirty="0" err="1"/>
              <a:t>Cell</a:t>
            </a:r>
            <a:r>
              <a:rPr lang="fr-FR" sz="1600" dirty="0"/>
              <a:t>(T </a:t>
            </a:r>
            <a:r>
              <a:rPr lang="fr-FR" sz="1600" dirty="0" err="1"/>
              <a:t>cont</a:t>
            </a:r>
            <a:r>
              <a:rPr lang="fr-FR" sz="1600" dirty="0"/>
              <a:t>, </a:t>
            </a:r>
            <a:r>
              <a:rPr lang="fr-FR" sz="1600" dirty="0" err="1"/>
              <a:t>Cell</a:t>
            </a:r>
            <a:r>
              <a:rPr lang="fr-FR" sz="1600" dirty="0"/>
              <a:t>&lt;T&gt;  </a:t>
            </a:r>
            <a:r>
              <a:rPr lang="fr-FR" sz="1600" dirty="0" err="1"/>
              <a:t>next</a:t>
            </a:r>
            <a:r>
              <a:rPr lang="fr-FR" sz="1600" dirty="0"/>
              <a:t>) {  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/>
              <a:t> = cont;</a:t>
            </a:r>
          </a:p>
          <a:p>
            <a:pPr algn="l" rtl="0">
              <a:buNone/>
            </a:pPr>
            <a:r>
              <a:rPr lang="en-US" sz="1600" dirty="0"/>
              <a:t>            </a:t>
            </a:r>
            <a:r>
              <a:rPr lang="en-US" sz="16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/>
              <a:t> = next;</a:t>
            </a:r>
          </a:p>
          <a:p>
            <a:pPr algn="l" rtl="0">
              <a:buNone/>
            </a:pPr>
            <a:r>
              <a:rPr lang="en-US" sz="1600" dirty="0"/>
              <a:t>      }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T cont() {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/>
              <a:t>; }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Cell&lt;T&gt;  next() { return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/>
              <a:t>; }</a:t>
            </a:r>
            <a:endParaRPr lang="he-IL" sz="1600" dirty="0"/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/>
              <a:t>setNext</a:t>
            </a:r>
            <a:r>
              <a:rPr lang="en-US" sz="1600" dirty="0"/>
              <a:t>(Cell&lt;T&gt;  next) {  </a:t>
            </a:r>
            <a:r>
              <a:rPr lang="en-US" sz="16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/>
              <a:t>= next; }</a:t>
            </a:r>
            <a:endParaRPr lang="he-IL" sz="1600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/>
              <a:t>{</a:t>
            </a:r>
            <a:endParaRPr lang="en-US" sz="16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/>
          </a:p>
          <a:p>
            <a:pPr algn="l" rtl="0" eaLnBrk="1" hangingPunct="1"/>
            <a:endParaRPr 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שאלה מבחינה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אילו מהפונקציות הבאות מתקמפלות? </a:t>
            </a:r>
          </a:p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/>
              <a:t> Box&lt;V&gt; 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&lt;T&gt;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func1(Set&lt;T&gt; s1, T item) { s1.add(item);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func2(Set&lt;?&gt; s2, Object item) { s2.add(item);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func3(Set&lt;?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/>
              <a:t> Exception&gt; s3, </a:t>
            </a:r>
            <a:r>
              <a:rPr lang="en-US" sz="1800" dirty="0" err="1"/>
              <a:t>IOException</a:t>
            </a:r>
            <a:r>
              <a:rPr lang="en-US" sz="1800" dirty="0"/>
              <a:t> item) { s3.add(item); }</a:t>
            </a:r>
          </a:p>
          <a:p>
            <a:pPr algn="l" rtl="0">
              <a:buNone/>
            </a:pPr>
            <a:endParaRPr lang="he-IL" sz="1800" dirty="0"/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func4(Set s4, String item) { s4.add(item); }</a:t>
            </a:r>
          </a:p>
          <a:p>
            <a:pPr algn="l" rtl="0">
              <a:buNone/>
            </a:pPr>
            <a:r>
              <a:rPr lang="en-US" sz="1800" dirty="0"/>
              <a:t>}</a:t>
            </a:r>
          </a:p>
          <a:p>
            <a:pPr algn="l" rtl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E37E4C82-F458-42E1-9201-82D0B51BDB6C}"/>
              </a:ext>
            </a:extLst>
          </p:cNvPr>
          <p:cNvSpPr txBox="1"/>
          <p:nvPr/>
        </p:nvSpPr>
        <p:spPr>
          <a:xfrm>
            <a:off x="914399" y="3059668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03557BD2-A226-4326-A240-4BB738859C62}"/>
              </a:ext>
            </a:extLst>
          </p:cNvPr>
          <p:cNvSpPr txBox="1"/>
          <p:nvPr/>
        </p:nvSpPr>
        <p:spPr>
          <a:xfrm>
            <a:off x="914399" y="2473433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954F5B3-6CE4-4CD3-A36E-6353105B64AB}"/>
              </a:ext>
            </a:extLst>
          </p:cNvPr>
          <p:cNvSpPr txBox="1"/>
          <p:nvPr/>
        </p:nvSpPr>
        <p:spPr>
          <a:xfrm>
            <a:off x="914399" y="3743744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13F8AA-F185-481C-99E9-376C7DDF7119}"/>
              </a:ext>
            </a:extLst>
          </p:cNvPr>
          <p:cNvSpPr txBox="1"/>
          <p:nvPr/>
        </p:nvSpPr>
        <p:spPr>
          <a:xfrm>
            <a:off x="914398" y="4715852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5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שאלה מבחינה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81128"/>
          </a:xfrm>
        </p:spPr>
        <p:txBody>
          <a:bodyPr/>
          <a:lstStyle/>
          <a:p>
            <a:pPr algn="l" rtl="0"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/>
              <a:t> Test&lt;T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/>
              <a:t> Comparable&gt; 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/>
              <a:t>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algn="l" rtl="0">
              <a:buNone/>
            </a:pPr>
            <a:r>
              <a:rPr lang="en-US" sz="1800" dirty="0"/>
              <a:t>		List&lt;String&gt; </a:t>
            </a:r>
            <a:r>
              <a:rPr lang="en-US" sz="1800" dirty="0" err="1"/>
              <a:t>strList</a:t>
            </a:r>
            <a:r>
              <a:rPr lang="en-US" sz="1800" dirty="0"/>
              <a:t> = </a:t>
            </a:r>
            <a:r>
              <a:rPr lang="en-US" sz="1800" dirty="0" err="1"/>
              <a:t>Arrays.</a:t>
            </a:r>
            <a:r>
              <a:rPr lang="en-US" sz="1800" i="1" dirty="0" err="1"/>
              <a:t>asList</a:t>
            </a:r>
            <a:r>
              <a:rPr lang="en-US" sz="1800" i="1" dirty="0"/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abc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i="1" dirty="0"/>
              <a:t>, 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"def"</a:t>
            </a:r>
            <a:r>
              <a:rPr lang="en-US" sz="1800" i="1" dirty="0"/>
              <a:t>);</a:t>
            </a:r>
          </a:p>
          <a:p>
            <a:pPr algn="l" rtl="0">
              <a:buNone/>
            </a:pPr>
            <a:r>
              <a:rPr lang="en-US" sz="1800" dirty="0"/>
              <a:t>		</a:t>
            </a:r>
            <a:r>
              <a:rPr lang="en-US" sz="1800" dirty="0" err="1"/>
              <a:t>System.</a:t>
            </a:r>
            <a:r>
              <a:rPr lang="en-US" sz="18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i="1" dirty="0" err="1"/>
              <a:t>.println</a:t>
            </a:r>
            <a:r>
              <a:rPr lang="en-US" sz="1800" i="1" dirty="0"/>
              <a:t>(</a:t>
            </a:r>
            <a:r>
              <a:rPr lang="en-US" sz="1800" i="1" dirty="0" err="1"/>
              <a:t>func</a:t>
            </a:r>
            <a:r>
              <a:rPr lang="en-US" sz="1800" i="1" dirty="0"/>
              <a:t>(</a:t>
            </a:r>
            <a:r>
              <a:rPr lang="en-US" sz="1800" i="1" dirty="0" err="1"/>
              <a:t>strList</a:t>
            </a:r>
            <a:r>
              <a:rPr lang="en-US" sz="1800" i="1" dirty="0"/>
              <a:t>));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he-IL" sz="1800" dirty="0"/>
              <a:t>{</a:t>
            </a:r>
          </a:p>
          <a:p>
            <a:pPr algn="l" rtl="0">
              <a:buNone/>
            </a:pPr>
            <a:r>
              <a:rPr lang="en-US" sz="1800" dirty="0"/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/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800" dirty="0"/>
              <a:t> </a:t>
            </a:r>
            <a:r>
              <a:rPr lang="en-US" sz="1800" dirty="0" err="1"/>
              <a:t>func</a:t>
            </a:r>
            <a:r>
              <a:rPr lang="en-US" sz="1800" dirty="0"/>
              <a:t>(List&lt;*******&gt; </a:t>
            </a:r>
            <a:r>
              <a:rPr lang="en-US" sz="1800" dirty="0" err="1"/>
              <a:t>lst</a:t>
            </a:r>
            <a:r>
              <a:rPr lang="en-US" sz="1800" dirty="0"/>
              <a:t>) {</a:t>
            </a:r>
          </a:p>
          <a:p>
            <a:pPr algn="l" rtl="0">
              <a:buNone/>
            </a:pPr>
            <a:r>
              <a:rPr lang="en-US" sz="1800" dirty="0"/>
              <a:t>	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800" dirty="0"/>
              <a:t> </a:t>
            </a:r>
            <a:r>
              <a:rPr lang="en-US" sz="1800" dirty="0" err="1"/>
              <a:t>lst.get</a:t>
            </a:r>
            <a:r>
              <a:rPr lang="en-US" sz="1800" dirty="0"/>
              <a:t>(0).</a:t>
            </a:r>
            <a:r>
              <a:rPr lang="en-US" sz="1800" dirty="0" err="1"/>
              <a:t>compareTo</a:t>
            </a:r>
            <a:r>
              <a:rPr lang="en-US" sz="1800" dirty="0"/>
              <a:t>(</a:t>
            </a:r>
            <a:r>
              <a:rPr lang="en-US" sz="1800" dirty="0" err="1"/>
              <a:t>lst.get</a:t>
            </a:r>
            <a:r>
              <a:rPr lang="en-US" sz="1800" dirty="0"/>
              <a:t>(1)) == 0;</a:t>
            </a:r>
          </a:p>
          <a:p>
            <a:pPr algn="l" rtl="0">
              <a:buNone/>
            </a:pPr>
            <a:r>
              <a:rPr lang="en-US" sz="1800" dirty="0"/>
              <a:t>	} }</a:t>
            </a:r>
          </a:p>
          <a:p>
            <a:pPr algn="r">
              <a:buNone/>
            </a:pPr>
            <a:r>
              <a:rPr lang="he-IL" sz="1800" dirty="0"/>
              <a:t>אילו מהאופציות הבאות יכולות להחליף את ******?</a:t>
            </a:r>
          </a:p>
          <a:p>
            <a:pPr algn="r">
              <a:buNone/>
            </a:pPr>
            <a:r>
              <a:rPr lang="he-IL" sz="1800" u="sng" dirty="0"/>
              <a:t>אופציה 1</a:t>
            </a:r>
            <a:r>
              <a:rPr lang="he-IL" sz="1800" dirty="0"/>
              <a:t>: </a:t>
            </a:r>
            <a:r>
              <a:rPr lang="en-US" sz="1800" dirty="0"/>
              <a:t>? extends Comparable</a:t>
            </a:r>
            <a:endParaRPr lang="he-IL" sz="1800" dirty="0"/>
          </a:p>
          <a:p>
            <a:pPr algn="r">
              <a:buNone/>
            </a:pPr>
            <a:r>
              <a:rPr lang="he-IL" sz="1800" u="sng" dirty="0"/>
              <a:t>אופציה 2</a:t>
            </a:r>
            <a:r>
              <a:rPr lang="he-IL" sz="1800" dirty="0"/>
              <a:t>: </a:t>
            </a:r>
            <a:r>
              <a:rPr lang="en-US" sz="1800" dirty="0"/>
              <a:t>T</a:t>
            </a:r>
          </a:p>
          <a:p>
            <a:pPr algn="r">
              <a:buNone/>
            </a:pPr>
            <a:r>
              <a:rPr lang="he-IL" sz="1800" u="sng" dirty="0"/>
              <a:t>אופציה 3</a:t>
            </a:r>
            <a:r>
              <a:rPr lang="he-IL" sz="1800" dirty="0"/>
              <a:t>: </a:t>
            </a:r>
            <a:r>
              <a:rPr lang="en-US" sz="1800" dirty="0"/>
              <a:t>Comparable</a:t>
            </a:r>
            <a:endParaRPr lang="en-US" sz="1800" u="sng" dirty="0"/>
          </a:p>
          <a:p>
            <a:pPr algn="ctr">
              <a:buNone/>
            </a:pPr>
            <a:r>
              <a:rPr lang="he-IL" b="1" u="sng" dirty="0"/>
              <a:t>תשובה</a:t>
            </a:r>
            <a:r>
              <a:rPr lang="he-IL" dirty="0"/>
              <a:t>: אופציה 1 בלבד.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CCAFCBAF-D1A6-4ED2-B243-3DBD86EE9BF8}"/>
              </a:ext>
            </a:extLst>
          </p:cNvPr>
          <p:cNvSpPr txBox="1"/>
          <p:nvPr/>
        </p:nvSpPr>
        <p:spPr>
          <a:xfrm>
            <a:off x="8652740" y="4888468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DEADAB-3339-47F3-9931-E519769EE6A7}"/>
              </a:ext>
            </a:extLst>
          </p:cNvPr>
          <p:cNvSpPr txBox="1"/>
          <p:nvPr/>
        </p:nvSpPr>
        <p:spPr>
          <a:xfrm>
            <a:off x="8643642" y="4564196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90DE6373-4259-4F83-AFFB-0A8275D27A73}"/>
              </a:ext>
            </a:extLst>
          </p:cNvPr>
          <p:cNvSpPr txBox="1"/>
          <p:nvPr/>
        </p:nvSpPr>
        <p:spPr>
          <a:xfrm>
            <a:off x="8643642" y="5244347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המשך דוגמה מההרצאה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/>
              <a:t>MyList</a:t>
            </a:r>
            <a:r>
              <a:rPr lang="en-US" sz="1600" dirty="0"/>
              <a:t>&lt;T&gt; {</a:t>
            </a:r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/>
              <a:t> Cell&lt;T&gt; 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;  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fr-FR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/>
              <a:t> </a:t>
            </a:r>
            <a:r>
              <a:rPr lang="fr-FR" sz="1600" dirty="0" err="1"/>
              <a:t>MyList</a:t>
            </a:r>
            <a:r>
              <a:rPr lang="fr-FR" sz="1600" dirty="0"/>
              <a:t>(</a:t>
            </a:r>
            <a:r>
              <a:rPr lang="fr-FR" sz="1600" dirty="0" err="1"/>
              <a:t>Cell</a:t>
            </a:r>
            <a:r>
              <a:rPr lang="fr-FR" sz="1600" dirty="0"/>
              <a:t>&lt;T&gt; </a:t>
            </a:r>
            <a:r>
              <a:rPr lang="fr-FR" sz="1600" dirty="0" err="1"/>
              <a:t>head</a:t>
            </a:r>
            <a:r>
              <a:rPr lang="fr-FR" sz="1600" dirty="0"/>
              <a:t>) {  </a:t>
            </a:r>
            <a:r>
              <a:rPr lang="en-US" sz="1600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/>
              <a:t>.</a:t>
            </a:r>
            <a:r>
              <a:rPr lang="en-US" sz="1600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 = head;  }</a:t>
            </a:r>
          </a:p>
          <a:p>
            <a:pPr algn="l" rtl="0">
              <a:buNone/>
            </a:pPr>
            <a:endParaRPr lang="he-IL" sz="1600" dirty="0"/>
          </a:p>
          <a:p>
            <a:pPr algn="l" rtl="0">
              <a:buNone/>
            </a:pPr>
            <a:r>
              <a:rPr lang="en-US" sz="16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/>
              <a:t> Cell&lt;T&gt; </a:t>
            </a:r>
            <a:r>
              <a:rPr lang="en-US" sz="1600" dirty="0" err="1"/>
              <a:t>getHead</a:t>
            </a:r>
            <a:r>
              <a:rPr lang="en-US" sz="1600" dirty="0"/>
              <a:t>() { return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; }</a:t>
            </a:r>
            <a:endParaRPr lang="he-IL" sz="1600" dirty="0"/>
          </a:p>
          <a:p>
            <a:pPr algn="l" rtl="0">
              <a:buNone/>
            </a:pPr>
            <a:endParaRPr lang="en-US" sz="1600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/>
              <a:t> </a:t>
            </a:r>
            <a:r>
              <a:rPr lang="en-US" sz="1600" dirty="0" err="1"/>
              <a:t>printList</a:t>
            </a:r>
            <a:r>
              <a:rPr lang="en-US" sz="1600" dirty="0"/>
              <a:t>() {</a:t>
            </a:r>
          </a:p>
          <a:p>
            <a:pPr algn="l" rtl="0">
              <a:buNone/>
            </a:pPr>
            <a:r>
              <a:rPr lang="en-US" sz="1600" dirty="0"/>
              <a:t>         </a:t>
            </a:r>
            <a:r>
              <a:rPr lang="en-US" sz="1600" dirty="0" err="1"/>
              <a:t>System.out.print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"List: 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/>
              <a:t>        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/>
              <a:t> (Cell&lt;T&gt; y =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/>
              <a:t>; y != </a:t>
            </a:r>
            <a:r>
              <a:rPr lang="en-US" sz="16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1600" dirty="0"/>
              <a:t>; y = </a:t>
            </a:r>
            <a:r>
              <a:rPr lang="en-US" sz="1600" dirty="0" err="1"/>
              <a:t>y.next</a:t>
            </a:r>
            <a:r>
              <a:rPr lang="en-US" sz="1600" dirty="0"/>
              <a:t>())</a:t>
            </a:r>
          </a:p>
          <a:p>
            <a:pPr algn="l" rtl="0">
              <a:buNone/>
            </a:pPr>
            <a:r>
              <a:rPr lang="en-US" sz="1600" dirty="0"/>
              <a:t>              </a:t>
            </a:r>
            <a:r>
              <a:rPr lang="en-US" sz="1600" dirty="0" err="1"/>
              <a:t>System.</a:t>
            </a:r>
            <a:r>
              <a:rPr lang="en-US" sz="1600" b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/>
              <a:t>.print</a:t>
            </a:r>
            <a:r>
              <a:rPr lang="en-US" sz="1600" dirty="0"/>
              <a:t>(</a:t>
            </a:r>
            <a:r>
              <a:rPr lang="en-US" sz="1600" dirty="0" err="1"/>
              <a:t>y.cont</a:t>
            </a:r>
            <a:r>
              <a:rPr lang="en-US" sz="1600" dirty="0"/>
              <a:t>() + </a:t>
            </a:r>
            <a:r>
              <a:rPr lang="en-US" sz="16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n-US" sz="1600" dirty="0"/>
              <a:t>);</a:t>
            </a:r>
          </a:p>
          <a:p>
            <a:pPr algn="l" rtl="0">
              <a:buNone/>
            </a:pPr>
            <a:r>
              <a:rPr lang="en-US" sz="1600" dirty="0"/>
              <a:t>         </a:t>
            </a:r>
            <a:r>
              <a:rPr lang="en-US" sz="1600" dirty="0" err="1"/>
              <a:t>System.</a:t>
            </a:r>
            <a:r>
              <a:rPr lang="en-US" sz="1600" b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/>
              <a:t>.println</a:t>
            </a:r>
            <a:r>
              <a:rPr lang="en-US" sz="1600" dirty="0"/>
              <a:t>();</a:t>
            </a:r>
          </a:p>
          <a:p>
            <a:pPr algn="l" rtl="0">
              <a:buNone/>
            </a:pPr>
            <a:r>
              <a:rPr lang="he-IL" sz="1600" dirty="0"/>
              <a:t>   {     </a:t>
            </a:r>
            <a:endParaRPr lang="he-IL" sz="1600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/>
              <a:t>{</a:t>
            </a:r>
            <a:endParaRPr lang="en-US" sz="16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/>
          </a:p>
          <a:p>
            <a:pPr algn="l" rtl="0" eaLnBrk="1" hangingPunct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352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שימוש במחלקה גנרית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000" dirty="0"/>
              <a:t>כאשר נעשה שימוש במחלקה גנרית, נציין במקום הטיפוס הגנרי את הטיפוס הקונקרטי:</a:t>
            </a:r>
          </a:p>
          <a:p>
            <a:pPr>
              <a:buNone/>
            </a:pPr>
            <a:endParaRPr lang="he-IL" sz="2000" dirty="0"/>
          </a:p>
          <a:p>
            <a:pPr algn="l" rtl="0">
              <a:buNone/>
            </a:pPr>
            <a:r>
              <a:rPr lang="en-US" sz="2000" dirty="0"/>
              <a:t>Cell&lt;String&gt; c =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/>
              <a:t> Cell&lt;String&gt;("a",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/>
              <a:t>);</a:t>
            </a:r>
          </a:p>
          <a:p>
            <a:pPr algn="l" rtl="0">
              <a:buNone/>
            </a:pPr>
            <a:r>
              <a:rPr lang="en-US" sz="2000" dirty="0" err="1"/>
              <a:t>MyList</a:t>
            </a:r>
            <a:r>
              <a:rPr lang="en-US" sz="2000" dirty="0"/>
              <a:t>&lt;String&gt; </a:t>
            </a:r>
            <a:r>
              <a:rPr lang="en-US" sz="2000" dirty="0" err="1"/>
              <a:t>lst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/>
              <a:t> </a:t>
            </a:r>
            <a:r>
              <a:rPr lang="en-US" sz="2000" dirty="0" err="1"/>
              <a:t>MyList</a:t>
            </a:r>
            <a:r>
              <a:rPr lang="en-US" sz="2000" dirty="0"/>
              <a:t>&lt;String&gt;(c); </a:t>
            </a:r>
          </a:p>
          <a:p>
            <a:pPr algn="l" rtl="0">
              <a:buNone/>
            </a:pPr>
            <a:endParaRPr lang="en-US" sz="2000" dirty="0"/>
          </a:p>
          <a:p>
            <a:r>
              <a:rPr lang="he-IL" sz="2000" dirty="0"/>
              <a:t>טיפוס גנרי יכול להיות גם מקונן:</a:t>
            </a:r>
          </a:p>
          <a:p>
            <a:pPr algn="l" rtl="0">
              <a:buNone/>
            </a:pPr>
            <a:r>
              <a:rPr lang="en-US" sz="2000" dirty="0"/>
              <a:t>Cell&lt;Cell&lt;String&gt;&gt; c2 =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/>
              <a:t> Cell&lt;Cell&lt;String&gt;&gt;(c,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/>
              <a:t>);</a:t>
            </a:r>
          </a:p>
          <a:p>
            <a:r>
              <a:rPr lang="he-IL" sz="2000" dirty="0"/>
              <a:t>ניתן להגדיר יותר מפרמטר גנרי יחיד למחלקה או למתודה: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/>
              <a:t> Cell&lt;S, T&gt; { … }</a:t>
            </a:r>
          </a:p>
          <a:p>
            <a:pPr marL="0" indent="0" algn="l" rtl="0">
              <a:buNone/>
            </a:pPr>
            <a:endParaRPr lang="he-IL" sz="2000" dirty="0"/>
          </a:p>
          <a:p>
            <a:r>
              <a:rPr lang="he-IL" sz="2000" dirty="0"/>
              <a:t>שם הטיפוס הגנרי אינו מוכרח להיות אות יחידה גדולה כמו </a:t>
            </a:r>
            <a:r>
              <a:rPr lang="en-US" sz="2000" dirty="0"/>
              <a:t>T</a:t>
            </a:r>
            <a:r>
              <a:rPr lang="he-IL" sz="2000" dirty="0"/>
              <a:t>:</a:t>
            </a:r>
          </a:p>
          <a:p>
            <a:pPr algn="l" rtl="0">
              <a:buNone/>
            </a:pP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/>
              <a:t>Cell&lt;</a:t>
            </a:r>
            <a:r>
              <a:rPr lang="en-US" sz="2000" dirty="0" err="1"/>
              <a:t>bears_beets_battlestar_galactica</a:t>
            </a:r>
            <a:r>
              <a:rPr lang="en-US" sz="2000" dirty="0"/>
              <a:t>&gt; {…}</a:t>
            </a:r>
          </a:p>
          <a:p>
            <a:endParaRPr lang="he-IL" sz="2000" dirty="0"/>
          </a:p>
          <a:p>
            <a:endParaRPr lang="en-US" sz="1800" dirty="0"/>
          </a:p>
          <a:p>
            <a:pPr algn="l" rtl="0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יתרון על פני שימוש ב-</a:t>
            </a:r>
            <a:r>
              <a:rPr lang="en-US" b="1" dirty="0"/>
              <a:t>Object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u="sng" dirty="0"/>
              <a:t>שאלה</a:t>
            </a:r>
            <a:r>
              <a:rPr lang="he-IL" dirty="0"/>
              <a:t>:</a:t>
            </a:r>
            <a:r>
              <a:rPr lang="en-US" dirty="0"/>
              <a:t> </a:t>
            </a:r>
            <a:r>
              <a:rPr lang="he-IL" dirty="0"/>
              <a:t>מדוע לא נעדיף במימוש של </a:t>
            </a:r>
            <a:r>
              <a:rPr lang="en-US" dirty="0"/>
              <a:t>Cell</a:t>
            </a:r>
            <a:r>
              <a:rPr lang="he-IL" dirty="0"/>
              <a:t> ו-</a:t>
            </a:r>
            <a:r>
              <a:rPr lang="en-US" dirty="0" err="1"/>
              <a:t>MYList</a:t>
            </a:r>
            <a:r>
              <a:rPr lang="he-IL" dirty="0"/>
              <a:t> במקום פרמטר גנרי להגדיר את טיפוס תוכן התא כ-</a:t>
            </a:r>
            <a:r>
              <a:rPr lang="en-US" dirty="0"/>
              <a:t>Object</a:t>
            </a:r>
            <a:r>
              <a:rPr lang="he-IL" dirty="0"/>
              <a:t>? 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u="sng" dirty="0"/>
              <a:t>תשובה</a:t>
            </a:r>
            <a:r>
              <a:rPr lang="he-IL" dirty="0"/>
              <a:t>: אנו אמנם רוצים ש-</a:t>
            </a:r>
            <a:r>
              <a:rPr lang="en-US" dirty="0"/>
              <a:t>T</a:t>
            </a:r>
            <a:r>
              <a:rPr lang="he-IL" dirty="0"/>
              <a:t> יוכל להיות כל טיפוס קונקרטי, אך לכל מופע, </a:t>
            </a:r>
            <a:r>
              <a:rPr lang="he-IL" b="1" dirty="0"/>
              <a:t>נרצה לוודא שכל מקום בו הופיע </a:t>
            </a:r>
            <a:r>
              <a:rPr lang="en-US" b="1" dirty="0"/>
              <a:t>T</a:t>
            </a:r>
            <a:r>
              <a:rPr lang="he-IL" b="1" dirty="0"/>
              <a:t>, יהיה שימוש </a:t>
            </a:r>
            <a:r>
              <a:rPr lang="he-IL" b="1" dirty="0" err="1"/>
              <a:t>בבדיוק</a:t>
            </a:r>
            <a:r>
              <a:rPr lang="he-IL" b="1" dirty="0"/>
              <a:t> אותו טיפוס</a:t>
            </a:r>
            <a:r>
              <a:rPr lang="he-IL" dirty="0"/>
              <a:t>. אחרת, נוכל, למשל, להכניס לאותה רשימה גם מחרוזות וגם מספרים. כך הקומפיילר מוודא עקביות ובטיחות.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גנריים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1600" dirty="0"/>
              <a:t>גם מנשקים יכולים להיות גנריים:</a:t>
            </a:r>
            <a:r>
              <a:rPr lang="en-US" sz="1600" dirty="0"/>
              <a:t> </a:t>
            </a:r>
            <a:endParaRPr lang="en-US" sz="1600" b="1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/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1600" b="1" dirty="0"/>
              <a:t> </a:t>
            </a:r>
            <a:r>
              <a:rPr lang="en-US" sz="1500" dirty="0"/>
              <a:t>Identifier&lt;T, S&gt; {</a:t>
            </a:r>
          </a:p>
          <a:p>
            <a:pPr algn="l" rtl="0">
              <a:buNone/>
            </a:pPr>
            <a:r>
              <a:rPr lang="en-US" sz="1500" dirty="0"/>
              <a:t>   T </a:t>
            </a:r>
            <a:r>
              <a:rPr lang="en-US" sz="1500" dirty="0" err="1"/>
              <a:t>getMainIdentification</a:t>
            </a:r>
            <a:r>
              <a:rPr lang="en-US" sz="1500" dirty="0"/>
              <a:t>();</a:t>
            </a:r>
          </a:p>
          <a:p>
            <a:pPr algn="l" rtl="0">
              <a:buNone/>
            </a:pPr>
            <a:r>
              <a:rPr lang="en-US" sz="1500" dirty="0"/>
              <a:t>   S </a:t>
            </a:r>
            <a:r>
              <a:rPr lang="en-US" sz="1500" dirty="0" err="1"/>
              <a:t>getSecondaryIdentification</a:t>
            </a:r>
            <a:r>
              <a:rPr lang="en-US" sz="1500" dirty="0"/>
              <a:t>();</a:t>
            </a:r>
          </a:p>
          <a:p>
            <a:pPr algn="l" rtl="0">
              <a:buNone/>
            </a:pPr>
            <a:r>
              <a:rPr lang="he-IL" sz="1500" dirty="0"/>
              <a:t> {</a:t>
            </a:r>
          </a:p>
          <a:p>
            <a:pPr algn="l" rtl="0">
              <a:buNone/>
            </a:pPr>
            <a:endParaRPr lang="he-IL" sz="1500" dirty="0"/>
          </a:p>
          <a:p>
            <a:pPr algn="l" rtl="0">
              <a:buNone/>
            </a:pPr>
            <a:r>
              <a:rPr lang="en-US" sz="1500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b="1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500" b="1" dirty="0"/>
              <a:t> </a:t>
            </a:r>
            <a:r>
              <a:rPr lang="en-US" sz="1500" dirty="0" err="1"/>
              <a:t>EmployeeCard</a:t>
            </a:r>
            <a:r>
              <a:rPr lang="en-US" sz="1500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500" dirty="0"/>
              <a:t> Identifier&lt;Integer, String&gt; {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;</a:t>
            </a:r>
          </a:p>
          <a:p>
            <a:pPr algn="l" rtl="0">
              <a:buNone/>
            </a:pPr>
            <a:r>
              <a:rPr lang="en-US" sz="1500" dirty="0"/>
              <a:t>      String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;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</a:t>
            </a:r>
            <a:r>
              <a:rPr lang="en-US" sz="1500" dirty="0" err="1"/>
              <a:t>EmployeeCard</a:t>
            </a:r>
            <a:r>
              <a:rPr lang="en-US" sz="1500" dirty="0"/>
              <a:t>(</a:t>
            </a:r>
            <a:r>
              <a:rPr lang="en-US" sz="15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/>
              <a:t> id, String name) {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/>
              <a:t>.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 = id;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/>
              <a:t>.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 = name;</a:t>
            </a:r>
          </a:p>
          <a:p>
            <a:pPr algn="l" rtl="0">
              <a:buNone/>
            </a:pPr>
            <a:r>
              <a:rPr lang="en-US" sz="1500" dirty="0"/>
              <a:t>      }</a:t>
            </a:r>
            <a:endParaRPr lang="he-IL" sz="1500" dirty="0"/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Integer </a:t>
            </a:r>
            <a:r>
              <a:rPr lang="en-US" sz="1500" dirty="0" err="1"/>
              <a:t>getMainIdentification</a:t>
            </a:r>
            <a:r>
              <a:rPr lang="en-US" sz="1500" dirty="0"/>
              <a:t>() {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; }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String </a:t>
            </a:r>
            <a:r>
              <a:rPr lang="en-US" sz="1500" dirty="0" err="1"/>
              <a:t>getSecondaryIdentification</a:t>
            </a:r>
            <a:r>
              <a:rPr lang="en-US" sz="1500" dirty="0"/>
              <a:t>() {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; }</a:t>
            </a:r>
          </a:p>
          <a:p>
            <a:pPr algn="l" rtl="0">
              <a:buNone/>
            </a:pPr>
            <a:r>
              <a:rPr lang="he-IL" sz="1500" dirty="0"/>
              <a:t> {</a:t>
            </a:r>
            <a:endParaRPr lang="en-US" sz="1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גנריים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1600" dirty="0"/>
              <a:t>אפשר גם לשמור על הטיפוסים הגנריים במחלקה המממשת:</a:t>
            </a:r>
            <a:r>
              <a:rPr lang="en-US" sz="1600" dirty="0"/>
              <a:t> </a:t>
            </a:r>
            <a:endParaRPr lang="en-US" sz="1600" b="1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/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1600" b="1" dirty="0"/>
              <a:t> </a:t>
            </a:r>
            <a:r>
              <a:rPr lang="en-US" sz="1500" dirty="0"/>
              <a:t>Identifier&lt;T, S&gt; {</a:t>
            </a:r>
          </a:p>
          <a:p>
            <a:pPr algn="l" rtl="0">
              <a:buNone/>
            </a:pPr>
            <a:r>
              <a:rPr lang="en-US" sz="1500" dirty="0"/>
              <a:t>   T </a:t>
            </a:r>
            <a:r>
              <a:rPr lang="en-US" sz="1500" dirty="0" err="1"/>
              <a:t>getMainIdentification</a:t>
            </a:r>
            <a:r>
              <a:rPr lang="en-US" sz="1500" dirty="0"/>
              <a:t>();</a:t>
            </a:r>
          </a:p>
          <a:p>
            <a:pPr algn="l" rtl="0">
              <a:buNone/>
            </a:pPr>
            <a:r>
              <a:rPr lang="en-US" sz="1500" dirty="0"/>
              <a:t>   S </a:t>
            </a:r>
            <a:r>
              <a:rPr lang="en-US" sz="1500" dirty="0" err="1"/>
              <a:t>getSecondaryIdentification</a:t>
            </a:r>
            <a:r>
              <a:rPr lang="en-US" sz="1500" dirty="0"/>
              <a:t>();</a:t>
            </a:r>
          </a:p>
          <a:p>
            <a:pPr algn="l" rtl="0">
              <a:buNone/>
            </a:pPr>
            <a:r>
              <a:rPr lang="he-IL" sz="1500" dirty="0"/>
              <a:t> {</a:t>
            </a:r>
          </a:p>
          <a:p>
            <a:pPr algn="l" rtl="0">
              <a:buNone/>
            </a:pPr>
            <a:endParaRPr lang="he-IL" sz="1500" dirty="0"/>
          </a:p>
          <a:p>
            <a:pPr algn="l" rtl="0">
              <a:buNone/>
            </a:pPr>
            <a:r>
              <a:rPr lang="en-US" sz="1500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b="1" dirty="0"/>
              <a:t>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500" b="1" dirty="0"/>
              <a:t> </a:t>
            </a:r>
            <a:r>
              <a:rPr lang="en-US" sz="1500" dirty="0" err="1"/>
              <a:t>EmployeeCard</a:t>
            </a:r>
            <a:r>
              <a:rPr lang="en-US" sz="1500" dirty="0"/>
              <a:t>&lt;T, S&gt;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500" dirty="0"/>
              <a:t> Identifier&lt;T, S&gt; {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dirty="0"/>
              <a:t>T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;</a:t>
            </a:r>
          </a:p>
          <a:p>
            <a:pPr algn="l" rtl="0">
              <a:buNone/>
            </a:pPr>
            <a:r>
              <a:rPr lang="en-US" sz="1500" dirty="0"/>
              <a:t>      S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;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</a:t>
            </a:r>
            <a:r>
              <a:rPr lang="en-US" sz="1500" dirty="0" err="1"/>
              <a:t>EmployeeCard</a:t>
            </a:r>
            <a:r>
              <a:rPr lang="en-US" sz="1500" dirty="0"/>
              <a:t>(T id, S name) {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/>
              <a:t>.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 = id;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/>
              <a:t>.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 = name;</a:t>
            </a:r>
          </a:p>
          <a:p>
            <a:pPr algn="l" rtl="0">
              <a:buNone/>
            </a:pPr>
            <a:r>
              <a:rPr lang="en-US" sz="1500" dirty="0"/>
              <a:t>      }</a:t>
            </a:r>
            <a:endParaRPr lang="he-IL" sz="1500" dirty="0"/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T </a:t>
            </a:r>
            <a:r>
              <a:rPr lang="en-US" sz="1500" dirty="0" err="1"/>
              <a:t>getMainIdentification</a:t>
            </a:r>
            <a:r>
              <a:rPr lang="en-US" sz="1500" dirty="0"/>
              <a:t>() {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/>
              <a:t>; }</a:t>
            </a:r>
          </a:p>
          <a:p>
            <a:pPr algn="l" rtl="0">
              <a:buNone/>
            </a:pP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/>
              <a:t> S </a:t>
            </a:r>
            <a:r>
              <a:rPr lang="en-US" sz="1500" dirty="0" err="1"/>
              <a:t>getSecondaryIdentification</a:t>
            </a:r>
            <a:r>
              <a:rPr lang="en-US" sz="1500" dirty="0"/>
              <a:t>() { </a:t>
            </a:r>
            <a:r>
              <a:rPr lang="en-US" sz="15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/>
              <a:t> </a:t>
            </a:r>
            <a:r>
              <a:rPr lang="en-US" sz="15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/>
              <a:t>; }</a:t>
            </a:r>
          </a:p>
          <a:p>
            <a:pPr algn="l" rtl="0">
              <a:buNone/>
            </a:pPr>
            <a:r>
              <a:rPr lang="he-IL" sz="1500" dirty="0"/>
              <a:t> {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34826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מגבלות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2400" dirty="0"/>
              <a:t>לא ניתן לקרוא לבנאי של טיפוס גנרי. הקריאה הבאה אסורה:</a:t>
            </a:r>
            <a:endParaRPr lang="en-US" sz="2400" b="1" dirty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/>
              <a:t>T </a:t>
            </a:r>
            <a:r>
              <a:rPr lang="en-US" sz="2400" dirty="0" err="1"/>
              <a:t>t</a:t>
            </a:r>
            <a:r>
              <a:rPr lang="en-US" sz="2400" dirty="0"/>
              <a:t> = new T(); </a:t>
            </a:r>
            <a:r>
              <a:rPr lang="en-US" sz="2400" dirty="0">
                <a:solidFill>
                  <a:srgbClr val="426240"/>
                </a:solidFill>
              </a:rPr>
              <a:t>// does not work!</a:t>
            </a:r>
          </a:p>
          <a:p>
            <a:pPr algn="l" rtl="0" eaLnBrk="1" hangingPunct="1">
              <a:buNone/>
            </a:pPr>
            <a:endParaRPr lang="en-US" sz="2400" dirty="0">
              <a:solidFill>
                <a:srgbClr val="426240"/>
              </a:solidFill>
            </a:endParaRPr>
          </a:p>
          <a:p>
            <a:pPr eaLnBrk="1" hangingPunct="1"/>
            <a:r>
              <a:rPr lang="he-IL" sz="2400" dirty="0"/>
              <a:t>הטיפוס הקונקרטי מוכרח להיות טיפוס הפניה ולא פרימיטיבי. במקום טיפוס פרימיטיבי, יש להשתמש בטיפוס העוטף </a:t>
            </a:r>
            <a:r>
              <a:rPr lang="en-US" sz="2400" dirty="0"/>
              <a:t>(wrapper)</a:t>
            </a:r>
            <a:r>
              <a:rPr lang="he-IL" sz="2400" dirty="0"/>
              <a:t> המתאים: </a:t>
            </a:r>
          </a:p>
          <a:p>
            <a:pPr algn="l" rtl="0" eaLnBrk="1" hangingPunct="1">
              <a:buNone/>
            </a:pPr>
            <a:r>
              <a:rPr lang="en-US" sz="2400" i="1" dirty="0"/>
              <a:t>Boolean, Byte, Short, Character, Integer, Long, Float,</a:t>
            </a:r>
            <a:r>
              <a:rPr lang="en-US" sz="2400" dirty="0"/>
              <a:t> </a:t>
            </a:r>
            <a:r>
              <a:rPr lang="en-US" sz="2400" i="1" dirty="0"/>
              <a:t>Double</a:t>
            </a:r>
            <a:endParaRPr lang="en-US" sz="2400" dirty="0"/>
          </a:p>
          <a:p>
            <a:pPr eaLnBrk="1" hangingPunct="1"/>
            <a:endParaRPr lang="he-IL" sz="2400" dirty="0"/>
          </a:p>
          <a:p>
            <a:pPr eaLnBrk="1" hangingPunct="1"/>
            <a:endParaRPr lang="en-US" sz="2400" dirty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50503</TotalTime>
  <Words>2859</Words>
  <Application>Microsoft Office PowerPoint</Application>
  <PresentationFormat>On-screen Show (4:3)</PresentationFormat>
  <Paragraphs>419</Paragraphs>
  <Slides>31</Slides>
  <Notes>28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Layers</vt:lpstr>
      <vt:lpstr>תוכנה 1 </vt:lpstr>
      <vt:lpstr>תכנות גנרי</vt:lpstr>
      <vt:lpstr>דוגמה מההרצאה</vt:lpstr>
      <vt:lpstr>המשך דוגמה מההרצאה</vt:lpstr>
      <vt:lpstr>שימוש במחלקה גנרית</vt:lpstr>
      <vt:lpstr>יתרון על פני שימוש ב-Object</vt:lpstr>
      <vt:lpstr>מנשקים גנריים</vt:lpstr>
      <vt:lpstr>מנשקים גנריים</vt:lpstr>
      <vt:lpstr>מגבלות</vt:lpstr>
      <vt:lpstr>מלכודת הטיפוסים הנאים  (Raw types)</vt:lpstr>
      <vt:lpstr>טיפוסים נאים - דוגמה</vt:lpstr>
      <vt:lpstr>Diamond operator</vt:lpstr>
      <vt:lpstr>Diamond operator</vt:lpstr>
      <vt:lpstr>מתודות גנריות</vt:lpstr>
      <vt:lpstr>מתודות גנריות - המשך</vt:lpstr>
      <vt:lpstr>מתודות סטטיות גנריות</vt:lpstr>
      <vt:lpstr>מלכודת הירושה הגנרית</vt:lpstr>
      <vt:lpstr>התנהגות "פולימורפית" של הטיפוס הגנרי</vt:lpstr>
      <vt:lpstr>ג'וקרים (wildcards)</vt:lpstr>
      <vt:lpstr>ג'וקרים (wildcards)</vt:lpstr>
      <vt:lpstr>ג'וקרים (wildcards)</vt:lpstr>
      <vt:lpstr>ג'וקרים (wildcards)</vt:lpstr>
      <vt:lpstr>הדפסת מספרים: נסיון שני</vt:lpstr>
      <vt:lpstr>הדפסת מספרים: נסיון שלישי</vt:lpstr>
      <vt:lpstr>מגבלות של חסמים על ג'וקרים</vt:lpstr>
      <vt:lpstr>מגבלות של חסמים - המשך</vt:lpstr>
      <vt:lpstr>מגבלות של חסמים - המשך</vt:lpstr>
      <vt:lpstr>דוגמת חסמים</vt:lpstr>
      <vt:lpstr>שאלה מבחינה</vt:lpstr>
      <vt:lpstr>שאלה מבחינה</vt:lpstr>
      <vt:lpstr>שאלה מבחינה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amir hertz</cp:lastModifiedBy>
  <cp:revision>4557</cp:revision>
  <cp:lastPrinted>1601-01-01T00:00:00Z</cp:lastPrinted>
  <dcterms:created xsi:type="dcterms:W3CDTF">1601-01-01T00:00:00Z</dcterms:created>
  <dcterms:modified xsi:type="dcterms:W3CDTF">2021-12-21T10:17:20Z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