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6"/>
  </p:notesMasterIdLst>
  <p:handoutMasterIdLst>
    <p:handoutMasterId r:id="rId37"/>
  </p:handoutMasterIdLst>
  <p:sldIdLst>
    <p:sldId id="297" r:id="rId2"/>
    <p:sldId id="519" r:id="rId3"/>
    <p:sldId id="480" r:id="rId4"/>
    <p:sldId id="439" r:id="rId5"/>
    <p:sldId id="499" r:id="rId6"/>
    <p:sldId id="405" r:id="rId7"/>
    <p:sldId id="459" r:id="rId8"/>
    <p:sldId id="500" r:id="rId9"/>
    <p:sldId id="518" r:id="rId10"/>
    <p:sldId id="521" r:id="rId11"/>
    <p:sldId id="448" r:id="rId12"/>
    <p:sldId id="449" r:id="rId13"/>
    <p:sldId id="501" r:id="rId14"/>
    <p:sldId id="497" r:id="rId15"/>
    <p:sldId id="502" r:id="rId16"/>
    <p:sldId id="520" r:id="rId17"/>
    <p:sldId id="522" r:id="rId18"/>
    <p:sldId id="494" r:id="rId19"/>
    <p:sldId id="452" r:id="rId20"/>
    <p:sldId id="504" r:id="rId21"/>
    <p:sldId id="474" r:id="rId22"/>
    <p:sldId id="470" r:id="rId23"/>
    <p:sldId id="503" r:id="rId24"/>
    <p:sldId id="404" r:id="rId25"/>
    <p:sldId id="510" r:id="rId26"/>
    <p:sldId id="507" r:id="rId27"/>
    <p:sldId id="508" r:id="rId28"/>
    <p:sldId id="511" r:id="rId29"/>
    <p:sldId id="512" r:id="rId30"/>
    <p:sldId id="513" r:id="rId31"/>
    <p:sldId id="515" r:id="rId32"/>
    <p:sldId id="514" r:id="rId33"/>
    <p:sldId id="516" r:id="rId34"/>
    <p:sldId id="517" r:id="rId35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7C80"/>
    <a:srgbClr val="CCECFF"/>
    <a:srgbClr val="FCE7B4"/>
    <a:srgbClr val="0000CC"/>
    <a:srgbClr val="FFCC66"/>
    <a:srgbClr val="000066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63429" autoAdjust="0"/>
  </p:normalViewPr>
  <p:slideViewPr>
    <p:cSldViewPr>
      <p:cViewPr varScale="1">
        <p:scale>
          <a:sx n="56" d="100"/>
          <a:sy n="56" d="100"/>
        </p:scale>
        <p:origin x="207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2C087-E619-47DB-9316-E8C397B0C90E}" type="slidenum">
              <a:rPr lang="ar-SA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10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41750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5183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50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14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846489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r" rtl="1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3534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16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30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17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798694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18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>
              <a:spcBef>
                <a:spcPct val="5000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5516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4122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3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20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2326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21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231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09098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374789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24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008301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164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064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254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791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58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726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966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78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3511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342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buFontTx/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99329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8251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2306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9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December 29, 2021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December 29,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December 29,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December 29,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December 29,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December 29, 2021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December 29, 2021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December 29, 2021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December 29, 2021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December 29, 2021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December 29, 2021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December 29, 2021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</a:t>
            </a:r>
            <a:r>
              <a:rPr lang="he-IL" dirty="0" smtClean="0">
                <a:latin typeface="Comic Sans MS" pitchFamily="66" charset="0"/>
              </a:rPr>
              <a:t>1 - תרגול 12</a:t>
            </a:r>
            <a:r>
              <a:rPr lang="he-IL" dirty="0">
                <a:latin typeface="Comic Sans MS" pitchFamily="66" charset="0"/>
              </a:rPr>
              <a:t/>
            </a:r>
            <a:br>
              <a:rPr lang="he-IL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>
                <a:solidFill>
                  <a:srgbClr val="000099"/>
                </a:solidFill>
              </a:rPr>
              <a:t>סיכום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016F3-EE06-44B2-8FD8-4D95AFA4BE7E}" type="slidenum">
              <a:rPr lang="ar-SA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Static binding (or early binding)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28216"/>
            <a:ext cx="8153400" cy="3819525"/>
          </a:xfrm>
        </p:spPr>
        <p:txBody>
          <a:bodyPr/>
          <a:lstStyle/>
          <a:p>
            <a:pPr algn="l" rtl="0"/>
            <a:r>
              <a:rPr lang="en-US" altLang="zh-TW" dirty="0">
                <a:ea typeface="PMingLiU" pitchFamily="18" charset="-120"/>
              </a:rPr>
              <a:t>Static binding: bind at </a:t>
            </a:r>
            <a:r>
              <a:rPr lang="en-US" altLang="zh-TW" u="sng" dirty="0">
                <a:ea typeface="PMingLiU" pitchFamily="18" charset="-120"/>
              </a:rPr>
              <a:t>compilation time</a:t>
            </a:r>
            <a:endParaRPr lang="en-US" altLang="zh-TW" dirty="0">
              <a:ea typeface="PMingLiU" pitchFamily="18" charset="-120"/>
            </a:endParaRPr>
          </a:p>
          <a:p>
            <a:pPr algn="l" rtl="0"/>
            <a:r>
              <a:rPr lang="en-US" altLang="zh-TW" dirty="0">
                <a:ea typeface="PMingLiU" pitchFamily="18" charset="-120"/>
              </a:rPr>
              <a:t>Performed if the compiler can resolve the binding at compile time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Applied for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Static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Private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Final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Fields </a:t>
            </a:r>
          </a:p>
        </p:txBody>
      </p:sp>
    </p:spTree>
    <p:extLst>
      <p:ext uri="{BB962C8B-B14F-4D97-AF65-F5344CB8AC3E}">
        <p14:creationId xmlns:p14="http://schemas.microsoft.com/office/powerpoint/2010/main" val="280367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836204" cy="360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>
                <a:latin typeface="Arial" pitchFamily="34" charset="0"/>
                <a:cs typeface="Arial" pitchFamily="34" charset="0"/>
              </a:rPr>
              <a:t>casting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nimBg="1"/>
      <p:bldP spid="1574919" grpId="0" animBg="1"/>
      <p:bldP spid="1574920" grpId="0" animBg="1"/>
      <p:bldP spid="15749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>
                <a:latin typeface="Calibri" pitchFamily="34" charset="0"/>
              </a:rPr>
              <a:t>דריסה של שירותים </a:t>
            </a:r>
            <a:r>
              <a:rPr lang="he-IL" b="1" dirty="0" err="1">
                <a:latin typeface="Calibri" pitchFamily="34" charset="0"/>
              </a:rPr>
              <a:t>וניראות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method from A"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>
                <a:latin typeface="Calibri" pitchFamily="34" charset="0"/>
              </a:rPr>
              <a:t>דריסה של שירותים </a:t>
            </a:r>
            <a:r>
              <a:rPr lang="he-IL" sz="4000" b="1" dirty="0" err="1">
                <a:latin typeface="Calibri" pitchFamily="34" charset="0"/>
              </a:rPr>
              <a:t>וניראות</a:t>
            </a:r>
            <a:r>
              <a:rPr lang="he-IL" sz="4000" b="1" dirty="0">
                <a:latin typeface="Calibri" pitchFamily="34" charset="0"/>
              </a:rPr>
              <a:t> (2)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</a:t>
            </a:r>
            <a:endParaRPr lang="en-US" b="1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/>
              <a:t> </a:t>
            </a:r>
            <a:endParaRPr lang="en-US" sz="1600" dirty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475656" y="5481228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B.foo()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17232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27584" y="1916833"/>
            <a:ext cx="936103" cy="2520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15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(2)</a:t>
            </a:r>
            <a:endParaRPr lang="en-US" b="1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/>
              <a:t> </a:t>
            </a:r>
            <a:endParaRPr lang="en-US" sz="1600" dirty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"B.foo()"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	a.bar();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>
                <a:latin typeface="Consolas" pitchFamily="49" charset="0"/>
                <a:cs typeface="Consolas" pitchFamily="49" charset="0"/>
              </a:rPr>
              <a:t>A.foo()</a:t>
            </a: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סדר הפעולות ביצירת אובייקט</a:t>
            </a:r>
            <a:endParaRPr lang="en-US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e-IL" dirty="0"/>
              <a:t>אתחול ערך </a:t>
            </a:r>
            <a:r>
              <a:rPr lang="he-IL" dirty="0" err="1"/>
              <a:t>דיפולטי</a:t>
            </a:r>
            <a:r>
              <a:rPr lang="he-IL" dirty="0"/>
              <a:t> לשדות מופע.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קריאה לבנאי של מחלקת האב (שגורר אותו סדר פעולות רקורסיבית).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אתחול שדות מופע לפי הערכים שהושמו להם בשורה שבה הם מוגדרים.</a:t>
            </a:r>
            <a:br>
              <a:rPr lang="he-IL" dirty="0"/>
            </a:br>
            <a:endParaRPr lang="he-IL" dirty="0"/>
          </a:p>
          <a:p>
            <a:r>
              <a:rPr lang="he-IL" dirty="0"/>
              <a:t>ביצוע שאר הקוד של הבנאי.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2280" y="6503336"/>
            <a:ext cx="1905000" cy="457200"/>
          </a:xfrm>
        </p:spPr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סדר הפעולות ביצירת אובייקט</a:t>
            </a:r>
            <a:endParaRPr lang="en-US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9715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600" b="1" dirty="0" smtClean="0">
                <a:solidFill>
                  <a:srgbClr val="7F0055"/>
                </a:solidFill>
                <a:latin typeface="Consolas"/>
                <a:ea typeface="Calibri"/>
              </a:rPr>
              <a:t>public class </a:t>
            </a:r>
            <a:r>
              <a:rPr lang="en-US" sz="3600" dirty="0" smtClean="0">
                <a:latin typeface="Consolas"/>
                <a:ea typeface="Calibri"/>
              </a:rPr>
              <a:t>B</a:t>
            </a:r>
            <a:r>
              <a:rPr lang="en-US" sz="3600" b="1" dirty="0" smtClean="0">
                <a:solidFill>
                  <a:srgbClr val="7F0055"/>
                </a:solidFill>
                <a:latin typeface="Consolas"/>
                <a:ea typeface="Calibri"/>
              </a:rPr>
              <a:t> extends </a:t>
            </a:r>
            <a:r>
              <a:rPr lang="en-US" sz="3600" dirty="0" smtClean="0">
                <a:latin typeface="Consolas"/>
                <a:ea typeface="Calibri"/>
              </a:rPr>
              <a:t>A{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600" dirty="0" smtClean="0">
                <a:latin typeface="Consolas"/>
                <a:ea typeface="Calibri"/>
              </a:rPr>
              <a:t>	String </a:t>
            </a:r>
            <a:r>
              <a:rPr lang="en-US" sz="3600" dirty="0" smtClean="0">
                <a:solidFill>
                  <a:srgbClr val="2A00FF"/>
                </a:solidFill>
                <a:latin typeface="Consolas"/>
                <a:ea typeface="Calibri"/>
              </a:rPr>
              <a:t>bar</a:t>
            </a:r>
            <a:r>
              <a:rPr lang="en-US" sz="3600" dirty="0" smtClean="0">
                <a:latin typeface="Consolas"/>
                <a:ea typeface="Calibri"/>
              </a:rPr>
              <a:t> = </a:t>
            </a:r>
            <a:r>
              <a:rPr lang="en-US" sz="3600" dirty="0" smtClean="0">
                <a:solidFill>
                  <a:srgbClr val="2A00FF"/>
                </a:solidFill>
                <a:latin typeface="Consolas"/>
                <a:ea typeface="Calibri"/>
              </a:rPr>
              <a:t>“</a:t>
            </a:r>
            <a:r>
              <a:rPr lang="en-US" sz="3600" dirty="0" err="1" smtClean="0">
                <a:solidFill>
                  <a:srgbClr val="2A00FF"/>
                </a:solidFill>
                <a:latin typeface="Consolas"/>
                <a:ea typeface="Calibri"/>
              </a:rPr>
              <a:t>B.bar</a:t>
            </a:r>
            <a:r>
              <a:rPr lang="en-US" sz="3600" dirty="0" smtClean="0">
                <a:solidFill>
                  <a:srgbClr val="2A00FF"/>
                </a:solidFill>
                <a:latin typeface="Consolas"/>
                <a:ea typeface="Calibri"/>
              </a:rPr>
              <a:t>”</a:t>
            </a:r>
            <a:r>
              <a:rPr lang="en-US" sz="3600" dirty="0" smtClean="0">
                <a:latin typeface="Consolas"/>
                <a:ea typeface="Calibri"/>
              </a:rPr>
              <a:t>;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600" dirty="0" smtClean="0">
                <a:latin typeface="Consolas"/>
                <a:ea typeface="Calibri"/>
              </a:rPr>
              <a:t>	B() { foo(); }</a:t>
            </a: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600" dirty="0" smtClean="0">
                <a:latin typeface="Consolas"/>
                <a:ea typeface="Calibri"/>
              </a:rPr>
              <a:t>}</a:t>
            </a:r>
            <a:endParaRPr lang="he-IL" sz="3600" dirty="0" smtClean="0">
              <a:latin typeface="Consolas"/>
              <a:ea typeface="Calibri"/>
            </a:endParaRPr>
          </a:p>
          <a:p>
            <a:pPr mar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endParaRPr lang="he-IL" sz="3600" dirty="0">
              <a:latin typeface="Consolas"/>
              <a:ea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2676918"/>
            <a:ext cx="4773216" cy="37764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600" dirty="0" smtClean="0">
                <a:latin typeface="Consolas"/>
                <a:ea typeface="Calibri"/>
                <a:cs typeface="+mn-cs"/>
              </a:rPr>
              <a:t> B(){</a:t>
            </a:r>
          </a:p>
          <a:p>
            <a: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600" dirty="0">
                <a:latin typeface="Consolas"/>
                <a:ea typeface="Calibri"/>
                <a:cs typeface="+mn-cs"/>
              </a:rPr>
              <a:t>	</a:t>
            </a:r>
            <a:r>
              <a:rPr lang="en-US" sz="3600" dirty="0" smtClean="0">
                <a:latin typeface="Consolas"/>
                <a:ea typeface="Calibri"/>
                <a:cs typeface="+mn-cs"/>
              </a:rPr>
              <a:t>		bar </a:t>
            </a:r>
            <a:r>
              <a:rPr lang="en-US" sz="3600" dirty="0">
                <a:latin typeface="Consolas"/>
                <a:ea typeface="Calibri"/>
                <a:cs typeface="+mn-cs"/>
              </a:rPr>
              <a:t>= null’</a:t>
            </a:r>
          </a:p>
          <a:p>
            <a: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600" dirty="0">
                <a:latin typeface="Consolas"/>
                <a:ea typeface="Calibri"/>
                <a:cs typeface="+mn-cs"/>
              </a:rPr>
              <a:t>			super();</a:t>
            </a:r>
          </a:p>
          <a:p>
            <a: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600" dirty="0">
                <a:latin typeface="Consolas"/>
                <a:ea typeface="Calibri"/>
                <a:cs typeface="+mn-cs"/>
              </a:rPr>
              <a:t>			bar = “</a:t>
            </a:r>
            <a:r>
              <a:rPr lang="en-US" sz="3600" dirty="0" err="1">
                <a:latin typeface="Consolas"/>
                <a:ea typeface="Calibri"/>
                <a:cs typeface="+mn-cs"/>
              </a:rPr>
              <a:t>B.bar</a:t>
            </a:r>
            <a:r>
              <a:rPr lang="en-US" sz="3600" dirty="0">
                <a:latin typeface="Consolas"/>
                <a:ea typeface="Calibri"/>
                <a:cs typeface="+mn-cs"/>
              </a:rPr>
              <a:t>”;</a:t>
            </a:r>
          </a:p>
          <a:p>
            <a: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600" dirty="0">
                <a:latin typeface="Consolas"/>
                <a:ea typeface="Calibri"/>
                <a:cs typeface="+mn-cs"/>
              </a:rPr>
              <a:t>			foo();</a:t>
            </a:r>
          </a:p>
          <a:p>
            <a: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600" dirty="0" smtClean="0">
                <a:latin typeface="Consolas"/>
                <a:ea typeface="Calibri"/>
                <a:cs typeface="+mn-cs"/>
              </a:rPr>
              <a:t> }</a:t>
            </a:r>
          </a:p>
          <a:p>
            <a: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3600" dirty="0">
                <a:latin typeface="Consolas"/>
                <a:ea typeface="Calibri"/>
                <a:cs typeface="+mn-cs"/>
              </a:rPr>
              <a:t>}</a:t>
            </a:r>
            <a:endParaRPr lang="he-IL" sz="3600" dirty="0">
              <a:latin typeface="Consolas"/>
              <a:ea typeface="Calibri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48064" y="3105355"/>
            <a:ext cx="3538736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r" rtl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he-IL" sz="2000" b="1" u="sng" dirty="0">
                <a:latin typeface="Consolas"/>
                <a:ea typeface="Calibri"/>
                <a:cs typeface="+mn-cs"/>
              </a:rPr>
              <a:t>סדר הפעולות ביצירת אובייקט</a:t>
            </a:r>
            <a:endParaRPr lang="en-US" sz="2000" b="1" u="sng" dirty="0">
              <a:latin typeface="Consolas"/>
              <a:ea typeface="Calibri"/>
              <a:cs typeface="+mn-cs"/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>
                <a:cs typeface="+mn-cs"/>
              </a:rPr>
              <a:t>אתחול ערך </a:t>
            </a:r>
            <a:r>
              <a:rPr lang="he-IL" sz="1600" dirty="0" err="1">
                <a:cs typeface="+mn-cs"/>
              </a:rPr>
              <a:t>דיפולטי</a:t>
            </a:r>
            <a:r>
              <a:rPr lang="he-IL" sz="1600" dirty="0">
                <a:cs typeface="+mn-cs"/>
              </a:rPr>
              <a:t> לשדות מופע.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>
                <a:cs typeface="+mn-cs"/>
              </a:rPr>
              <a:t>קריאה לבנאי של מחלקת האב (שגורר אותו סדר פעולות רקורסיבית).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>
                <a:cs typeface="+mn-cs"/>
              </a:rPr>
              <a:t>אתחול שדות מופע לפי הערכים שהושמו להם בשורה שבה הם מוגדרים.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he-IL" sz="1600" dirty="0">
                <a:cs typeface="+mn-cs"/>
              </a:rPr>
              <a:t>ביצוע שאר הקוד של הבנאי.</a:t>
            </a:r>
          </a:p>
        </p:txBody>
      </p:sp>
    </p:spTree>
    <p:extLst>
      <p:ext uri="{BB962C8B-B14F-4D97-AF65-F5344CB8AC3E}">
        <p14:creationId xmlns:p14="http://schemas.microsoft.com/office/powerpoint/2010/main" val="2125162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</a:t>
            </a:r>
            <a:endParaRPr lang="en-US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01108"/>
            <a:ext cx="3096344" cy="1728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/>
              </a:rPr>
              <a:t>B.foo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(): bar = null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A3D3B4-873C-40E8-BE54-A5C95CAA810B}"/>
              </a:ext>
            </a:extLst>
          </p:cNvPr>
          <p:cNvSpPr txBox="1"/>
          <p:nvPr/>
        </p:nvSpPr>
        <p:spPr>
          <a:xfrm>
            <a:off x="4149223" y="4382353"/>
            <a:ext cx="46259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מה פלט התוכנית?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10" grpId="0" animBg="1"/>
      <p:bldP spid="1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(2)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  <p:sp>
        <p:nvSpPr>
          <p:cNvPr id="2" name="Left Brace 1"/>
          <p:cNvSpPr/>
          <p:nvPr/>
        </p:nvSpPr>
        <p:spPr bwMode="auto">
          <a:xfrm>
            <a:off x="6277140" y="2276475"/>
            <a:ext cx="180057" cy="738293"/>
          </a:xfrm>
          <a:prstGeom prst="lef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295636" y="5409220"/>
            <a:ext cx="1260140" cy="252028"/>
          </a:xfrm>
          <a:prstGeom prst="roundRect">
            <a:avLst/>
          </a:prstGeom>
          <a:solidFill>
            <a:srgbClr val="FF7C80">
              <a:alpha val="23137"/>
            </a:srgb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Left Brace 9"/>
          <p:cNvSpPr/>
          <p:nvPr/>
        </p:nvSpPr>
        <p:spPr bwMode="auto">
          <a:xfrm>
            <a:off x="824371" y="3743929"/>
            <a:ext cx="183233" cy="1089227"/>
          </a:xfrm>
          <a:prstGeom prst="leftBrace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Left Brace 10"/>
          <p:cNvSpPr/>
          <p:nvPr/>
        </p:nvSpPr>
        <p:spPr bwMode="auto">
          <a:xfrm>
            <a:off x="824371" y="1600200"/>
            <a:ext cx="183233" cy="1089227"/>
          </a:xfrm>
          <a:prstGeom prst="leftBrace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824371" y="2816982"/>
            <a:ext cx="183233" cy="746629"/>
          </a:xfrm>
          <a:prstGeom prst="leftBrace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8082" y="1960147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5705" y="299094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8082" y="407351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בחינה באופק!</a:t>
            </a:r>
            <a:endParaRPr lang="en-US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/>
              <a:t>הבחינה תכלול את כל הנושאים שכיסינו במהלך הסמסטר:</a:t>
            </a:r>
          </a:p>
          <a:p>
            <a:pPr lvl="1" eaLnBrk="1" hangingPunct="1"/>
            <a:r>
              <a:rPr lang="he-IL" sz="2200" dirty="0"/>
              <a:t>כל ההרצאות </a:t>
            </a:r>
            <a:endParaRPr lang="en-US" sz="2200" dirty="0"/>
          </a:p>
          <a:p>
            <a:pPr lvl="1" eaLnBrk="1" hangingPunct="1"/>
            <a:r>
              <a:rPr lang="he-IL" sz="2200" dirty="0"/>
              <a:t>כל תרגולים</a:t>
            </a:r>
          </a:p>
          <a:p>
            <a:pPr lvl="1" eaLnBrk="1" hangingPunct="1"/>
            <a:r>
              <a:rPr lang="he-IL" sz="2200" dirty="0"/>
              <a:t>כל תרגילי בית</a:t>
            </a:r>
          </a:p>
          <a:p>
            <a:pPr eaLnBrk="1" hangingPunct="1"/>
            <a:r>
              <a:rPr lang="he-IL" dirty="0"/>
              <a:t>חומר סגור</a:t>
            </a:r>
            <a:endParaRPr lang="en-US" dirty="0"/>
          </a:p>
          <a:p>
            <a:pPr eaLnBrk="1" hangingPunct="1"/>
            <a:r>
              <a:rPr lang="he-IL" dirty="0"/>
              <a:t>חלק פתוח</a:t>
            </a:r>
          </a:p>
          <a:p>
            <a:pPr eaLnBrk="1" hangingPunct="1"/>
            <a:r>
              <a:rPr lang="he-IL" dirty="0"/>
              <a:t>חלק אמריקאי</a:t>
            </a:r>
          </a:p>
          <a:p>
            <a:pPr eaLnBrk="1" hangingPunct="1"/>
            <a:endParaRPr lang="he-I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ובנאים (3)</a:t>
            </a:r>
            <a:endParaRPr lang="en-US" b="1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latin typeface="Consolas"/>
                <a:ea typeface="Calibri"/>
              </a:rPr>
              <a:t> 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>
                <a:solidFill>
                  <a:srgbClr val="2A00FF"/>
                </a:solidFill>
                <a:latin typeface="Consolas"/>
                <a:ea typeface="Calibri"/>
              </a:rPr>
              <a:t>“a"</a:t>
            </a: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>
                <a:latin typeface="Consolas" pitchFamily="49" charset="0"/>
                <a:cs typeface="Consolas" pitchFamily="49" charset="0"/>
              </a:rPr>
              <a:t>in C: s =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21</a:t>
            </a:fld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>
                <a:latin typeface="Calibri" pitchFamily="34" charset="0"/>
              </a:rPr>
              <a:t>דריסה והעמסה של שירותים</a:t>
            </a:r>
            <a:endParaRPr lang="en-US" sz="3800" b="1" dirty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>
                <a:latin typeface="Consolas" pitchFamily="49" charset="0"/>
                <a:cs typeface="Consolas" pitchFamily="49" charset="0"/>
              </a:rPr>
            </a:b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58B2E652-C718-4AD7-85F1-CF492316EFF9}"/>
              </a:ext>
            </a:extLst>
          </p:cNvPr>
          <p:cNvSpPr txBox="1"/>
          <p:nvPr/>
        </p:nvSpPr>
        <p:spPr>
          <a:xfrm>
            <a:off x="643392" y="4904752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0B065018-D90A-4BBB-9891-288A8F62A198}"/>
              </a:ext>
            </a:extLst>
          </p:cNvPr>
          <p:cNvSpPr txBox="1"/>
          <p:nvPr/>
        </p:nvSpPr>
        <p:spPr>
          <a:xfrm>
            <a:off x="643392" y="52292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B6FF86D5-BA12-42DF-9D34-5EB1AD11047B}"/>
              </a:ext>
            </a:extLst>
          </p:cNvPr>
          <p:cNvSpPr txBox="1"/>
          <p:nvPr/>
        </p:nvSpPr>
        <p:spPr>
          <a:xfrm>
            <a:off x="637826" y="5553236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C0EA8FF8-9116-4FA6-9C9A-F8A5F4A951EE}"/>
              </a:ext>
            </a:extLst>
          </p:cNvPr>
          <p:cNvSpPr txBox="1"/>
          <p:nvPr/>
        </p:nvSpPr>
        <p:spPr>
          <a:xfrm>
            <a:off x="643392" y="5896635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ודריסת שירותים</a:t>
            </a:r>
            <a:endParaRPr 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.foo()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23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הורשה ודריסת שירותים (2)</a:t>
            </a:r>
            <a:endParaRPr 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24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מחלקות פנימיות</a:t>
            </a:r>
            <a:endParaRPr lang="en-US" b="1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>
                <a:latin typeface="Consolas" pitchFamily="49" charset="0"/>
              </a:rPr>
              <a:t>		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d = 3; 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a = 3;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375756" y="468914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מחלקות פנימיות - סיכום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1238825"/>
          <a:ext cx="8902316" cy="5430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2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7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Fields</a:t>
                      </a:r>
                      <a:r>
                        <a:rPr lang="en-US" sz="2400" b="1" baseline="0" dirty="0"/>
                        <a:t> access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Interface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Inner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Scope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Type</a:t>
                      </a:r>
                      <a:endParaRPr lang="he-IL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Static nested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Inner non-static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82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/>
                        <a:t>Effectively 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Local scope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local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0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Effectively final local variables or parameters that are accessible in the scope of the block</a:t>
                      </a:r>
                      <a:endParaRPr lang="he-IL" b="0" dirty="0"/>
                    </a:p>
                    <a:p>
                      <a:pPr algn="ctr" rtl="1"/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anonymous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enum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/>
              <a:t> fixed set of constants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/>
              <a:t>All</a:t>
            </a:r>
            <a:r>
              <a:rPr lang="en-US" b="1" dirty="0"/>
              <a:t> </a:t>
            </a:r>
            <a:r>
              <a:rPr lang="en-US" b="1" dirty="0" err="1"/>
              <a:t>enums</a:t>
            </a:r>
            <a:r>
              <a:rPr lang="en-US" b="1" dirty="0"/>
              <a:t> implicitly extend </a:t>
            </a:r>
            <a:r>
              <a:rPr lang="en-US" b="1" dirty="0" err="1"/>
              <a:t>java.lang.EnumAn</a:t>
            </a:r>
            <a:r>
              <a:rPr lang="en-US" b="1" dirty="0"/>
              <a:t> </a:t>
            </a:r>
            <a:r>
              <a:rPr lang="en-US" b="1" dirty="0" err="1"/>
              <a:t>enum</a:t>
            </a:r>
            <a:r>
              <a:rPr lang="en-US" b="1" dirty="0"/>
              <a:t> cannot extend anything else.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The constructor for an </a:t>
            </a:r>
            <a:r>
              <a:rPr lang="en-US" b="1" dirty="0" err="1"/>
              <a:t>enum</a:t>
            </a:r>
            <a:r>
              <a:rPr lang="en-US" b="1" dirty="0"/>
              <a:t> type is </a:t>
            </a:r>
            <a:r>
              <a:rPr lang="en-US" b="1" u="sng" dirty="0"/>
              <a:t>always private implicitly</a:t>
            </a:r>
            <a:r>
              <a:rPr lang="en-US" b="1" dirty="0"/>
              <a:t>. You cannot invoke an </a:t>
            </a:r>
            <a:r>
              <a:rPr lang="en-US" b="1" dirty="0" err="1"/>
              <a:t>enum</a:t>
            </a:r>
            <a:r>
              <a:rPr lang="en-US" b="1" dirty="0"/>
              <a:t> constructor yourself.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1883296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static values method that returns an array containing all of the values of the </a:t>
            </a:r>
            <a:r>
              <a:rPr lang="en-US" b="1" dirty="0" err="1"/>
              <a:t>enum</a:t>
            </a:r>
            <a:r>
              <a:rPr lang="en-US" b="1" dirty="0"/>
              <a:t> in the order they are declared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/>
              <a:t>Output: </a:t>
            </a:r>
          </a:p>
          <a:p>
            <a:r>
              <a:rPr lang="en-US" sz="1400" dirty="0"/>
              <a:t> Mondays are bad.</a:t>
            </a:r>
          </a:p>
          <a:p>
            <a:r>
              <a:rPr lang="en-US" sz="1400" dirty="0"/>
              <a:t>SUNDAY</a:t>
            </a:r>
          </a:p>
          <a:p>
            <a:r>
              <a:rPr lang="en-US" sz="1400" dirty="0"/>
              <a:t>MONDAY</a:t>
            </a:r>
          </a:p>
          <a:p>
            <a:r>
              <a:rPr lang="en-US" sz="1400" dirty="0"/>
              <a:t>TUESDAY</a:t>
            </a:r>
          </a:p>
          <a:p>
            <a:r>
              <a:rPr lang="en-US" sz="1400" dirty="0"/>
              <a:t>WEDNESDAY</a:t>
            </a:r>
          </a:p>
          <a:p>
            <a:r>
              <a:rPr lang="en-US" sz="1400" dirty="0"/>
              <a:t>THURSDAY</a:t>
            </a:r>
          </a:p>
          <a:p>
            <a:r>
              <a:rPr lang="en-US" sz="1400" dirty="0"/>
              <a:t>FRIDAY</a:t>
            </a:r>
          </a:p>
          <a:p>
            <a:r>
              <a:rPr lang="en-US" sz="1400" dirty="0"/>
              <a:t>SATURDAY</a:t>
            </a:r>
            <a:endParaRPr lang="he-IL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6388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5916" y="3897052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>
                <a:latin typeface="Arial" pitchFamily="34" charset="0"/>
                <a:cs typeface="+mn-cs"/>
              </a:rPr>
              <a:t>ניתן (ואפילו רצוי) לכתוב גם:</a:t>
            </a:r>
          </a:p>
          <a:p>
            <a:r>
              <a:rPr lang="en-US" dirty="0">
                <a:latin typeface="Arial" pitchFamily="34" charset="0"/>
                <a:cs typeface="+mn-cs"/>
              </a:rPr>
              <a:t>new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en-US" dirty="0">
                <a:latin typeface="Arial" pitchFamily="34" charset="0"/>
                <a:cs typeface="+mn-cs"/>
              </a:rPr>
              <a:t>&lt;&gt;();</a:t>
            </a:r>
            <a:r>
              <a:rPr lang="he-IL" dirty="0">
                <a:latin typeface="Arial" pitchFamily="34" charset="0"/>
                <a:cs typeface="+mn-cs"/>
              </a:rPr>
              <a:t> 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>
            <a:off x="4572000" y="3248980"/>
            <a:ext cx="1116124" cy="648072"/>
          </a:xfrm>
          <a:prstGeom prst="straightConnector1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 אך לא ל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 ולא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קצת על מנשקים</a:t>
            </a:r>
            <a:endParaRPr lang="en-US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מנשק יכול להרחיב </a:t>
            </a:r>
            <a:r>
              <a:rPr lang="he-IL" b="1" dirty="0"/>
              <a:t>יותר ממנשק אחד</a:t>
            </a:r>
            <a:endParaRPr lang="en-US" dirty="0"/>
          </a:p>
          <a:p>
            <a:pPr eaLnBrk="1" hangingPunct="1"/>
            <a:r>
              <a:rPr lang="he-IL" dirty="0"/>
              <a:t>שירותים במנשק הם תמיד </a:t>
            </a:r>
            <a:r>
              <a:rPr lang="he-IL" b="1" dirty="0"/>
              <a:t>ציבוריים, וכברירת מחדל מופשטים</a:t>
            </a:r>
            <a:endParaRPr lang="en-US" b="1" dirty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>
                <a:latin typeface="Consolas" pitchFamily="49" charset="0"/>
                <a:cs typeface="Consolas" pitchFamily="49" charset="0"/>
              </a:rPr>
            </a:br>
            <a:r>
              <a:rPr lang="en-US" sz="2400" b="1" dirty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/>
              <a:t>The modifiers of foo1 and foo2 are the same.</a:t>
            </a:r>
          </a:p>
          <a:p>
            <a:pPr algn="l" rtl="0" eaLnBrk="1" hangingPunct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>
                <a:latin typeface="Arial" pitchFamily="34" charset="0"/>
                <a:cs typeface="+mn-cs"/>
              </a:rPr>
              <a:t>Collection</a:t>
            </a:r>
            <a:r>
              <a:rPr lang="he-IL" dirty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3848" y="1700808"/>
            <a:ext cx="140415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556792"/>
            <a:ext cx="5117588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>
                <a:latin typeface="Arial" pitchFamily="34" charset="0"/>
                <a:cs typeface="+mn-cs"/>
              </a:rPr>
              <a:t>func</a:t>
            </a:r>
            <a:r>
              <a:rPr lang="he-IL" dirty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>
                <a:latin typeface="Arial" pitchFamily="34" charset="0"/>
                <a:cs typeface="+mn-cs"/>
              </a:rPr>
              <a:t>toString</a:t>
            </a:r>
            <a:r>
              <a:rPr lang="he-IL" dirty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>
                <a:latin typeface="Arial" pitchFamily="34" charset="0"/>
                <a:cs typeface="+mn-cs"/>
              </a:rPr>
              <a:t>Java</a:t>
            </a:r>
            <a:r>
              <a:rPr lang="he-IL" dirty="0">
                <a:latin typeface="Arial" pitchFamily="34" charset="0"/>
                <a:cs typeface="+mn-cs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592795"/>
            <a:ext cx="5004556" cy="301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347864" y="1592796"/>
            <a:ext cx="1368152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44824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מטיפוס </a:t>
            </a:r>
            <a:r>
              <a:rPr lang="en-US" dirty="0">
                <a:latin typeface="Arial" pitchFamily="34" charset="0"/>
              </a:rPr>
              <a:t>Collection</a:t>
            </a:r>
            <a:r>
              <a:rPr lang="en-US" dirty="0">
                <a:latin typeface="Arial" pitchFamily="34" charset="0"/>
                <a:cs typeface="+mn-cs"/>
              </a:rPr>
              <a:t>&lt;Object&gt;</a:t>
            </a:r>
            <a:r>
              <a:rPr lang="he-IL" dirty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>
                <a:latin typeface="Arial" pitchFamily="34" charset="0"/>
                <a:cs typeface="+mn-cs"/>
              </a:rPr>
              <a:t>Collection&lt;Object&gt;</a:t>
            </a:r>
            <a:endParaRPr lang="he-IL" dirty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6"/>
            <a:ext cx="4845810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239852" y="1592796"/>
            <a:ext cx="1332148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08820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מטיפוס </a:t>
            </a:r>
            <a:r>
              <a:rPr lang="en-US" dirty="0">
                <a:latin typeface="Arial" pitchFamily="34" charset="0"/>
              </a:rPr>
              <a:t>Collection</a:t>
            </a:r>
            <a:r>
              <a:rPr lang="en-US" dirty="0">
                <a:latin typeface="Arial" pitchFamily="34" charset="0"/>
                <a:cs typeface="+mn-cs"/>
              </a:rPr>
              <a:t>&lt;Object&gt;</a:t>
            </a:r>
            <a:r>
              <a:rPr lang="he-IL" dirty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>
                <a:latin typeface="Arial" pitchFamily="34" charset="0"/>
                <a:cs typeface="+mn-cs"/>
              </a:rPr>
              <a:t>Collection&lt;Object&gt;</a:t>
            </a:r>
            <a:endParaRPr lang="he-IL" dirty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580" y="1664804"/>
            <a:ext cx="77669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3635896" y="1700808"/>
            <a:ext cx="345638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43708" y="1952836"/>
            <a:ext cx="1044116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2" y="4725145"/>
            <a:ext cx="1152165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</a:t>
            </a:r>
            <a:endParaRPr lang="en-US" b="1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2" y="5985284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4" grpId="0" animBg="1"/>
      <p:bldP spid="1563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3" y="4437112"/>
            <a:ext cx="93614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</a:t>
            </a:r>
            <a:r>
              <a:rPr lang="en-US" b="1" dirty="0"/>
              <a:t> - </a:t>
            </a:r>
            <a:r>
              <a:rPr lang="he-IL" b="1" dirty="0"/>
              <a:t>המשך</a:t>
            </a:r>
            <a:endParaRPr lang="en-US" b="1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"No exception is thrown"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4" grpId="0" animBg="1"/>
      <p:bldP spid="15636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38655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>
                <a:latin typeface="Garamond" pitchFamily="18" charset="0"/>
              </a:rPr>
              <a:t>poodle = (Poodle) dog</a:t>
            </a:r>
            <a:r>
              <a:rPr lang="en-US" dirty="0" smtClean="0">
                <a:latin typeface="Garamond" pitchFamily="18" charset="0"/>
              </a:rPr>
              <a:t>;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3051873" y="5362969"/>
            <a:ext cx="2337639" cy="10543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Compilation Error</a:t>
            </a:r>
          </a:p>
          <a:p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5470744" y="5652292"/>
            <a:ext cx="3528330" cy="3579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dog</a:t>
            </a:r>
            <a:r>
              <a:rPr lang="en-US" dirty="0" smtClean="0">
                <a:latin typeface="Garamond" pitchFamily="18" charset="0"/>
              </a:rPr>
              <a:t>;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id="{419CDBA3-1D8F-4A47-9FB3-2E3DA512F158}"/>
              </a:ext>
            </a:extLst>
          </p:cNvPr>
          <p:cNvSpPr txBox="1"/>
          <p:nvPr/>
        </p:nvSpPr>
        <p:spPr>
          <a:xfrm>
            <a:off x="637826" y="5610677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20" name="TextBox 7">
            <a:extLst>
              <a:ext uri="{FF2B5EF4-FFF2-40B4-BE49-F238E27FC236}">
                <a16:creationId xmlns:a16="http://schemas.microsoft.com/office/drawing/2014/main" id="{63F53362-4EF5-459B-94F7-2E9670A44DCA}"/>
              </a:ext>
            </a:extLst>
          </p:cNvPr>
          <p:cNvSpPr txBox="1"/>
          <p:nvPr/>
        </p:nvSpPr>
        <p:spPr>
          <a:xfrm>
            <a:off x="637116" y="42495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F5E10B68-05F7-4790-B6D9-FBCD77CF09E9}"/>
              </a:ext>
            </a:extLst>
          </p:cNvPr>
          <p:cNvSpPr txBox="1"/>
          <p:nvPr/>
        </p:nvSpPr>
        <p:spPr>
          <a:xfrm>
            <a:off x="635528" y="4581128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2" name="TextBox 7">
            <a:extLst>
              <a:ext uri="{FF2B5EF4-FFF2-40B4-BE49-F238E27FC236}">
                <a16:creationId xmlns:a16="http://schemas.microsoft.com/office/drawing/2014/main" id="{AD272123-0FC2-4198-9F2B-4190F1BD75E2}"/>
              </a:ext>
            </a:extLst>
          </p:cNvPr>
          <p:cNvSpPr txBox="1"/>
          <p:nvPr/>
        </p:nvSpPr>
        <p:spPr>
          <a:xfrm>
            <a:off x="635528" y="4931876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C4AFA94B-DAF7-4E3E-B1D8-0D7E6B3C40BB}"/>
              </a:ext>
            </a:extLst>
          </p:cNvPr>
          <p:cNvSpPr txBox="1"/>
          <p:nvPr/>
        </p:nvSpPr>
        <p:spPr>
          <a:xfrm>
            <a:off x="635528" y="5279197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4" name="AutoShape 10"/>
          <p:cNvSpPr>
            <a:spLocks/>
          </p:cNvSpPr>
          <p:nvPr/>
        </p:nvSpPr>
        <p:spPr bwMode="auto">
          <a:xfrm>
            <a:off x="6011863" y="4693320"/>
            <a:ext cx="2843212" cy="6078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No </a:t>
            </a:r>
            <a:r>
              <a:rPr lang="en-US" dirty="0">
                <a:solidFill>
                  <a:srgbClr val="00B050"/>
                </a:solidFill>
              </a:rPr>
              <a:t>compilation error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Runtime Exception</a:t>
            </a:r>
          </a:p>
        </p:txBody>
      </p:sp>
      <p:sp>
        <p:nvSpPr>
          <p:cNvPr id="25" name="AutoShape 11"/>
          <p:cNvSpPr>
            <a:spLocks/>
          </p:cNvSpPr>
          <p:nvPr/>
        </p:nvSpPr>
        <p:spPr bwMode="auto">
          <a:xfrm>
            <a:off x="5470744" y="6076822"/>
            <a:ext cx="3528330" cy="6335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0B050"/>
                </a:solidFill>
              </a:rPr>
              <a:t>No </a:t>
            </a:r>
            <a:r>
              <a:rPr lang="en-US" dirty="0">
                <a:solidFill>
                  <a:srgbClr val="00B050"/>
                </a:solidFill>
              </a:rPr>
              <a:t>compilation error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No Runtime 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/>
              <a:t>מנשקים וירושה</a:t>
            </a:r>
            <a:endParaRPr lang="en-US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  <p:bldP spid="1598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69877" y="1952625"/>
            <a:ext cx="2090055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 וירושה</a:t>
            </a:r>
            <a:endParaRPr 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cannot hide the public abstract method in C</a:t>
            </a: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following table shows the access to members permitted by each modifier</a:t>
            </a:r>
            <a:endParaRPr lang="he-IL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6BA2F5E-DB9A-40D5-B4B1-C8B607114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188546"/>
              </p:ext>
            </p:extLst>
          </p:nvPr>
        </p:nvGraphicFramePr>
        <p:xfrm>
          <a:off x="1524118" y="2333470"/>
          <a:ext cx="6552964" cy="18491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76164">
                  <a:extLst>
                    <a:ext uri="{9D8B030D-6E8A-4147-A177-3AD203B41FA5}">
                      <a16:colId xmlns:a16="http://schemas.microsoft.com/office/drawing/2014/main" val="2881005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855657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8673204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4770465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904745814"/>
                    </a:ext>
                  </a:extLst>
                </a:gridCol>
              </a:tblGrid>
              <a:tr h="12319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Modifier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Package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Subclass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World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18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public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1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protected 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355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No modifier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2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private</a:t>
                      </a:r>
                      <a:endParaRPr lang="en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0398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BE444E2-D863-4B41-B591-BC95F942F519}"/>
              </a:ext>
            </a:extLst>
          </p:cNvPr>
          <p:cNvSpPr txBox="1"/>
          <p:nvPr/>
        </p:nvSpPr>
        <p:spPr>
          <a:xfrm>
            <a:off x="3252428" y="196413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latin typeface="+mn-lt"/>
                <a:cs typeface="+mn-cs"/>
              </a:rPr>
              <a:t>Access Level</a:t>
            </a:r>
            <a:endParaRPr lang="en-IL" b="1" dirty="0">
              <a:latin typeface="+mn-lt"/>
              <a:cs typeface="+mn-c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9612" y="4507230"/>
            <a:ext cx="770669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 class may be declared with the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modifier 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public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in which case that class is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visible to all classes everywhere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endParaRPr kumimoji="0" lang="he-IL" altLang="en-US" sz="20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If a class has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 modifier 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(the default, also known as </a:t>
            </a:r>
            <a:r>
              <a:rPr kumimoji="0" lang="en-US" altLang="en-US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package-private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), it is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visible only within its own package 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(packages are named groups of related 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classes)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64" y="6536323"/>
            <a:ext cx="77946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https://docs.oracle.com/javase/tutorial/java/javaOO/accesscontrol.html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41366</TotalTime>
  <Words>1298</Words>
  <Application>Microsoft Office PowerPoint</Application>
  <PresentationFormat>On-screen Show (4:3)</PresentationFormat>
  <Paragraphs>592</Paragraphs>
  <Slides>34</Slides>
  <Notes>32</Notes>
  <HiddenSlides>9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Arial</vt:lpstr>
      <vt:lpstr>Calibri</vt:lpstr>
      <vt:lpstr>Comic Sans MS</vt:lpstr>
      <vt:lpstr>Consolas</vt:lpstr>
      <vt:lpstr>Courier New</vt:lpstr>
      <vt:lpstr>Garamond</vt:lpstr>
      <vt:lpstr>Monaco</vt:lpstr>
      <vt:lpstr>PMingLiU</vt:lpstr>
      <vt:lpstr>Rod</vt:lpstr>
      <vt:lpstr>Times New Roman</vt:lpstr>
      <vt:lpstr>Wingdings</vt:lpstr>
      <vt:lpstr>Layers</vt:lpstr>
      <vt:lpstr>תוכנה 1 - תרגול 12 </vt:lpstr>
      <vt:lpstr>בחינה באופק!</vt:lpstr>
      <vt:lpstr>קצת על מנשקים</vt:lpstr>
      <vt:lpstr>מנשקים</vt:lpstr>
      <vt:lpstr>מנשקים - המשך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Static binding (or early binding)</vt:lpstr>
      <vt:lpstr>דריסה של שירותים</vt:lpstr>
      <vt:lpstr>דריסה של שירותים וניראות</vt:lpstr>
      <vt:lpstr>דריסה של שירותים וניראות (2)</vt:lpstr>
      <vt:lpstr>הורשה</vt:lpstr>
      <vt:lpstr>הורשה (2)</vt:lpstr>
      <vt:lpstr>סדר הפעולות ביצירת אובייקט</vt:lpstr>
      <vt:lpstr>סדר הפעולות ביצירת אובייקט</vt:lpstr>
      <vt:lpstr>הורשה ובנאים</vt:lpstr>
      <vt:lpstr>הורשה ובנאים (2)</vt:lpstr>
      <vt:lpstr>הורשה ובנאים (3)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מחלקות פנימיות - סיכום</vt:lpstr>
      <vt:lpstr>enum</vt:lpstr>
      <vt:lpstr>enum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Ella</cp:lastModifiedBy>
  <cp:revision>4360</cp:revision>
  <cp:lastPrinted>1601-01-01T00:00:00Z</cp:lastPrinted>
  <dcterms:created xsi:type="dcterms:W3CDTF">1601-01-01T00:00:00Z</dcterms:created>
  <dcterms:modified xsi:type="dcterms:W3CDTF">2021-12-29T07:53:51Z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