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6"/>
  </p:notesMasterIdLst>
  <p:handoutMasterIdLst>
    <p:handoutMasterId r:id="rId37"/>
  </p:handoutMasterIdLst>
  <p:sldIdLst>
    <p:sldId id="297" r:id="rId2"/>
    <p:sldId id="519" r:id="rId3"/>
    <p:sldId id="480" r:id="rId4"/>
    <p:sldId id="439" r:id="rId5"/>
    <p:sldId id="499" r:id="rId6"/>
    <p:sldId id="405" r:id="rId7"/>
    <p:sldId id="459" r:id="rId8"/>
    <p:sldId id="500" r:id="rId9"/>
    <p:sldId id="518" r:id="rId10"/>
    <p:sldId id="521" r:id="rId11"/>
    <p:sldId id="448" r:id="rId12"/>
    <p:sldId id="449" r:id="rId13"/>
    <p:sldId id="501" r:id="rId14"/>
    <p:sldId id="497" r:id="rId15"/>
    <p:sldId id="502" r:id="rId16"/>
    <p:sldId id="520" r:id="rId17"/>
    <p:sldId id="522" r:id="rId18"/>
    <p:sldId id="494" r:id="rId19"/>
    <p:sldId id="452" r:id="rId20"/>
    <p:sldId id="504" r:id="rId21"/>
    <p:sldId id="474" r:id="rId22"/>
    <p:sldId id="470" r:id="rId23"/>
    <p:sldId id="503" r:id="rId24"/>
    <p:sldId id="404" r:id="rId25"/>
    <p:sldId id="510" r:id="rId26"/>
    <p:sldId id="507" r:id="rId27"/>
    <p:sldId id="508" r:id="rId28"/>
    <p:sldId id="511" r:id="rId29"/>
    <p:sldId id="512" r:id="rId30"/>
    <p:sldId id="513" r:id="rId31"/>
    <p:sldId id="515" r:id="rId32"/>
    <p:sldId id="514" r:id="rId33"/>
    <p:sldId id="516" r:id="rId34"/>
    <p:sldId id="517" r:id="rId35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7C80"/>
    <a:srgbClr val="CCECFF"/>
    <a:srgbClr val="FCE7B4"/>
    <a:srgbClr val="0000CC"/>
    <a:srgbClr val="FFCC66"/>
    <a:srgbClr val="000066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4" autoAdjust="0"/>
    <p:restoredTop sz="63429" autoAdjust="0"/>
  </p:normalViewPr>
  <p:slideViewPr>
    <p:cSldViewPr>
      <p:cViewPr varScale="1">
        <p:scale>
          <a:sx n="56" d="100"/>
          <a:sy n="56" d="100"/>
        </p:scale>
        <p:origin x="207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59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10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0EA32C-AE00-4468-A6FD-AF95A6546CE1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41750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5183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B59918-C611-47A9-9B8C-17D796267482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50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846489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27D9A-1FB0-48F6-9A59-1B0143AD42E8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45063" cy="370840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94238"/>
            <a:ext cx="5395912" cy="4448175"/>
          </a:xfrm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3534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79869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48B1A-6C75-4C9F-98C3-DEA58562FAFE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5516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4122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308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A64B0-1510-4095-94AB-8547D1480361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23269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72FDE8-E661-4744-B69E-C2270436D750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231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09098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4D1BC-13BD-44DF-AD22-D2CD255D0E79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74789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BFCD-542D-4CC9-8C95-8BB5C2F7E4E1}" type="slidenum">
              <a:rPr lang="ar-SA" smtClean="0"/>
              <a:pPr/>
              <a:t>24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008301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164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064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254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791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5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91042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26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966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78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35110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59480-B13C-4E3F-8B9F-04A19D2489DF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342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5A022B-AD39-43CC-9146-4427BEE2FEE7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buFontTx/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9329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8251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6B029-CAD3-410A-B3E5-397CAA8E1EE8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23069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505673-5259-4503-B4B8-76D8D52A9FA9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98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December 29, 2021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</a:t>
            </a:r>
            <a:r>
              <a:rPr lang="he-IL" dirty="0" smtClean="0">
                <a:latin typeface="Comic Sans MS" pitchFamily="66" charset="0"/>
              </a:rPr>
              <a:t>1 - תרגול 12</a:t>
            </a:r>
            <a:r>
              <a:rPr lang="he-IL" dirty="0">
                <a:latin typeface="Comic Sans MS" pitchFamily="66" charset="0"/>
              </a:rPr>
              <a:t/>
            </a:r>
            <a:br>
              <a:rPr lang="he-IL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4000" b="1">
                <a:solidFill>
                  <a:srgbClr val="000099"/>
                </a:solidFill>
              </a:rPr>
              <a:t>סיכום</a:t>
            </a:r>
            <a:endParaRPr lang="en-US" sz="40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:p14="http://schemas.microsoft.com/office/powerpoint/2010/main" val="280367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6C3C-227A-4531-9F75-DD9F315F3D49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1574914" name="Rectangle 2"/>
          <p:cNvSpPr>
            <a:spLocks noChangeArrowheads="1"/>
          </p:cNvSpPr>
          <p:nvPr/>
        </p:nvSpPr>
        <p:spPr bwMode="auto">
          <a:xfrm>
            <a:off x="4644008" y="2888617"/>
            <a:ext cx="1836204" cy="3603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3744540" cy="4530725"/>
          </a:xfrm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print() {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3968" y="1600200"/>
            <a:ext cx="4860032" cy="4530725"/>
          </a:xfrm>
        </p:spPr>
        <p:txBody>
          <a:bodyPr/>
          <a:lstStyle/>
          <a:p>
            <a:pPr marL="0" indent="0" algn="l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marL="622300" indent="-62230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main(String[]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B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b;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b.print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74919" name="AutoShape 7"/>
          <p:cNvSpPr>
            <a:spLocks/>
          </p:cNvSpPr>
          <p:nvPr/>
        </p:nvSpPr>
        <p:spPr bwMode="auto">
          <a:xfrm>
            <a:off x="4427984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74920" name="AutoShape 8"/>
          <p:cNvSpPr>
            <a:spLocks/>
          </p:cNvSpPr>
          <p:nvPr/>
        </p:nvSpPr>
        <p:spPr bwMode="auto">
          <a:xfrm>
            <a:off x="1871700" y="5553236"/>
            <a:ext cx="1692275" cy="10801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574921" name="AutoShape 9"/>
          <p:cNvSpPr>
            <a:spLocks/>
          </p:cNvSpPr>
          <p:nvPr/>
        </p:nvSpPr>
        <p:spPr bwMode="auto">
          <a:xfrm>
            <a:off x="7524750" y="3357563"/>
            <a:ext cx="1404938" cy="720725"/>
          </a:xfrm>
          <a:prstGeom prst="accentBorderCallout2">
            <a:avLst>
              <a:gd name="adj1" fmla="val 15861"/>
              <a:gd name="adj2" fmla="val -5426"/>
              <a:gd name="adj3" fmla="val 15861"/>
              <a:gd name="adj4" fmla="val -22597"/>
              <a:gd name="adj5" fmla="val -40989"/>
              <a:gd name="adj6" fmla="val -6986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צורך ב-</a:t>
            </a:r>
            <a:r>
              <a:rPr lang="en-US" dirty="0">
                <a:latin typeface="Arial" pitchFamily="34" charset="0"/>
                <a:cs typeface="Arial" pitchFamily="34" charset="0"/>
              </a:rPr>
              <a:t>casting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4914" grpId="0" animBg="1"/>
      <p:bldP spid="1574919" grpId="0" animBg="1"/>
      <p:bldP spid="1574920" grpId="0" animBg="1"/>
      <p:bldP spid="15749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12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>
                <a:latin typeface="Calibri" pitchFamily="34" charset="0"/>
              </a:rPr>
              <a:t>דריסה של שירותים </a:t>
            </a:r>
            <a:r>
              <a:rPr lang="he-IL" b="1" dirty="0" err="1">
                <a:latin typeface="Calibri" pitchFamily="34" charset="0"/>
              </a:rPr>
              <a:t>וניראות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611560" y="5517232"/>
            <a:ext cx="3313422" cy="1152128"/>
          </a:xfrm>
          <a:prstGeom prst="borderCallout2">
            <a:avLst>
              <a:gd name="adj1" fmla="val -3105"/>
              <a:gd name="adj2" fmla="val 38862"/>
              <a:gd name="adj3" fmla="val -31860"/>
              <a:gd name="adj4" fmla="val 33728"/>
              <a:gd name="adj5" fmla="val -138147"/>
              <a:gd name="adj6" fmla="val 6784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"Cannot reduce the visibility of the inherited method from A"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067175" y="1663700"/>
            <a:ext cx="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4319972" y="5553236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863588" y="1988840"/>
            <a:ext cx="118813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5889C-3670-4FBB-98D0-276169ED4094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1576962" name="Rectangle 2"/>
          <p:cNvSpPr>
            <a:spLocks noChangeArrowheads="1"/>
          </p:cNvSpPr>
          <p:nvPr/>
        </p:nvSpPr>
        <p:spPr bwMode="auto">
          <a:xfrm>
            <a:off x="863588" y="3681028"/>
            <a:ext cx="792088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4000" b="1" dirty="0">
                <a:latin typeface="Calibri" pitchFamily="34" charset="0"/>
              </a:rPr>
              <a:t>דריסה של שירותים </a:t>
            </a:r>
            <a:r>
              <a:rPr lang="he-IL" sz="4000" b="1" dirty="0" err="1">
                <a:latin typeface="Calibri" pitchFamily="34" charset="0"/>
              </a:rPr>
              <a:t>וניראות</a:t>
            </a:r>
            <a:r>
              <a:rPr lang="he-IL" sz="4000" b="1" dirty="0">
                <a:latin typeface="Calibri" pitchFamily="34" charset="0"/>
              </a:rPr>
              <a:t> (2)</a:t>
            </a:r>
            <a:endParaRPr lang="en-US" sz="4000" b="1" dirty="0">
              <a:latin typeface="Calibri" pitchFamily="34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600200"/>
            <a:ext cx="41128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protected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 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print() {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Calibri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8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11960" y="1600200"/>
            <a:ext cx="4932040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6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B 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Calibri"/>
              </a:rPr>
              <a:t>b.print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600" dirty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>
              <a:latin typeface="Garamond" pitchFamily="18" charset="0"/>
            </a:endParaRPr>
          </a:p>
        </p:txBody>
      </p:sp>
      <p:sp>
        <p:nvSpPr>
          <p:cNvPr id="1576968" name="AutoShape 8"/>
          <p:cNvSpPr>
            <a:spLocks/>
          </p:cNvSpPr>
          <p:nvPr/>
        </p:nvSpPr>
        <p:spPr bwMode="auto">
          <a:xfrm>
            <a:off x="1367644" y="5769260"/>
            <a:ext cx="1368152" cy="6840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89240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475656" y="5481228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B.foo()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87924" y="5517232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27584" y="1916833"/>
            <a:ext cx="936103" cy="25202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5C88B-8F54-4737-A8DE-E1BF54D8B715}" type="slidenum">
              <a:rPr lang="he-IL"/>
              <a:pPr>
                <a:defRPr/>
              </a:pPr>
              <a:t>15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(2)</a:t>
            </a:r>
            <a:endParaRPr lang="en-US" b="1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11560" y="1598613"/>
            <a:ext cx="4896544" cy="4530725"/>
          </a:xfrm>
        </p:spPr>
        <p:txBody>
          <a:bodyPr/>
          <a:lstStyle/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   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bar() {			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"A.bar()"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();</a:t>
            </a:r>
            <a:endParaRPr lang="en-US" sz="1700" i="1" dirty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200" dirty="0"/>
              <a:t> 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716016" y="1562100"/>
            <a:ext cx="428352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7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"B.foo()"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endParaRPr lang="en-US" sz="1700" dirty="0">
              <a:latin typeface="Consolas" pitchFamily="49" charset="0"/>
              <a:cs typeface="Consolas" pitchFamily="49" charset="0"/>
            </a:endParaRPr>
          </a:p>
          <a:p>
            <a:pPr marL="622300" indent="-6223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main(String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[]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7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B();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a.bar();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4680012" y="1520788"/>
            <a:ext cx="0" cy="370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AutoShape 8"/>
          <p:cNvSpPr>
            <a:spLocks/>
          </p:cNvSpPr>
          <p:nvPr/>
        </p:nvSpPr>
        <p:spPr bwMode="auto">
          <a:xfrm>
            <a:off x="1511660" y="5553236"/>
            <a:ext cx="1368152" cy="9721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A.bar()</a:t>
            </a:r>
          </a:p>
          <a:p>
            <a:pPr rtl="1"/>
            <a:r>
              <a:rPr lang="en-US" b="1" dirty="0">
                <a:latin typeface="Consolas" pitchFamily="49" charset="0"/>
                <a:cs typeface="Consolas" pitchFamily="49" charset="0"/>
              </a:rPr>
              <a:t>A.foo()</a:t>
            </a:r>
          </a:p>
        </p:txBody>
      </p:sp>
      <p:sp>
        <p:nvSpPr>
          <p:cNvPr id="12" name="AutoShape 7"/>
          <p:cNvSpPr>
            <a:spLocks/>
          </p:cNvSpPr>
          <p:nvPr/>
        </p:nvSpPr>
        <p:spPr bwMode="auto">
          <a:xfrm>
            <a:off x="3815916" y="5481228"/>
            <a:ext cx="4500562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סדר הפעולות ביצירת אובייקט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he-IL" dirty="0"/>
              <a:t>אתחול ערך </a:t>
            </a:r>
            <a:r>
              <a:rPr lang="he-IL" dirty="0" err="1"/>
              <a:t>דיפולטי</a:t>
            </a:r>
            <a:r>
              <a:rPr lang="he-IL" dirty="0"/>
              <a:t> לשדות מופע.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קריאה לבנאי של מחלקת האב (שגורר אותו סדר פעולות רקורסיבית).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אתחול שדות מופע לפי הערכים שהושמו להם בשורה שבה הם מוגדרים.</a:t>
            </a:r>
            <a:br>
              <a:rPr lang="he-IL" dirty="0"/>
            </a:br>
            <a:endParaRPr lang="he-IL" dirty="0"/>
          </a:p>
          <a:p>
            <a:r>
              <a:rPr lang="he-IL" dirty="0"/>
              <a:t>ביצוע שאר הקוד של הבנאי.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2280" y="6503336"/>
            <a:ext cx="1905000" cy="457200"/>
          </a:xfrm>
        </p:spPr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סדר הפעולות ביצירת אובייקט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97152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b="1" dirty="0" smtClean="0">
                <a:solidFill>
                  <a:srgbClr val="7F0055"/>
                </a:solidFill>
                <a:latin typeface="Consolas"/>
                <a:ea typeface="Calibri"/>
              </a:rPr>
              <a:t>public class </a:t>
            </a:r>
            <a:r>
              <a:rPr lang="en-US" sz="3600" dirty="0" smtClean="0">
                <a:latin typeface="Consolas"/>
                <a:ea typeface="Calibri"/>
              </a:rPr>
              <a:t>B</a:t>
            </a:r>
            <a:r>
              <a:rPr lang="en-US" sz="3600" b="1" dirty="0" smtClean="0">
                <a:solidFill>
                  <a:srgbClr val="7F0055"/>
                </a:solidFill>
                <a:latin typeface="Consolas"/>
                <a:ea typeface="Calibri"/>
              </a:rPr>
              <a:t> extends </a:t>
            </a:r>
            <a:r>
              <a:rPr lang="en-US" sz="3600" dirty="0" smtClean="0">
                <a:latin typeface="Consolas"/>
                <a:ea typeface="Calibri"/>
              </a:rPr>
              <a:t>A{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 smtClean="0">
                <a:latin typeface="Consolas"/>
                <a:ea typeface="Calibri"/>
              </a:rPr>
              <a:t>	String </a:t>
            </a:r>
            <a:r>
              <a:rPr lang="en-US" sz="3600" dirty="0" smtClean="0">
                <a:solidFill>
                  <a:srgbClr val="2A00FF"/>
                </a:solidFill>
                <a:latin typeface="Consolas"/>
                <a:ea typeface="Calibri"/>
              </a:rPr>
              <a:t>bar</a:t>
            </a:r>
            <a:r>
              <a:rPr lang="en-US" sz="3600" dirty="0" smtClean="0">
                <a:latin typeface="Consolas"/>
                <a:ea typeface="Calibri"/>
              </a:rPr>
              <a:t> = </a:t>
            </a:r>
            <a:r>
              <a:rPr lang="en-US" sz="3600" dirty="0" smtClean="0">
                <a:solidFill>
                  <a:srgbClr val="2A00FF"/>
                </a:solidFill>
                <a:latin typeface="Consolas"/>
                <a:ea typeface="Calibri"/>
              </a:rPr>
              <a:t>“</a:t>
            </a:r>
            <a:r>
              <a:rPr lang="en-US" sz="3600" dirty="0" err="1" smtClean="0">
                <a:solidFill>
                  <a:srgbClr val="2A00FF"/>
                </a:solidFill>
                <a:latin typeface="Consolas"/>
                <a:ea typeface="Calibri"/>
              </a:rPr>
              <a:t>B.bar</a:t>
            </a:r>
            <a:r>
              <a:rPr lang="en-US" sz="3600" dirty="0" smtClean="0">
                <a:solidFill>
                  <a:srgbClr val="2A00FF"/>
                </a:solidFill>
                <a:latin typeface="Consolas"/>
                <a:ea typeface="Calibri"/>
              </a:rPr>
              <a:t>”</a:t>
            </a:r>
            <a:r>
              <a:rPr lang="en-US" sz="3600" dirty="0" smtClean="0">
                <a:latin typeface="Consolas"/>
                <a:ea typeface="Calibri"/>
              </a:rPr>
              <a:t>;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 smtClean="0">
                <a:latin typeface="Consolas"/>
                <a:ea typeface="Calibri"/>
              </a:rPr>
              <a:t>	B() { foo(); }</a:t>
            </a: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 smtClean="0">
                <a:latin typeface="Consolas"/>
                <a:ea typeface="Calibri"/>
              </a:rPr>
              <a:t>}</a:t>
            </a:r>
            <a:endParaRPr lang="he-IL" sz="3600" dirty="0" smtClean="0">
              <a:latin typeface="Consolas"/>
              <a:ea typeface="Calibri"/>
            </a:endParaRPr>
          </a:p>
          <a:p>
            <a:pPr mar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endParaRPr lang="he-IL" sz="3600" dirty="0">
              <a:latin typeface="Consolas"/>
              <a:ea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600" y="2676918"/>
            <a:ext cx="4773216" cy="37764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 smtClean="0">
                <a:latin typeface="Consolas"/>
                <a:ea typeface="Calibri"/>
                <a:cs typeface="+mn-cs"/>
              </a:rPr>
              <a:t> B(){</a:t>
            </a:r>
          </a:p>
          <a:p>
            <a: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>
                <a:latin typeface="Consolas"/>
                <a:ea typeface="Calibri"/>
                <a:cs typeface="+mn-cs"/>
              </a:rPr>
              <a:t>	</a:t>
            </a:r>
            <a:r>
              <a:rPr lang="en-US" sz="3600" dirty="0" smtClean="0">
                <a:latin typeface="Consolas"/>
                <a:ea typeface="Calibri"/>
                <a:cs typeface="+mn-cs"/>
              </a:rPr>
              <a:t>		bar </a:t>
            </a:r>
            <a:r>
              <a:rPr lang="en-US" sz="3600" dirty="0">
                <a:latin typeface="Consolas"/>
                <a:ea typeface="Calibri"/>
                <a:cs typeface="+mn-cs"/>
              </a:rPr>
              <a:t>= null’</a:t>
            </a:r>
          </a:p>
          <a:p>
            <a: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>
                <a:latin typeface="Consolas"/>
                <a:ea typeface="Calibri"/>
                <a:cs typeface="+mn-cs"/>
              </a:rPr>
              <a:t>			super();</a:t>
            </a:r>
          </a:p>
          <a:p>
            <a: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>
                <a:latin typeface="Consolas"/>
                <a:ea typeface="Calibri"/>
                <a:cs typeface="+mn-cs"/>
              </a:rPr>
              <a:t>			bar = “</a:t>
            </a:r>
            <a:r>
              <a:rPr lang="en-US" sz="3600" dirty="0" err="1">
                <a:latin typeface="Consolas"/>
                <a:ea typeface="Calibri"/>
                <a:cs typeface="+mn-cs"/>
              </a:rPr>
              <a:t>B.bar</a:t>
            </a:r>
            <a:r>
              <a:rPr lang="en-US" sz="3600" dirty="0">
                <a:latin typeface="Consolas"/>
                <a:ea typeface="Calibri"/>
                <a:cs typeface="+mn-cs"/>
              </a:rPr>
              <a:t>”;</a:t>
            </a:r>
          </a:p>
          <a:p>
            <a: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>
                <a:latin typeface="Consolas"/>
                <a:ea typeface="Calibri"/>
                <a:cs typeface="+mn-cs"/>
              </a:rPr>
              <a:t>			foo();</a:t>
            </a:r>
          </a:p>
          <a:p>
            <a: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 smtClean="0">
                <a:latin typeface="Consolas"/>
                <a:ea typeface="Calibri"/>
                <a:cs typeface="+mn-cs"/>
              </a:rPr>
              <a:t> }</a:t>
            </a:r>
          </a:p>
          <a:p>
            <a: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3600" dirty="0">
                <a:latin typeface="Consolas"/>
                <a:ea typeface="Calibri"/>
                <a:cs typeface="+mn-cs"/>
              </a:rPr>
              <a:t>}</a:t>
            </a:r>
            <a:endParaRPr lang="he-IL" sz="3600" dirty="0">
              <a:latin typeface="Consolas"/>
              <a:ea typeface="Calibri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48064" y="3105355"/>
            <a:ext cx="3538736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 rtl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he-IL" sz="2000" b="1" u="sng" dirty="0">
                <a:latin typeface="Consolas"/>
                <a:ea typeface="Calibri"/>
                <a:cs typeface="+mn-cs"/>
              </a:rPr>
              <a:t>סדר הפעולות ביצירת אובייקט</a:t>
            </a:r>
            <a:endParaRPr lang="en-US" sz="2000" b="1" u="sng" dirty="0">
              <a:latin typeface="Consolas"/>
              <a:ea typeface="Calibri"/>
              <a:cs typeface="+mn-cs"/>
            </a:endParaRP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אתחול ערך </a:t>
            </a:r>
            <a:r>
              <a:rPr lang="he-IL" sz="1600" dirty="0" err="1">
                <a:cs typeface="+mn-cs"/>
              </a:rPr>
              <a:t>דיפולטי</a:t>
            </a:r>
            <a:r>
              <a:rPr lang="he-IL" sz="1600" dirty="0">
                <a:cs typeface="+mn-cs"/>
              </a:rPr>
              <a:t> לשדות מופע.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קריאה לבנאי של מחלקת האב (שגורר אותו סדר פעולות רקורסיבית).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אתחול שדות מופע לפי הערכים שהושמו להם בשורה שבה הם מוגדרים.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he-IL" sz="1600" dirty="0">
                <a:cs typeface="+mn-cs"/>
              </a:rPr>
              <a:t>ביצוע שאר הקוד של הבנאי.</a:t>
            </a:r>
          </a:p>
        </p:txBody>
      </p:sp>
    </p:spTree>
    <p:extLst>
      <p:ext uri="{BB962C8B-B14F-4D97-AF65-F5344CB8AC3E}">
        <p14:creationId xmlns:p14="http://schemas.microsoft.com/office/powerpoint/2010/main" val="21251625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5580112" y="3356992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120172" y="3068960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11660" y="4473116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35596" y="2204864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935596" y="4437112"/>
            <a:ext cx="360040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228184" y="2492896"/>
            <a:ext cx="972108" cy="288032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331640" y="5265204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19672" y="4077072"/>
            <a:ext cx="360040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123728" y="4869160"/>
            <a:ext cx="576064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511660" y="2240868"/>
            <a:ext cx="684076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A52F2-3627-4AE7-8CD6-779F15D839A7}" type="slidenum">
              <a:rPr lang="he-IL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</a:t>
            </a:r>
            <a:endParaRPr lang="en-US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8500" y="1600200"/>
            <a:ext cx="4378325" cy="4530725"/>
          </a:xfrm>
        </p:spPr>
        <p:txBody>
          <a:bodyPr>
            <a:normAutofit fontScale="85000" lnSpcReduction="20000"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A()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String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"B.bar"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B() {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 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"B.foo(): bar = "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4775" y="1600200"/>
            <a:ext cx="3959225" cy="4530725"/>
          </a:xfrm>
        </p:spPr>
        <p:txBody>
          <a:bodyPr/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C {</a:t>
            </a:r>
            <a:endParaRPr lang="en-US" sz="1400" dirty="0">
              <a:latin typeface="Calibri"/>
              <a:ea typeface="Calibri"/>
            </a:endParaRPr>
          </a:p>
          <a:p>
            <a:pPr marL="808038" marR="0" indent="-80803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B();</a:t>
            </a:r>
            <a:endParaRPr lang="en-US" sz="1400" dirty="0">
              <a:latin typeface="Calibri"/>
              <a:ea typeface="Calibri"/>
            </a:endParaRPr>
          </a:p>
          <a:p>
            <a:pPr marL="622300" marR="0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  <a:t>"a.bar = "</a:t>
            </a:r>
            <a:br>
              <a:rPr lang="en-US" sz="1600" dirty="0">
                <a:solidFill>
                  <a:srgbClr val="2A00FF"/>
                </a:solidFill>
                <a:latin typeface="Consolas"/>
                <a:ea typeface="Calibri"/>
              </a:rPr>
            </a:b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 a.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a.foo();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>
              <a:latin typeface="Calibri"/>
              <a:ea typeface="Calibri"/>
            </a:endParaRPr>
          </a:p>
        </p:txBody>
      </p:sp>
      <p:sp>
        <p:nvSpPr>
          <p:cNvPr id="1676293" name="AutoShape 5"/>
          <p:cNvSpPr>
            <a:spLocks/>
          </p:cNvSpPr>
          <p:nvPr/>
        </p:nvSpPr>
        <p:spPr bwMode="auto">
          <a:xfrm>
            <a:off x="6013450" y="4581525"/>
            <a:ext cx="2195513" cy="503238"/>
          </a:xfrm>
          <a:prstGeom prst="borderCallout1">
            <a:avLst>
              <a:gd name="adj1" fmla="val 15773"/>
              <a:gd name="adj2" fmla="val -3472"/>
              <a:gd name="adj3" fmla="val 11072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676294" name="AutoShape 6"/>
          <p:cNvSpPr>
            <a:spLocks/>
          </p:cNvSpPr>
          <p:nvPr/>
        </p:nvSpPr>
        <p:spPr bwMode="auto">
          <a:xfrm>
            <a:off x="5616116" y="4401109"/>
            <a:ext cx="3096344" cy="17282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5111750" y="1592263"/>
            <a:ext cx="0" cy="442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5688124" y="4869160"/>
            <a:ext cx="2448272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88124" y="5157192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88124" y="5445224"/>
            <a:ext cx="16921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688124" y="5733256"/>
            <a:ext cx="2592288" cy="252028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5616116" y="4401108"/>
            <a:ext cx="3096344" cy="17282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/>
              </a:rPr>
              <a:t>B.foo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(): bar = null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a.bar = A.bar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B.foo(): bar = B.bar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AA3D3B4-873C-40E8-BE54-A5C95CAA810B}"/>
              </a:ext>
            </a:extLst>
          </p:cNvPr>
          <p:cNvSpPr txBox="1"/>
          <p:nvPr/>
        </p:nvSpPr>
        <p:spPr>
          <a:xfrm>
            <a:off x="4149223" y="4382353"/>
            <a:ext cx="4625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מה פלט התוכנית?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99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1" grpId="1" animBg="1"/>
      <p:bldP spid="19" grpId="0" animBg="1"/>
      <p:bldP spid="19" grpId="1" animBg="1"/>
      <p:bldP spid="18" grpId="0" animBg="1"/>
      <p:bldP spid="18" grpId="1" animBg="1"/>
      <p:bldP spid="18" grpId="2" animBg="1"/>
      <p:bldP spid="16" grpId="0" animBg="1"/>
      <p:bldP spid="16" grpId="1" animBg="1"/>
      <p:bldP spid="17" grpId="0" animBg="1"/>
      <p:bldP spid="17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1" grpId="2" animBg="1"/>
      <p:bldP spid="15" grpId="0" animBg="1"/>
      <p:bldP spid="15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10" grpId="0" animBg="1"/>
      <p:bldP spid="1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19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(2)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sz="2000" dirty="0">
                <a:latin typeface="Consolas" pitchFamily="49" charset="0"/>
                <a:cs typeface="Consolas" pitchFamily="49" charset="0"/>
              </a:rPr>
              <a:t>in C: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  <p:sp>
        <p:nvSpPr>
          <p:cNvPr id="2" name="Left Brace 1"/>
          <p:cNvSpPr/>
          <p:nvPr/>
        </p:nvSpPr>
        <p:spPr bwMode="auto">
          <a:xfrm>
            <a:off x="6277140" y="2276475"/>
            <a:ext cx="180057" cy="738293"/>
          </a:xfrm>
          <a:prstGeom prst="leftBrac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1295636" y="5409220"/>
            <a:ext cx="1260140" cy="252028"/>
          </a:xfrm>
          <a:prstGeom prst="roundRect">
            <a:avLst/>
          </a:prstGeom>
          <a:solidFill>
            <a:srgbClr val="FF7C80">
              <a:alpha val="23137"/>
            </a:srgbClr>
          </a:solidFill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0" name="Left Brace 9"/>
          <p:cNvSpPr/>
          <p:nvPr/>
        </p:nvSpPr>
        <p:spPr bwMode="auto">
          <a:xfrm>
            <a:off x="824371" y="3743929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824371" y="1600200"/>
            <a:ext cx="183233" cy="1089227"/>
          </a:xfrm>
          <a:prstGeom prst="leftBrace">
            <a:avLst/>
          </a:prstGeom>
          <a:noFill/>
          <a:ln w="28575" cap="flat" cmpd="sng" algn="ctr">
            <a:solidFill>
              <a:srgbClr val="99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824371" y="2816982"/>
            <a:ext cx="183233" cy="746629"/>
          </a:xfrm>
          <a:prstGeom prst="leftBrac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8082" y="196014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5705" y="299094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8082" y="4073516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בחינה באופק!</a:t>
            </a:r>
            <a:endParaRPr lang="en-US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/>
              <a:t>הבחינה תכלול את כל הנושאים שכיסינו במהלך הסמסטר:</a:t>
            </a:r>
          </a:p>
          <a:p>
            <a:pPr lvl="1" eaLnBrk="1" hangingPunct="1"/>
            <a:r>
              <a:rPr lang="he-IL" sz="2200" dirty="0"/>
              <a:t>כל ההרצאות </a:t>
            </a:r>
            <a:endParaRPr lang="en-US" sz="2200" dirty="0"/>
          </a:p>
          <a:p>
            <a:pPr lvl="1" eaLnBrk="1" hangingPunct="1"/>
            <a:r>
              <a:rPr lang="he-IL" sz="2200" dirty="0"/>
              <a:t>כל תרגולים</a:t>
            </a:r>
          </a:p>
          <a:p>
            <a:pPr lvl="1" eaLnBrk="1" hangingPunct="1"/>
            <a:r>
              <a:rPr lang="he-IL" sz="2200" dirty="0"/>
              <a:t>כל תרגילי בית</a:t>
            </a:r>
          </a:p>
          <a:p>
            <a:pPr eaLnBrk="1" hangingPunct="1"/>
            <a:r>
              <a:rPr lang="he-IL" dirty="0"/>
              <a:t>חומר סגור</a:t>
            </a:r>
            <a:endParaRPr lang="en-US" dirty="0"/>
          </a:p>
          <a:p>
            <a:pPr eaLnBrk="1" hangingPunct="1"/>
            <a:r>
              <a:rPr lang="he-IL" dirty="0"/>
              <a:t>חלק פתוח</a:t>
            </a:r>
          </a:p>
          <a:p>
            <a:pPr eaLnBrk="1" hangingPunct="1"/>
            <a:r>
              <a:rPr lang="he-IL" dirty="0"/>
              <a:t>חלק אמריקאי</a:t>
            </a:r>
          </a:p>
          <a:p>
            <a:pPr eaLnBrk="1" hangingPunct="1"/>
            <a:endParaRPr lang="he-I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1799692" y="5409220"/>
            <a:ext cx="1008112" cy="50405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BF1D7-BDA1-4FA0-B0A9-30F3B2E4D78B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ובנאים (3)</a:t>
            </a:r>
            <a:endParaRPr lang="en-US" b="1" dirty="0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17132"/>
          </a:xfrm>
        </p:spPr>
        <p:txBody>
          <a:bodyPr>
            <a:noAutofit/>
          </a:bodyPr>
          <a:lstStyle/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B();   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A: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B: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latin typeface="Consolas"/>
                <a:ea typeface="Calibri"/>
              </a:rPr>
              <a:t> 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extends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A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protected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B </a:t>
            </a:r>
            <a:r>
              <a:rPr lang="en-US" sz="1200" dirty="0" err="1">
                <a:solidFill>
                  <a:srgbClr val="0000C0"/>
                </a:solidFill>
                <a:latin typeface="Consolas"/>
                <a:ea typeface="Calibri"/>
              </a:rPr>
              <a:t>b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no </a:t>
            </a:r>
            <a:r>
              <a:rPr lang="en-US" sz="1200" dirty="0" err="1">
                <a:solidFill>
                  <a:srgbClr val="2A00FF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."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C(String s) {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2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"in C: s = 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+ s); }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D {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C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"c"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A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C(</a:t>
            </a:r>
            <a:r>
              <a:rPr lang="en-US" sz="1200" dirty="0">
                <a:solidFill>
                  <a:srgbClr val="2A00FF"/>
                </a:solidFill>
                <a:latin typeface="Consolas"/>
                <a:ea typeface="Calibri"/>
              </a:rPr>
              <a:t>“a"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100" dirty="0">
              <a:latin typeface="Calibri"/>
              <a:ea typeface="Calibri"/>
            </a:endParaRPr>
          </a:p>
          <a:p>
            <a:pPr marL="0" marR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5738" algn="l"/>
                <a:tab pos="357188" algn="l"/>
                <a:tab pos="542925" algn="l"/>
                <a:tab pos="715963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1585157" name="AutoShape 5"/>
          <p:cNvSpPr>
            <a:spLocks/>
          </p:cNvSpPr>
          <p:nvPr/>
        </p:nvSpPr>
        <p:spPr bwMode="auto">
          <a:xfrm>
            <a:off x="6480175" y="1773238"/>
            <a:ext cx="2195513" cy="503237"/>
          </a:xfrm>
          <a:prstGeom prst="borderCallout1">
            <a:avLst>
              <a:gd name="adj1" fmla="val 22713"/>
              <a:gd name="adj2" fmla="val -3472"/>
              <a:gd name="adj3" fmla="val 117667"/>
              <a:gd name="adj4" fmla="val -3472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/>
              <a:t>What is the output?</a:t>
            </a:r>
          </a:p>
        </p:txBody>
      </p:sp>
      <p:sp>
        <p:nvSpPr>
          <p:cNvPr id="1585158" name="AutoShape 6"/>
          <p:cNvSpPr>
            <a:spLocks/>
          </p:cNvSpPr>
          <p:nvPr/>
        </p:nvSpPr>
        <p:spPr bwMode="auto">
          <a:xfrm>
            <a:off x="6480175" y="1773238"/>
            <a:ext cx="2376301" cy="2339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הפלט: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c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B: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dirty="0">
                <a:latin typeface="Consolas" pitchFamily="49" charset="0"/>
                <a:cs typeface="Consolas" pitchFamily="49" charset="0"/>
              </a:rPr>
              <a:t>in A: no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 rtl="1"/>
            <a:r>
              <a:rPr lang="en-US" sz="2000" b="1" dirty="0">
                <a:latin typeface="Consolas" pitchFamily="49" charset="0"/>
                <a:cs typeface="Consolas" pitchFamily="49" charset="0"/>
              </a:rPr>
              <a:t>in C: s =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BA10-5410-48B9-B3AE-4AC20582B9B0}" type="slidenum">
              <a:rPr lang="he-IL"/>
              <a:pPr>
                <a:defRPr/>
              </a:pPr>
              <a:t>21</a:t>
            </a:fld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sz="3800" b="1" dirty="0">
                <a:latin typeface="Calibri" pitchFamily="34" charset="0"/>
              </a:rPr>
              <a:t>דריסה והעמסה של שירותים</a:t>
            </a:r>
            <a:endParaRPr lang="en-US" sz="3800" b="1" dirty="0">
              <a:latin typeface="Calibri" pitchFamily="34" charset="0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96114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A {      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IOException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  <a:br>
              <a:rPr lang="en-US" sz="1800" dirty="0">
                <a:latin typeface="Consolas" pitchFamily="49" charset="0"/>
                <a:cs typeface="Consolas" pitchFamily="49" charset="0"/>
              </a:rPr>
            </a:b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…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2400" dirty="0">
                <a:latin typeface="Arial" pitchFamily="34" charset="0"/>
                <a:cs typeface="Arial" pitchFamily="34" charset="0"/>
              </a:rPr>
              <a:t>אילו מהשירותים הבאים ניתן להגדיר ב-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400" dirty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1.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2.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a,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3.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b)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Exception{…}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4.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p,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float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q) {…}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58B2E652-C718-4AD7-85F1-CF492316EFF9}"/>
              </a:ext>
            </a:extLst>
          </p:cNvPr>
          <p:cNvSpPr txBox="1"/>
          <p:nvPr/>
        </p:nvSpPr>
        <p:spPr>
          <a:xfrm>
            <a:off x="643392" y="4904752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0B065018-D90A-4BBB-9891-288A8F62A198}"/>
              </a:ext>
            </a:extLst>
          </p:cNvPr>
          <p:cNvSpPr txBox="1"/>
          <p:nvPr/>
        </p:nvSpPr>
        <p:spPr>
          <a:xfrm>
            <a:off x="643392" y="52292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B6FF86D5-BA12-42DF-9D34-5EB1AD11047B}"/>
              </a:ext>
            </a:extLst>
          </p:cNvPr>
          <p:cNvSpPr txBox="1"/>
          <p:nvPr/>
        </p:nvSpPr>
        <p:spPr>
          <a:xfrm>
            <a:off x="637826" y="5553236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C0EA8FF8-9116-4FA6-9C9A-F8A5F4A951EE}"/>
              </a:ext>
            </a:extLst>
          </p:cNvPr>
          <p:cNvSpPr txBox="1"/>
          <p:nvPr/>
        </p:nvSpPr>
        <p:spPr>
          <a:xfrm>
            <a:off x="643392" y="5896635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267545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he-IL" sz="2000" dirty="0">
                <a:latin typeface="Arial" pitchFamily="34" charset="0"/>
                <a:cs typeface="Arial" pitchFamily="34" charset="0"/>
              </a:rPr>
              <a:t>דרך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.foo()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AAFE4-DE4F-414A-A590-0CBB7604BB08}" type="slidenum">
              <a:rPr lang="he-IL"/>
              <a:pPr>
                <a:defRPr/>
              </a:pPr>
              <a:t>23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הורשה ודריסת שירותים (2)</a:t>
            </a:r>
            <a:endParaRPr lang="en-US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{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 {…}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</a:tabLst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</a:tabLst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</a:t>
            </a:r>
          </a:p>
        </p:txBody>
      </p:sp>
      <p:sp>
        <p:nvSpPr>
          <p:cNvPr id="1620996" name="AutoShape 4"/>
          <p:cNvSpPr>
            <a:spLocks/>
          </p:cNvSpPr>
          <p:nvPr/>
        </p:nvSpPr>
        <p:spPr bwMode="auto">
          <a:xfrm>
            <a:off x="5184775" y="1844675"/>
            <a:ext cx="3095637" cy="8282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האם אפשר לקרוא ל-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foo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של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מתוך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5724128" y="2852937"/>
            <a:ext cx="2628292" cy="14041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 אפשר,</a:t>
            </a:r>
            <a:r>
              <a:rPr lang="he-I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super.super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.foo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- לא חוקי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0CC45-FD09-47EB-8356-6FBABB6844F2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1481735" name="AutoShape 7"/>
          <p:cNvSpPr>
            <a:spLocks/>
          </p:cNvSpPr>
          <p:nvPr/>
        </p:nvSpPr>
        <p:spPr bwMode="auto">
          <a:xfrm>
            <a:off x="6516216" y="3320988"/>
            <a:ext cx="2413087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b="1" dirty="0">
                <a:latin typeface="Arial" pitchFamily="34" charset="0"/>
                <a:cs typeface="Arial" pitchFamily="34" charset="0"/>
              </a:rPr>
              <a:t>תשובה: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כולם חוץ מ-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1" name="Rectangle 9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מחלקות פנימיות</a:t>
            </a:r>
            <a:endParaRPr lang="en-US" b="1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Test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a = 0;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 = 1;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endParaRPr lang="en-US" sz="1800" dirty="0">
              <a:latin typeface="Consolas" pitchFamily="49" charset="0"/>
              <a:cs typeface="Consolas" pitchFamily="49" charset="0"/>
            </a:endParaRP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final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c)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d = 2;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class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InnerTest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	private</a:t>
            </a:r>
            <a:r>
              <a:rPr lang="en-US" sz="18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bar(</a:t>
            </a:r>
            <a:r>
              <a:rPr lang="en-US" sz="18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he-IL" sz="1800" dirty="0">
                <a:latin typeface="Consolas" pitchFamily="49" charset="0"/>
              </a:rPr>
              <a:t>		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           	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}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d = 3; </a:t>
            </a:r>
          </a:p>
          <a:p>
            <a:pPr marL="0" indent="0" algn="l" rtl="0" eaLnBrk="1" hangingPunct="1"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a = 3; 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marL="0" indent="0" algn="l" rtl="0" eaLnBrk="1" hangingPunct="1">
              <a:buFont typeface="Wingdings" pitchFamily="2" charset="2"/>
              <a:buNone/>
              <a:tabLst>
                <a:tab pos="357188" algn="l"/>
                <a:tab pos="715963" algn="l"/>
                <a:tab pos="1073150" algn="l"/>
                <a:tab pos="1431925" algn="l"/>
              </a:tabLst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	</a:t>
            </a:r>
          </a:p>
        </p:txBody>
      </p:sp>
      <p:sp>
        <p:nvSpPr>
          <p:cNvPr id="1481734" name="AutoShape 6"/>
          <p:cNvSpPr>
            <a:spLocks/>
          </p:cNvSpPr>
          <p:nvPr/>
        </p:nvSpPr>
        <p:spPr bwMode="auto">
          <a:xfrm>
            <a:off x="4680012" y="1772816"/>
            <a:ext cx="3996444" cy="720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sz="2000" dirty="0">
                <a:latin typeface="Arial" pitchFamily="34" charset="0"/>
                <a:cs typeface="Arial" pitchFamily="34" charset="0"/>
              </a:rPr>
              <a:t>אילו משתנים מ-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a-e</a:t>
            </a:r>
            <a:r>
              <a:rPr lang="he-IL" sz="2000" dirty="0">
                <a:latin typeface="Arial" pitchFamily="34" charset="0"/>
                <a:cs typeface="Arial" pitchFamily="34" charset="0"/>
              </a:rPr>
              <a:t> נגישים מהשורה המסומנת?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2375756" y="4689140"/>
            <a:ext cx="2989262" cy="252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173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מחלקות פנימיות - סיכום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7504" y="1238825"/>
          <a:ext cx="8902316" cy="54305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7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Fields</a:t>
                      </a:r>
                      <a:r>
                        <a:rPr lang="en-US" sz="2400" b="1" baseline="0" dirty="0"/>
                        <a:t> access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Interface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Inner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Scope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Type</a:t>
                      </a:r>
                      <a:endParaRPr lang="he-I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Static nested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556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Static and non-static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member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Inner non-static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827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Local scope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local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302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Effectively final local variables or parameters that are accessible in the scope of the block</a:t>
                      </a:r>
                      <a:endParaRPr lang="he-IL" b="0" dirty="0"/>
                    </a:p>
                    <a:p>
                      <a:pPr algn="ctr" rtl="1"/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no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yes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/>
                        <a:t>Only the point where it is defined 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/>
                        <a:t>anonymous</a:t>
                      </a:r>
                      <a:endParaRPr lang="he-IL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10" name="Content Placeholder 9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91580" y="1664804"/>
            <a:ext cx="5256584" cy="3996444"/>
          </a:xfrm>
        </p:spPr>
      </p:pic>
      <p:sp>
        <p:nvSpPr>
          <p:cNvPr id="6" name="Rectangular Callout 5"/>
          <p:cNvSpPr/>
          <p:nvPr/>
        </p:nvSpPr>
        <p:spPr bwMode="auto">
          <a:xfrm>
            <a:off x="2159732" y="5697252"/>
            <a:ext cx="2664296" cy="576064"/>
          </a:xfrm>
          <a:prstGeom prst="wedgeRectCallout">
            <a:avLst>
              <a:gd name="adj1" fmla="val 6052"/>
              <a:gd name="adj2" fmla="val -1412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dirty="0"/>
              <a:t> fixed set of constants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08104" y="1160748"/>
            <a:ext cx="2664296" cy="1404156"/>
          </a:xfrm>
          <a:prstGeom prst="wedgeRectCallout">
            <a:avLst>
              <a:gd name="adj1" fmla="val -140955"/>
              <a:gd name="adj2" fmla="val 408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en-US" b="1" i="1" dirty="0"/>
              <a:t>All</a:t>
            </a:r>
            <a:r>
              <a:rPr lang="en-US" b="1" dirty="0"/>
              <a:t> </a:t>
            </a:r>
            <a:r>
              <a:rPr lang="en-US" b="1" dirty="0" err="1"/>
              <a:t>enums</a:t>
            </a:r>
            <a:r>
              <a:rPr lang="en-US" b="1" dirty="0"/>
              <a:t> implicitly extend </a:t>
            </a:r>
            <a:r>
              <a:rPr lang="en-US" b="1" dirty="0" err="1"/>
              <a:t>java.lang.EnumAn</a:t>
            </a:r>
            <a:r>
              <a:rPr lang="en-US" b="1" dirty="0"/>
              <a:t> </a:t>
            </a:r>
            <a:r>
              <a:rPr lang="en-US" b="1" dirty="0" err="1"/>
              <a:t>enum</a:t>
            </a:r>
            <a:r>
              <a:rPr lang="en-US" b="1" dirty="0"/>
              <a:t> cannot extend anything else.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4716016" y="3284984"/>
            <a:ext cx="2664296" cy="2016224"/>
          </a:xfrm>
          <a:prstGeom prst="wedgeRectCallout">
            <a:avLst>
              <a:gd name="adj1" fmla="val -108922"/>
              <a:gd name="adj2" fmla="val -263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The constructor for an </a:t>
            </a:r>
            <a:r>
              <a:rPr lang="en-US" b="1" dirty="0" err="1"/>
              <a:t>enum</a:t>
            </a:r>
            <a:r>
              <a:rPr lang="en-US" b="1" dirty="0"/>
              <a:t> type is </a:t>
            </a:r>
            <a:r>
              <a:rPr lang="en-US" b="1" u="sng" dirty="0"/>
              <a:t>always private implicitly</a:t>
            </a:r>
            <a:r>
              <a:rPr lang="en-US" b="1" dirty="0"/>
              <a:t>. You cannot invoke an </a:t>
            </a:r>
            <a:r>
              <a:rPr lang="en-US" b="1" dirty="0" err="1"/>
              <a:t>enum</a:t>
            </a:r>
            <a:r>
              <a:rPr lang="en-US" b="1" dirty="0"/>
              <a:t> constructor yourself.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enum</a:t>
            </a:r>
            <a:endParaRPr lang="he-IL" b="1" dirty="0"/>
          </a:p>
        </p:txBody>
      </p:sp>
      <p:pic>
        <p:nvPicPr>
          <p:cNvPr id="5" name="Content Placeholder 4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35596" y="1556792"/>
            <a:ext cx="6768752" cy="482453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120172" y="4365104"/>
            <a:ext cx="2664296" cy="1883296"/>
          </a:xfrm>
          <a:prstGeom prst="wedgeRectCallout">
            <a:avLst>
              <a:gd name="adj1" fmla="val -123222"/>
              <a:gd name="adj2" fmla="val 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/>
              <a:t>static values method that returns an array containing all of the values of the </a:t>
            </a:r>
            <a:r>
              <a:rPr lang="en-US" b="1" dirty="0" err="1"/>
              <a:t>enum</a:t>
            </a:r>
            <a:r>
              <a:rPr lang="en-US" b="1" dirty="0"/>
              <a:t> in the order they are declared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4288" y="1412776"/>
            <a:ext cx="1728192" cy="2031325"/>
          </a:xfrm>
          <a:prstGeom prst="rect">
            <a:avLst/>
          </a:prstGeom>
          <a:solidFill>
            <a:srgbClr val="FCE7B4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1400" b="1" dirty="0"/>
              <a:t>Output: </a:t>
            </a:r>
          </a:p>
          <a:p>
            <a:r>
              <a:rPr lang="en-US" sz="1400" dirty="0"/>
              <a:t> Mondays are bad.</a:t>
            </a:r>
          </a:p>
          <a:p>
            <a:r>
              <a:rPr lang="en-US" sz="1400" dirty="0"/>
              <a:t>SUNDAY</a:t>
            </a:r>
          </a:p>
          <a:p>
            <a:r>
              <a:rPr lang="en-US" sz="1400" dirty="0"/>
              <a:t>MONDAY</a:t>
            </a:r>
          </a:p>
          <a:p>
            <a:r>
              <a:rPr lang="en-US" sz="1400" dirty="0"/>
              <a:t>TUESDAY</a:t>
            </a:r>
          </a:p>
          <a:p>
            <a:r>
              <a:rPr lang="en-US" sz="1400" dirty="0"/>
              <a:t>WEDNESDAY</a:t>
            </a:r>
          </a:p>
          <a:p>
            <a:r>
              <a:rPr lang="en-US" sz="1400" dirty="0"/>
              <a:t>THURSDAY</a:t>
            </a:r>
          </a:p>
          <a:p>
            <a:r>
              <a:rPr lang="en-US" sz="1400" dirty="0"/>
              <a:t>FRIDAY</a:t>
            </a:r>
          </a:p>
          <a:p>
            <a:r>
              <a:rPr lang="en-US" sz="1400" dirty="0"/>
              <a:t>SATURDAY</a:t>
            </a:r>
            <a:endParaRPr lang="he-IL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56388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5916" y="3897052"/>
            <a:ext cx="3744416" cy="144016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he-IL" dirty="0">
                <a:latin typeface="Arial" pitchFamily="34" charset="0"/>
                <a:cs typeface="+mn-cs"/>
              </a:rPr>
              <a:t>ניתן (ואפילו רצוי) לכתוב גם:</a:t>
            </a:r>
          </a:p>
          <a:p>
            <a:r>
              <a:rPr lang="en-US" dirty="0">
                <a:latin typeface="Arial" pitchFamily="34" charset="0"/>
                <a:cs typeface="+mn-cs"/>
              </a:rPr>
              <a:t>new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en-US" dirty="0">
                <a:latin typeface="Arial" pitchFamily="34" charset="0"/>
                <a:cs typeface="+mn-cs"/>
              </a:rPr>
              <a:t>&lt;&gt;();</a:t>
            </a:r>
            <a:r>
              <a:rPr lang="he-IL" dirty="0">
                <a:latin typeface="Arial" pitchFamily="34" charset="0"/>
                <a:cs typeface="+mn-cs"/>
              </a:rPr>
              <a:t> </a:t>
            </a:r>
          </a:p>
        </p:txBody>
      </p:sp>
      <p:cxnSp>
        <p:nvCxnSpPr>
          <p:cNvPr id="9" name="Straight Arrow Connector 8"/>
          <p:cNvCxnSpPr>
            <a:stCxn id="6" idx="2"/>
            <a:endCxn id="7" idx="0"/>
          </p:cNvCxnSpPr>
          <p:nvPr/>
        </p:nvCxnSpPr>
        <p:spPr bwMode="auto">
          <a:xfrm>
            <a:off x="4572000" y="3248980"/>
            <a:ext cx="1116124" cy="648072"/>
          </a:xfrm>
          <a:prstGeom prst="straightConnector1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216024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אנחנו חייבים להצהיר על טיפוס סטטי שהוא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הכללי יותר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אלא אם כן אנחנו נדרשים ספציפית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. למשל במקרים הבאים: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רוצים להפעיל מתודה שיש 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אך לא 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(יש כזו בכלל?)</a:t>
            </a:r>
          </a:p>
          <a:p>
            <a:pPr marL="342900" indent="-342900" algn="r" rtl="1">
              <a:buAutoNum type="arabicPeriod"/>
            </a:pPr>
            <a:r>
              <a:rPr lang="he-IL" dirty="0">
                <a:latin typeface="Arial" pitchFamily="34" charset="0"/>
                <a:cs typeface="+mn-cs"/>
              </a:rPr>
              <a:t>אנחנו משתמשים בשירות שדורש לקבל רק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 ולא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403648" y="3032956"/>
            <a:ext cx="201622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קצת על מנשקים</a:t>
            </a:r>
            <a:endParaRPr lang="en-US" b="1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מנשק יכול להרחיב </a:t>
            </a:r>
            <a:r>
              <a:rPr lang="he-IL" b="1" dirty="0"/>
              <a:t>יותר ממנשק אחד</a:t>
            </a:r>
            <a:endParaRPr lang="en-US" dirty="0"/>
          </a:p>
          <a:p>
            <a:pPr eaLnBrk="1" hangingPunct="1"/>
            <a:r>
              <a:rPr lang="he-IL" dirty="0"/>
              <a:t>שירותים במנשק הם תמיד </a:t>
            </a:r>
            <a:r>
              <a:rPr lang="he-IL" b="1" dirty="0"/>
              <a:t>ציבוריים, וכברירת מחדל מופשטים</a:t>
            </a:r>
            <a:endParaRPr lang="en-US" b="1" dirty="0"/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MyInterface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abstract 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foo1(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b="1" dirty="0">
                <a:latin typeface="Consolas" pitchFamily="49" charset="0"/>
                <a:cs typeface="Consolas" pitchFamily="49" charset="0"/>
              </a:rPr>
            </a:br>
            <a:r>
              <a:rPr lang="en-US" sz="2400" b="1" dirty="0">
                <a:latin typeface="Consolas" pitchFamily="49" charset="0"/>
                <a:cs typeface="Consolas" pitchFamily="49" charset="0"/>
              </a:rPr>
              <a:t> 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foo2(</a:t>
            </a:r>
            <a:r>
              <a:rPr lang="en-US" sz="2400" b="1" dirty="0" err="1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 algn="l" rtl="0" eaLnBrk="1" hangingPunct="1">
              <a:buClr>
                <a:srgbClr val="FFCC66"/>
              </a:buClr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/>
              <a:t>The modifiers of foo1 and foo2 are the same.</a:t>
            </a:r>
          </a:p>
          <a:p>
            <a:pPr algn="l" rtl="0" eaLnBrk="1" hangingPunct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5596" y="1700808"/>
            <a:ext cx="4933628" cy="255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699792" y="4113076"/>
            <a:ext cx="5508612" cy="136815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מדוע הפונקציה דורשת לקבל </a:t>
            </a:r>
            <a:r>
              <a:rPr lang="en-US" dirty="0" err="1">
                <a:latin typeface="Arial" pitchFamily="34" charset="0"/>
                <a:cs typeface="+mn-cs"/>
              </a:rPr>
              <a:t>HashSet</a:t>
            </a:r>
            <a:r>
              <a:rPr lang="he-IL" dirty="0">
                <a:latin typeface="Arial" pitchFamily="34" charset="0"/>
                <a:cs typeface="+mn-cs"/>
              </a:rPr>
              <a:t>? בד"כ נשתמש בטיפוס כמה שיותר כללי. האם נוכל לשלוח לפה כל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? ע"מ המימוש שלה, אין סיבה שלא. למען האמת, נוכל לשלוח אפילו </a:t>
            </a:r>
            <a:r>
              <a:rPr lang="en-US" dirty="0">
                <a:latin typeface="Arial" pitchFamily="34" charset="0"/>
                <a:cs typeface="+mn-cs"/>
              </a:rPr>
              <a:t>Collection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203848" y="1700808"/>
            <a:ext cx="1404156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556792"/>
            <a:ext cx="5117588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האם יש עוד משהו שנוכל לשפר בקוד?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נשים לב כי המימוש של </a:t>
            </a:r>
            <a:r>
              <a:rPr lang="en-US" dirty="0" err="1">
                <a:latin typeface="Arial" pitchFamily="34" charset="0"/>
                <a:cs typeface="+mn-cs"/>
              </a:rPr>
              <a:t>func</a:t>
            </a:r>
            <a:r>
              <a:rPr lang="he-IL" dirty="0">
                <a:latin typeface="Arial" pitchFamily="34" charset="0"/>
                <a:cs typeface="+mn-cs"/>
              </a:rPr>
              <a:t> לא מחייב אותנו לקבל אוסף של מחרוזות. הדרישה היחידה היא שאברי האוסף יממשו את </a:t>
            </a:r>
            <a:r>
              <a:rPr lang="en-US" dirty="0" err="1">
                <a:latin typeface="Arial" pitchFamily="34" charset="0"/>
                <a:cs typeface="+mn-cs"/>
              </a:rPr>
              <a:t>toString</a:t>
            </a:r>
            <a:r>
              <a:rPr lang="he-IL" dirty="0">
                <a:latin typeface="Arial" pitchFamily="34" charset="0"/>
                <a:cs typeface="+mn-cs"/>
              </a:rPr>
              <a:t>, מה שמובטח לכל אובייקט ב </a:t>
            </a:r>
            <a:r>
              <a:rPr lang="en-US" dirty="0">
                <a:latin typeface="Arial" pitchFamily="34" charset="0"/>
                <a:cs typeface="+mn-cs"/>
              </a:rPr>
              <a:t>Java</a:t>
            </a:r>
            <a:r>
              <a:rPr lang="he-IL" dirty="0">
                <a:latin typeface="Arial" pitchFamily="34" charset="0"/>
                <a:cs typeface="+mn-cs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592795"/>
            <a:ext cx="5004556" cy="301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347864" y="1592796"/>
            <a:ext cx="1368152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44824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92796"/>
            <a:ext cx="4845810" cy="2916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239852" y="1592796"/>
            <a:ext cx="1332148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655676" y="1808820"/>
            <a:ext cx="792088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699792" y="4113076"/>
            <a:ext cx="5508612" cy="1908212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he-IL" dirty="0">
                <a:latin typeface="Arial" pitchFamily="34" charset="0"/>
                <a:cs typeface="+mn-cs"/>
              </a:rPr>
              <a:t>נשתמש ב &lt;?&gt; ע"מ לאפשר שימוש באוספים של כל טיפוס אפשרי.</a:t>
            </a:r>
          </a:p>
          <a:p>
            <a:pPr algn="r" rtl="1"/>
            <a:r>
              <a:rPr lang="he-IL" dirty="0">
                <a:latin typeface="Arial" pitchFamily="34" charset="0"/>
                <a:cs typeface="+mn-cs"/>
              </a:rPr>
              <a:t>שימו לב, להגדיר את </a:t>
            </a:r>
            <a:r>
              <a:rPr lang="en-US" dirty="0">
                <a:latin typeface="Arial" pitchFamily="34" charset="0"/>
                <a:cs typeface="+mn-cs"/>
              </a:rPr>
              <a:t>set</a:t>
            </a:r>
            <a:r>
              <a:rPr lang="he-IL" dirty="0">
                <a:latin typeface="Arial" pitchFamily="34" charset="0"/>
                <a:cs typeface="+mn-cs"/>
              </a:rPr>
              <a:t> מטיפוס </a:t>
            </a:r>
            <a:r>
              <a:rPr lang="en-US" dirty="0">
                <a:latin typeface="Arial" pitchFamily="34" charset="0"/>
              </a:rPr>
              <a:t>Collection</a:t>
            </a:r>
            <a:r>
              <a:rPr lang="en-US" dirty="0">
                <a:latin typeface="Arial" pitchFamily="34" charset="0"/>
                <a:cs typeface="+mn-cs"/>
              </a:rPr>
              <a:t>&lt;Object&gt;</a:t>
            </a:r>
            <a:r>
              <a:rPr lang="he-IL" dirty="0">
                <a:latin typeface="Arial" pitchFamily="34" charset="0"/>
                <a:cs typeface="+mn-cs"/>
              </a:rPr>
              <a:t> לא ישיג את אותה המטרה, כיוון שאז נוכל להפעיל את הפונקציה הזו רק עם אובייקט מטיפוס סטטי </a:t>
            </a:r>
            <a:r>
              <a:rPr lang="en-US" dirty="0">
                <a:latin typeface="Arial" pitchFamily="34" charset="0"/>
                <a:cs typeface="+mn-cs"/>
              </a:rPr>
              <a:t>Collection&lt;Object&gt;</a:t>
            </a:r>
            <a:endParaRPr lang="he-IL" dirty="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אוספים גנריים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580" y="1664804"/>
            <a:ext cx="776693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3635896" y="1700808"/>
            <a:ext cx="3456384" cy="216024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43708" y="1952836"/>
            <a:ext cx="1044116" cy="180020"/>
          </a:xfrm>
          <a:prstGeom prst="rect">
            <a:avLst/>
          </a:prstGeom>
          <a:noFill/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2" y="4725145"/>
            <a:ext cx="1152165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</a:t>
            </a:r>
            <a:endParaRPr lang="en-US" b="1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2" y="5985284"/>
            <a:ext cx="4789029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"Unhandled exception type Exception"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0" grpId="0" animBg="1"/>
      <p:bldP spid="1563654" grpId="0" animBg="1"/>
      <p:bldP spid="15636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A4AFF0-FDB9-42CE-B478-B12C6E44CA9F}" type="slidenum">
              <a:rPr lang="he-IL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563650" name="Rectangle 2"/>
          <p:cNvSpPr>
            <a:spLocks noChangeArrowheads="1"/>
          </p:cNvSpPr>
          <p:nvPr/>
        </p:nvSpPr>
        <p:spPr bwMode="auto">
          <a:xfrm>
            <a:off x="1871663" y="4437112"/>
            <a:ext cx="936142" cy="2880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6092825"/>
            <a:ext cx="5256212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</a:t>
            </a:r>
            <a:r>
              <a:rPr lang="en-US" b="1" dirty="0"/>
              <a:t> - </a:t>
            </a:r>
            <a:r>
              <a:rPr lang="he-IL" b="1" dirty="0"/>
              <a:t>המשך</a:t>
            </a:r>
            <a:endParaRPr lang="en-US" b="1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e-IL" sz="1800" b="1" dirty="0">
                <a:solidFill>
                  <a:srgbClr val="990033"/>
                </a:solidFill>
                <a:latin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throws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Exception;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bar() {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     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8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"No exception is thrown"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 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main(String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[]) { 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8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800" dirty="0" err="1">
                <a:latin typeface="Consolas" pitchFamily="49" charset="0"/>
                <a:cs typeface="Consolas" pitchFamily="49" charset="0"/>
              </a:rPr>
              <a:t>FooImpl</a:t>
            </a:r>
            <a:r>
              <a:rPr lang="en-US" sz="1800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	foo.bar();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63654" name="AutoShape 6"/>
          <p:cNvSpPr>
            <a:spLocks/>
          </p:cNvSpPr>
          <p:nvPr/>
        </p:nvSpPr>
        <p:spPr bwMode="auto">
          <a:xfrm>
            <a:off x="4716016" y="4797152"/>
            <a:ext cx="4177481" cy="10795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האם הקוד מתקמפל? אם לא, למה?</a:t>
            </a:r>
          </a:p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אם כן, האם יש שגיאת ריצה? אם יש, למה? אחרת, מה הפלט?</a:t>
            </a:r>
          </a:p>
        </p:txBody>
      </p:sp>
      <p:sp>
        <p:nvSpPr>
          <p:cNvPr id="1563655" name="AutoShape 7"/>
          <p:cNvSpPr>
            <a:spLocks/>
          </p:cNvSpPr>
          <p:nvPr/>
        </p:nvSpPr>
        <p:spPr bwMode="auto">
          <a:xfrm>
            <a:off x="3059833" y="5985284"/>
            <a:ext cx="3204356" cy="647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he-IL" dirty="0">
                <a:latin typeface="Arial" pitchFamily="34" charset="0"/>
                <a:cs typeface="Arial" pitchFamily="34" charset="0"/>
              </a:rPr>
              <a:t>פלט: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rtl="1"/>
            <a:r>
              <a:rPr lang="en-US" dirty="0">
                <a:latin typeface="Consolas" pitchFamily="49" charset="0"/>
                <a:cs typeface="Consolas" pitchFamily="49" charset="0"/>
              </a:rPr>
              <a:t>"No exception is thrown"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3654" grpId="0" animBg="1"/>
      <p:bldP spid="15636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fld id="{89CB21CC-D707-491B-9989-1BD488862AA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23554" name="Rectangle 9"/>
          <p:cNvSpPr>
            <a:spLocks noChangeArrowheads="1"/>
          </p:cNvSpPr>
          <p:nvPr/>
        </p:nvSpPr>
        <p:spPr bwMode="auto">
          <a:xfrm>
            <a:off x="971550" y="5664200"/>
            <a:ext cx="2088282" cy="28508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7183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Consider the following class hierarchy: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2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Animal{…}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Dog {…}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dirty="0">
              <a:latin typeface="Garamond" pitchFamily="18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Which of the following lines (if any) will not compile?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700" dirty="0"/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poodle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Poodle();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animal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(Animal) poodle;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Dog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dog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2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Labrador();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animal = dog;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poodle = dog;</a:t>
            </a:r>
          </a:p>
        </p:txBody>
      </p:sp>
      <p:sp>
        <p:nvSpPr>
          <p:cNvPr id="23557" name="Line 8"/>
          <p:cNvSpPr>
            <a:spLocks noChangeShapeType="1"/>
          </p:cNvSpPr>
          <p:nvPr/>
        </p:nvSpPr>
        <p:spPr bwMode="auto">
          <a:xfrm>
            <a:off x="971550" y="3573463"/>
            <a:ext cx="651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83786" name="AutoShape 10"/>
          <p:cNvSpPr>
            <a:spLocks/>
          </p:cNvSpPr>
          <p:nvPr/>
        </p:nvSpPr>
        <p:spPr bwMode="auto">
          <a:xfrm>
            <a:off x="6011863" y="4232275"/>
            <a:ext cx="2843212" cy="38655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rtl="1"/>
            <a:r>
              <a:rPr lang="en-US" dirty="0">
                <a:latin typeface="Garamond" pitchFamily="18" charset="0"/>
              </a:rPr>
              <a:t>poodle = (Poodle) dog</a:t>
            </a:r>
            <a:r>
              <a:rPr lang="en-US" dirty="0" smtClean="0">
                <a:latin typeface="Garamond" pitchFamily="18" charset="0"/>
              </a:rPr>
              <a:t>;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23559" name="AutoShape 12"/>
          <p:cNvSpPr>
            <a:spLocks noChangeArrowheads="1"/>
          </p:cNvSpPr>
          <p:nvPr/>
        </p:nvSpPr>
        <p:spPr bwMode="auto">
          <a:xfrm>
            <a:off x="6877050" y="1773238"/>
            <a:ext cx="1511300" cy="503237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Animal</a:t>
            </a:r>
          </a:p>
        </p:txBody>
      </p:sp>
      <p:sp>
        <p:nvSpPr>
          <p:cNvPr id="23560" name="Rectangle 14"/>
          <p:cNvSpPr>
            <a:spLocks noChangeArrowheads="1"/>
          </p:cNvSpPr>
          <p:nvPr/>
        </p:nvSpPr>
        <p:spPr bwMode="auto">
          <a:xfrm>
            <a:off x="7075488" y="2492375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Dog</a:t>
            </a:r>
          </a:p>
        </p:txBody>
      </p:sp>
      <p:sp>
        <p:nvSpPr>
          <p:cNvPr id="23561" name="Rectangle 15"/>
          <p:cNvSpPr>
            <a:spLocks noChangeArrowheads="1"/>
          </p:cNvSpPr>
          <p:nvPr/>
        </p:nvSpPr>
        <p:spPr bwMode="auto">
          <a:xfrm>
            <a:off x="7777163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Labrador</a:t>
            </a:r>
          </a:p>
        </p:txBody>
      </p:sp>
      <p:sp>
        <p:nvSpPr>
          <p:cNvPr id="23562" name="Rectangle 16"/>
          <p:cNvSpPr>
            <a:spLocks noChangeArrowheads="1"/>
          </p:cNvSpPr>
          <p:nvPr/>
        </p:nvSpPr>
        <p:spPr bwMode="auto">
          <a:xfrm>
            <a:off x="6408738" y="3141663"/>
            <a:ext cx="1116012" cy="323850"/>
          </a:xfrm>
          <a:prstGeom prst="rect">
            <a:avLst/>
          </a:prstGeom>
          <a:solidFill>
            <a:srgbClr val="FCE7B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/>
              <a:t>Poodle</a:t>
            </a:r>
          </a:p>
        </p:txBody>
      </p:sp>
      <p:cxnSp>
        <p:nvCxnSpPr>
          <p:cNvPr id="23563" name="AutoShape 17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>
            <a:off x="7632700" y="2276475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AutoShape 18"/>
          <p:cNvCxnSpPr>
            <a:cxnSpLocks noChangeShapeType="1"/>
            <a:stCxn id="23560" idx="2"/>
            <a:endCxn id="23562" idx="0"/>
          </p:cNvCxnSpPr>
          <p:nvPr/>
        </p:nvCxnSpPr>
        <p:spPr bwMode="auto">
          <a:xfrm flipH="1">
            <a:off x="6967538" y="2816225"/>
            <a:ext cx="666750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AutoShape 19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>
            <a:off x="7634288" y="2816225"/>
            <a:ext cx="701675" cy="32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pic>
        <p:nvPicPr>
          <p:cNvPr id="23566" name="Picture 20" descr="C:\Documents and Settings\liors\Local Settings\Temporary Internet Files\Content.IE5\2XBJBFLW\MCj042835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0225" y="206375"/>
            <a:ext cx="8540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0"/>
          <p:cNvSpPr>
            <a:spLocks/>
          </p:cNvSpPr>
          <p:nvPr/>
        </p:nvSpPr>
        <p:spPr bwMode="auto">
          <a:xfrm>
            <a:off x="3051873" y="5362969"/>
            <a:ext cx="2337639" cy="10543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Compilation Error</a:t>
            </a:r>
          </a:p>
          <a:p>
            <a:r>
              <a:rPr lang="en-US" sz="1400" dirty="0"/>
              <a:t>Type mismatch: cannot convert from Dog to Poodle</a:t>
            </a:r>
          </a:p>
        </p:txBody>
      </p:sp>
      <p:sp>
        <p:nvSpPr>
          <p:cNvPr id="1483787" name="AutoShape 11"/>
          <p:cNvSpPr>
            <a:spLocks/>
          </p:cNvSpPr>
          <p:nvPr/>
        </p:nvSpPr>
        <p:spPr bwMode="auto">
          <a:xfrm>
            <a:off x="5470744" y="5652292"/>
            <a:ext cx="3528330" cy="3579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latin typeface="Garamond" pitchFamily="18" charset="0"/>
              </a:rPr>
              <a:t>Labrador </a:t>
            </a:r>
            <a:r>
              <a:rPr lang="en-US" dirty="0" err="1">
                <a:latin typeface="Garamond" pitchFamily="18" charset="0"/>
              </a:rPr>
              <a:t>labrador</a:t>
            </a:r>
            <a:r>
              <a:rPr lang="en-US" dirty="0">
                <a:latin typeface="Garamond" pitchFamily="18" charset="0"/>
              </a:rPr>
              <a:t> = (Labrador) dog</a:t>
            </a:r>
            <a:r>
              <a:rPr lang="en-US" dirty="0" smtClean="0">
                <a:latin typeface="Garamond" pitchFamily="18" charset="0"/>
              </a:rPr>
              <a:t>;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419CDBA3-1D8F-4A47-9FB3-2E3DA512F158}"/>
              </a:ext>
            </a:extLst>
          </p:cNvPr>
          <p:cNvSpPr txBox="1"/>
          <p:nvPr/>
        </p:nvSpPr>
        <p:spPr>
          <a:xfrm>
            <a:off x="637826" y="5610677"/>
            <a:ext cx="5499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20" name="TextBox 7">
            <a:extLst>
              <a:ext uri="{FF2B5EF4-FFF2-40B4-BE49-F238E27FC236}">
                <a16:creationId xmlns:a16="http://schemas.microsoft.com/office/drawing/2014/main" id="{63F53362-4EF5-459B-94F7-2E9670A44DCA}"/>
              </a:ext>
            </a:extLst>
          </p:cNvPr>
          <p:cNvSpPr txBox="1"/>
          <p:nvPr/>
        </p:nvSpPr>
        <p:spPr>
          <a:xfrm>
            <a:off x="637116" y="4249500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1" name="TextBox 7">
            <a:extLst>
              <a:ext uri="{FF2B5EF4-FFF2-40B4-BE49-F238E27FC236}">
                <a16:creationId xmlns:a16="http://schemas.microsoft.com/office/drawing/2014/main" id="{F5E10B68-05F7-4790-B6D9-FBCD77CF09E9}"/>
              </a:ext>
            </a:extLst>
          </p:cNvPr>
          <p:cNvSpPr txBox="1"/>
          <p:nvPr/>
        </p:nvSpPr>
        <p:spPr>
          <a:xfrm>
            <a:off x="635528" y="4581128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AD272123-0FC2-4198-9F2B-4190F1BD75E2}"/>
              </a:ext>
            </a:extLst>
          </p:cNvPr>
          <p:cNvSpPr txBox="1"/>
          <p:nvPr/>
        </p:nvSpPr>
        <p:spPr>
          <a:xfrm>
            <a:off x="635528" y="4931876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3" name="TextBox 7">
            <a:extLst>
              <a:ext uri="{FF2B5EF4-FFF2-40B4-BE49-F238E27FC236}">
                <a16:creationId xmlns:a16="http://schemas.microsoft.com/office/drawing/2014/main" id="{C4AFA94B-DAF7-4E3E-B1D8-0D7E6B3C40BB}"/>
              </a:ext>
            </a:extLst>
          </p:cNvPr>
          <p:cNvSpPr txBox="1"/>
          <p:nvPr/>
        </p:nvSpPr>
        <p:spPr>
          <a:xfrm>
            <a:off x="635528" y="5279197"/>
            <a:ext cx="66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solidFill>
                  <a:srgbClr val="008000"/>
                </a:solidFill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4" name="AutoShape 10"/>
          <p:cNvSpPr>
            <a:spLocks/>
          </p:cNvSpPr>
          <p:nvPr/>
        </p:nvSpPr>
        <p:spPr bwMode="auto">
          <a:xfrm>
            <a:off x="6011863" y="4693320"/>
            <a:ext cx="2843212" cy="6078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</a:rPr>
              <a:t>No </a:t>
            </a:r>
            <a:r>
              <a:rPr lang="en-US" dirty="0">
                <a:solidFill>
                  <a:srgbClr val="00B050"/>
                </a:solidFill>
              </a:rPr>
              <a:t>compilation error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Runtime Exception</a:t>
            </a:r>
          </a:p>
        </p:txBody>
      </p:sp>
      <p:sp>
        <p:nvSpPr>
          <p:cNvPr id="25" name="AutoShape 11"/>
          <p:cNvSpPr>
            <a:spLocks/>
          </p:cNvSpPr>
          <p:nvPr/>
        </p:nvSpPr>
        <p:spPr bwMode="auto">
          <a:xfrm>
            <a:off x="5470744" y="6076822"/>
            <a:ext cx="3528330" cy="6335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</a:rPr>
              <a:t>No </a:t>
            </a:r>
            <a:r>
              <a:rPr lang="en-US" dirty="0">
                <a:solidFill>
                  <a:srgbClr val="00B050"/>
                </a:solidFill>
              </a:rPr>
              <a:t>compilation error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No Runtime 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1483786" grpId="0" animBg="1"/>
      <p:bldP spid="18" grpId="0" animBg="1"/>
      <p:bldP spid="18" grpId="1" animBg="1"/>
      <p:bldP spid="1483787" grpId="0" animBg="1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/>
              <a:t>מנשקים וירושה</a:t>
            </a:r>
            <a:endParaRPr lang="en-US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976156" y="4941168"/>
            <a:ext cx="2449513" cy="468313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149153"/>
              <a:gd name="adj6" fmla="val -4769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אין שגיאות קומפילציה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8471" name="AutoShape 7"/>
          <p:cNvSpPr>
            <a:spLocks/>
          </p:cNvSpPr>
          <p:nvPr/>
        </p:nvSpPr>
        <p:spPr bwMode="auto">
          <a:xfrm>
            <a:off x="3887788" y="6129338"/>
            <a:ext cx="2196380" cy="468312"/>
          </a:xfrm>
          <a:prstGeom prst="accentBorderCallout2">
            <a:avLst>
              <a:gd name="adj1" fmla="val 24407"/>
              <a:gd name="adj2" fmla="val -3995"/>
              <a:gd name="adj3" fmla="val 24407"/>
              <a:gd name="adj4" fmla="val -18218"/>
              <a:gd name="adj5" fmla="val -103389"/>
              <a:gd name="adj6" fmla="val -46978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en-US" dirty="0">
                <a:latin typeface="Arial" pitchFamily="34" charset="0"/>
                <a:cs typeface="Arial" pitchFamily="34" charset="0"/>
              </a:rPr>
              <a:t>public</a:t>
            </a:r>
            <a:r>
              <a:rPr lang="he-IL" dirty="0">
                <a:latin typeface="Arial" pitchFamily="34" charset="0"/>
                <a:cs typeface="Arial" pitchFamily="34" charset="0"/>
              </a:rPr>
              <a:t> כברירת מחדל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  <p:bldP spid="15984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69877" y="1952625"/>
            <a:ext cx="2090055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08A9E-7800-46FE-B0BE-9FB89493ABE6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/>
              <a:t>מנשקים וירושה</a:t>
            </a:r>
            <a:endParaRPr 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	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2400" i="1" dirty="0" err="1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"A"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 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B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A</a:t>
            </a:r>
            <a:r>
              <a:rPr lang="en-US" sz="2400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 {  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b="1" dirty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print();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598468" name="AutoShape 4"/>
          <p:cNvSpPr>
            <a:spLocks/>
          </p:cNvSpPr>
          <p:nvPr/>
        </p:nvSpPr>
        <p:spPr bwMode="auto">
          <a:xfrm>
            <a:off x="5724128" y="4761148"/>
            <a:ext cx="3024336" cy="1440160"/>
          </a:xfrm>
          <a:prstGeom prst="accentBorderCallout2">
            <a:avLst>
              <a:gd name="adj1" fmla="val 24407"/>
              <a:gd name="adj2" fmla="val -3111"/>
              <a:gd name="adj3" fmla="val 24407"/>
              <a:gd name="adj4" fmla="val -12769"/>
              <a:gd name="adj5" fmla="val -43024"/>
              <a:gd name="adj6" fmla="val -63049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r" rtl="1"/>
            <a:r>
              <a:rPr lang="he-IL" u="sng" dirty="0">
                <a:latin typeface="Arial" pitchFamily="34" charset="0"/>
                <a:cs typeface="Arial" pitchFamily="34" charset="0"/>
              </a:rPr>
              <a:t>שגיאת קומפילציה:</a:t>
            </a:r>
            <a:endParaRPr lang="en-US" u="sng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The inherited package method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A.print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cannot hide the public abstract method in C</a:t>
            </a:r>
          </a:p>
        </p:txBody>
      </p:sp>
      <p:sp>
        <p:nvSpPr>
          <p:cNvPr id="1598469" name="Text Box 5"/>
          <p:cNvSpPr txBox="1">
            <a:spLocks noChangeArrowheads="1"/>
          </p:cNvSpPr>
          <p:nvPr/>
        </p:nvSpPr>
        <p:spPr bwMode="auto">
          <a:xfrm>
            <a:off x="6624228" y="2960948"/>
            <a:ext cx="2160588" cy="3762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0"/>
          <a:lstStyle/>
          <a:p>
            <a:pPr algn="ctr" rtl="1"/>
            <a:r>
              <a:rPr lang="he-IL" dirty="0">
                <a:latin typeface="Arial" pitchFamily="34" charset="0"/>
                <a:cs typeface="Arial" pitchFamily="34" charset="0"/>
              </a:rPr>
              <a:t>האם יש שגיאה?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7" name="Picture 8" descr="C:\Documents and Settings\liors\Local Settings\Temporary Internet Files\Content.IE5\09RTAZYQ\MCj02322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638" y="215900"/>
            <a:ext cx="9175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8468" grpId="0" animBg="1"/>
      <p:bldP spid="15984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following table shows the access to members permitted by each modifier</a:t>
            </a:r>
            <a:endParaRPr lang="he-IL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6BA2F5E-DB9A-40D5-B4B1-C8B60711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188546"/>
              </p:ext>
            </p:extLst>
          </p:nvPr>
        </p:nvGraphicFramePr>
        <p:xfrm>
          <a:off x="1524118" y="2333470"/>
          <a:ext cx="6552964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76164">
                  <a:extLst>
                    <a:ext uri="{9D8B030D-6E8A-4147-A177-3AD203B41FA5}">
                      <a16:colId xmlns:a16="http://schemas.microsoft.com/office/drawing/2014/main" val="2881005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855657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8673204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4770465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04745814"/>
                    </a:ext>
                  </a:extLst>
                </a:gridCol>
              </a:tblGrid>
              <a:tr h="12319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Modifier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Subclass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18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public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27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protected 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355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No modifier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2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private</a:t>
                      </a:r>
                      <a:endParaRPr lang="en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03987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BE444E2-D863-4B41-B591-BC95F942F519}"/>
              </a:ext>
            </a:extLst>
          </p:cNvPr>
          <p:cNvSpPr txBox="1"/>
          <p:nvPr/>
        </p:nvSpPr>
        <p:spPr>
          <a:xfrm>
            <a:off x="3252428" y="196413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b="1" dirty="0">
                <a:latin typeface="+mn-lt"/>
                <a:cs typeface="+mn-cs"/>
              </a:rPr>
              <a:t>Access Level</a:t>
            </a:r>
            <a:endParaRPr lang="en-IL" b="1" dirty="0">
              <a:latin typeface="+mn-lt"/>
              <a:cs typeface="+mn-cs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9612" y="4507230"/>
            <a:ext cx="770669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 class may be declared with the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modifier 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public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in which case that class is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visible to all classes everywhere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</a:t>
            </a:r>
            <a:endParaRPr kumimoji="0" lang="he-IL" altLang="en-US" sz="20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If a class has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 modifier 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(the default, also known as </a:t>
            </a:r>
            <a:r>
              <a:rPr kumimoji="0" lang="en-US" altLang="en-US" sz="20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package-private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), it is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visible only within its own package 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(packages are named groups of related 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classes)</a:t>
            </a:r>
            <a:r>
              <a:rPr kumimoji="0" lang="en-US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64" y="6536323"/>
            <a:ext cx="77946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https://docs.oracle.com/javase/tutorial/java/javaOO/accesscontrol.html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41366</TotalTime>
  <Words>1298</Words>
  <Application>Microsoft Office PowerPoint</Application>
  <PresentationFormat>On-screen Show (4:3)</PresentationFormat>
  <Paragraphs>592</Paragraphs>
  <Slides>34</Slides>
  <Notes>32</Notes>
  <HiddenSlides>9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Arial</vt:lpstr>
      <vt:lpstr>Calibri</vt:lpstr>
      <vt:lpstr>Comic Sans MS</vt:lpstr>
      <vt:lpstr>Consolas</vt:lpstr>
      <vt:lpstr>Courier New</vt:lpstr>
      <vt:lpstr>Garamond</vt:lpstr>
      <vt:lpstr>Monaco</vt:lpstr>
      <vt:lpstr>PMingLiU</vt:lpstr>
      <vt:lpstr>Rod</vt:lpstr>
      <vt:lpstr>Times New Roman</vt:lpstr>
      <vt:lpstr>Wingdings</vt:lpstr>
      <vt:lpstr>Layers</vt:lpstr>
      <vt:lpstr>תוכנה 1 - תרגול 12 </vt:lpstr>
      <vt:lpstr>בחינה באופק!</vt:lpstr>
      <vt:lpstr>קצת על מנשקים</vt:lpstr>
      <vt:lpstr>מנשקים</vt:lpstr>
      <vt:lpstr>מנשקים - המשך</vt:lpstr>
      <vt:lpstr>מנשקים וירושה</vt:lpstr>
      <vt:lpstr>מנשקים וירושה</vt:lpstr>
      <vt:lpstr>מנשקים וירושה</vt:lpstr>
      <vt:lpstr>The following table shows the access to members permitted by each modifier</vt:lpstr>
      <vt:lpstr>Static binding (or early binding)</vt:lpstr>
      <vt:lpstr>דריסה של שירותים</vt:lpstr>
      <vt:lpstr>דריסה של שירותים וניראות</vt:lpstr>
      <vt:lpstr>דריסה של שירותים וניראות (2)</vt:lpstr>
      <vt:lpstr>הורשה</vt:lpstr>
      <vt:lpstr>הורשה (2)</vt:lpstr>
      <vt:lpstr>סדר הפעולות ביצירת אובייקט</vt:lpstr>
      <vt:lpstr>סדר הפעולות ביצירת אובייקט</vt:lpstr>
      <vt:lpstr>הורשה ובנאים</vt:lpstr>
      <vt:lpstr>הורשה ובנאים (2)</vt:lpstr>
      <vt:lpstr>הורשה ובנאים (3)</vt:lpstr>
      <vt:lpstr>דריסה והעמסה של שירותים</vt:lpstr>
      <vt:lpstr>הורשה ודריסת שירותים</vt:lpstr>
      <vt:lpstr>הורשה ודריסת שירותים (2)</vt:lpstr>
      <vt:lpstr>מחלקות פנימיות</vt:lpstr>
      <vt:lpstr>מחלקות פנימיות - סיכום</vt:lpstr>
      <vt:lpstr>enum</vt:lpstr>
      <vt:lpstr>enum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  <vt:lpstr>אוספים גנריים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Ella</cp:lastModifiedBy>
  <cp:revision>4360</cp:revision>
  <cp:lastPrinted>1601-01-01T00:00:00Z</cp:lastPrinted>
  <dcterms:created xsi:type="dcterms:W3CDTF">1601-01-01T00:00:00Z</dcterms:created>
  <dcterms:modified xsi:type="dcterms:W3CDTF">2021-12-29T07:53:51Z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