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25" r:id="rId1"/>
  </p:sldMasterIdLst>
  <p:notesMasterIdLst>
    <p:notesMasterId r:id="rId41"/>
  </p:notesMasterIdLst>
  <p:handoutMasterIdLst>
    <p:handoutMasterId r:id="rId42"/>
  </p:handoutMasterIdLst>
  <p:sldIdLst>
    <p:sldId id="267" r:id="rId2"/>
    <p:sldId id="409" r:id="rId3"/>
    <p:sldId id="410" r:id="rId4"/>
    <p:sldId id="411" r:id="rId5"/>
    <p:sldId id="412" r:id="rId6"/>
    <p:sldId id="413" r:id="rId7"/>
    <p:sldId id="427" r:id="rId8"/>
    <p:sldId id="414" r:id="rId9"/>
    <p:sldId id="415" r:id="rId10"/>
    <p:sldId id="416" r:id="rId11"/>
    <p:sldId id="417" r:id="rId12"/>
    <p:sldId id="418" r:id="rId13"/>
    <p:sldId id="419" r:id="rId14"/>
    <p:sldId id="421" r:id="rId15"/>
    <p:sldId id="422" r:id="rId16"/>
    <p:sldId id="423" r:id="rId17"/>
    <p:sldId id="437" r:id="rId18"/>
    <p:sldId id="428" r:id="rId19"/>
    <p:sldId id="429" r:id="rId20"/>
    <p:sldId id="340" r:id="rId21"/>
    <p:sldId id="341" r:id="rId22"/>
    <p:sldId id="342" r:id="rId23"/>
    <p:sldId id="440" r:id="rId24"/>
    <p:sldId id="433" r:id="rId25"/>
    <p:sldId id="442" r:id="rId26"/>
    <p:sldId id="443" r:id="rId27"/>
    <p:sldId id="444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2" r:id="rId38"/>
    <p:sldId id="353" r:id="rId39"/>
    <p:sldId id="354" r:id="rId40"/>
  </p:sldIdLst>
  <p:sldSz cx="9144000" cy="6858000" type="screen4x3"/>
  <p:notesSz cx="7099300" cy="10234613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E42021B5-36FE-458B-B921-E2F067E06C85}">
          <p14:sldIdLst>
            <p14:sldId id="267"/>
            <p14:sldId id="409"/>
            <p14:sldId id="410"/>
            <p14:sldId id="411"/>
            <p14:sldId id="412"/>
            <p14:sldId id="413"/>
            <p14:sldId id="427"/>
            <p14:sldId id="414"/>
            <p14:sldId id="415"/>
            <p14:sldId id="416"/>
            <p14:sldId id="417"/>
            <p14:sldId id="418"/>
            <p14:sldId id="419"/>
            <p14:sldId id="421"/>
            <p14:sldId id="422"/>
            <p14:sldId id="423"/>
            <p14:sldId id="437"/>
            <p14:sldId id="428"/>
            <p14:sldId id="429"/>
            <p14:sldId id="340"/>
            <p14:sldId id="341"/>
            <p14:sldId id="342"/>
            <p14:sldId id="440"/>
            <p14:sldId id="433"/>
            <p14:sldId id="442"/>
            <p14:sldId id="443"/>
            <p14:sldId id="444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17">
          <p15:clr>
            <a:srgbClr val="A4A3A4"/>
          </p15:clr>
        </p15:guide>
        <p15:guide id="2" pos="4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CC66"/>
    <a:srgbClr val="FF6600"/>
    <a:srgbClr val="FCF600"/>
    <a:srgbClr val="FF0000"/>
    <a:srgbClr val="99FFCC"/>
    <a:srgbClr val="CCFF99"/>
    <a:srgbClr val="99FF66"/>
    <a:srgbClr val="7F0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620" autoAdjust="0"/>
    <p:restoredTop sz="78087" autoAdjust="0"/>
  </p:normalViewPr>
  <p:slideViewPr>
    <p:cSldViewPr snapToGrid="0" snapToObjects="1">
      <p:cViewPr varScale="1">
        <p:scale>
          <a:sx n="95" d="100"/>
          <a:sy n="95" d="100"/>
        </p:scale>
        <p:origin x="2170" y="58"/>
      </p:cViewPr>
      <p:guideLst>
        <p:guide orient="horz" pos="2017"/>
        <p:guide pos="49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BC3283-A367-40C8-AAB7-CAA0863917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E66072-AD87-4A43-9D24-B61B3970BEC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10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536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6378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62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761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750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681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502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906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88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90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831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CAB31-32DD-41CE-9949-7B491B0E4F6F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3408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914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751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499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776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335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157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037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990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430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27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2D98B-B6BE-4956-B600-993B5BF5D2E3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4810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679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601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024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301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239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40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F2B72-B347-436F-9EAF-69751A299CB1}" type="slidenum">
              <a:rPr lang="he-I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42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33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22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07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7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41898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513554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14411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8440656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3380418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5293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330190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7981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03634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338786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hf hd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19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תוכנה 1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219" name="Subtitle 819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199"/>
            <a:ext cx="7848600" cy="2367699"/>
          </a:xfrm>
        </p:spPr>
        <p:txBody>
          <a:bodyPr anchor="ctr">
            <a:normAutofit lnSpcReduction="10000"/>
          </a:bodyPr>
          <a:lstStyle/>
          <a:p>
            <a:pPr algn="r"/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תרגול מספר </a:t>
            </a:r>
            <a:r>
              <a:rPr lang="en-US" sz="4400" cap="all" spc="-10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8</a:t>
            </a:r>
            <a:r>
              <a:rPr lang="he-IL" sz="4400" cap="all" spc="-10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: </a:t>
            </a:r>
            <a:endParaRPr lang="he-IL" sz="4400" cap="all" spc="-100" dirty="0">
              <a:solidFill>
                <a:srgbClr val="0070C0"/>
              </a:solidFill>
              <a:latin typeface="Segoe UI" pitchFamily="34" charset="0"/>
              <a:ea typeface="Segoe UI" pitchFamily="34" charset="0"/>
              <a:cs typeface="Arial" pitchFamily="34" charset="0"/>
            </a:endParaRPr>
          </a:p>
          <a:p>
            <a:pPr algn="r"/>
            <a:r>
              <a:rPr lang="he-IL" sz="3200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			הורשה</a:t>
            </a:r>
          </a:p>
          <a:p>
            <a:pPr algn="r"/>
            <a:r>
              <a:rPr lang="he-IL" sz="3200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			מחלקות אבסטרקטיות</a:t>
            </a:r>
            <a:endParaRPr lang="en-US" sz="3200" dirty="0">
              <a:solidFill>
                <a:srgbClr val="0066CC"/>
              </a:solidFill>
              <a:latin typeface="Segoe UI" pitchFamily="34" charset="0"/>
              <a:ea typeface="Segoe UI" pitchFamily="34" charset="0"/>
            </a:endParaRPr>
          </a:p>
          <a:p>
            <a:pPr algn="r"/>
            <a:r>
              <a:rPr lang="he-IL" sz="3200" dirty="0"/>
              <a:t>			</a:t>
            </a:r>
            <a:r>
              <a:rPr lang="he-IL" sz="3200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חריגים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398434" y="181466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90" name="Rectangle 6"/>
          <p:cNvSpPr>
            <a:spLocks noChangeArrowheads="1"/>
          </p:cNvSpPr>
          <p:nvPr/>
        </p:nvSpPr>
        <p:spPr bwMode="auto">
          <a:xfrm>
            <a:off x="1474867" y="1885954"/>
            <a:ext cx="919560" cy="312737"/>
          </a:xfrm>
          <a:prstGeom prst="rect">
            <a:avLst/>
          </a:prstGeom>
          <a:solidFill>
            <a:srgbClr val="FFFF00"/>
          </a:solidFill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1591" name="Rectangle 7"/>
          <p:cNvSpPr>
            <a:spLocks noChangeArrowheads="1"/>
          </p:cNvSpPr>
          <p:nvPr/>
        </p:nvSpPr>
        <p:spPr bwMode="auto">
          <a:xfrm>
            <a:off x="848105" y="3275593"/>
            <a:ext cx="960828" cy="312738"/>
          </a:xfrm>
          <a:prstGeom prst="rect">
            <a:avLst/>
          </a:prstGeom>
          <a:solidFill>
            <a:srgbClr val="FFFF00"/>
          </a:solidFill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מחלקות מופשטות  - דוגמא</a:t>
            </a:r>
            <a:endParaRPr lang="en-US" dirty="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>
          <a:xfrm>
            <a:off x="601663" y="1617406"/>
            <a:ext cx="5790084" cy="4876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endParaRPr lang="he-IL" sz="2000" dirty="0">
              <a:latin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public abstract class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public void f() {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A.f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!!”);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abstract public void g();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new A();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public class B extends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public void g() {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B.g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!!”);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new B();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802A9161-B5C1-4F81-8057-0C14D85E9F8F}" type="slidenum">
              <a:rPr lang="he-IL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2394427" y="3591560"/>
            <a:ext cx="557213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</a:rPr>
              <a:t>X</a:t>
            </a:r>
          </a:p>
        </p:txBody>
      </p:sp>
      <p:pic>
        <p:nvPicPr>
          <p:cNvPr id="204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9263" y="2649538"/>
            <a:ext cx="3302000" cy="26828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40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90" grpId="0" animBg="1"/>
      <p:bldP spid="451591" grpId="0" animBg="1"/>
      <p:bldP spid="4515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A85DF070-43EB-4818-BD96-E703AFD2F18D}" type="slidenum">
              <a:rPr lang="he-IL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3067" y="1778000"/>
            <a:ext cx="4437063" cy="4302125"/>
          </a:xfrm>
        </p:spPr>
        <p:txBody>
          <a:bodyPr/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x;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y;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CartesianPoint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x,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y)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.x</a:t>
            </a:r>
            <a:r>
              <a:rPr lang="en-US" sz="1400" b="1" dirty="0">
                <a:latin typeface="Garamond" pitchFamily="18" charset="0"/>
              </a:rPr>
              <a:t> = x;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.y</a:t>
            </a:r>
            <a:r>
              <a:rPr lang="en-US" sz="1400" b="1" dirty="0">
                <a:latin typeface="Garamond" pitchFamily="18" charset="0"/>
              </a:rPr>
              <a:t> = y;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 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x;}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 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y;}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rho() 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(x*x + y*y); 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theta() 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Math.atan2(</a:t>
            </a:r>
            <a:r>
              <a:rPr lang="en-US" sz="1400" b="1" dirty="0" err="1">
                <a:latin typeface="Garamond" pitchFamily="18" charset="0"/>
              </a:rPr>
              <a:t>y,x</a:t>
            </a:r>
            <a:r>
              <a:rPr lang="en-US" sz="1400" b="1" dirty="0">
                <a:latin typeface="Garamond" pitchFamily="18" charset="0"/>
              </a:rPr>
              <a:t>);}</a:t>
            </a:r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4541390" y="1768776"/>
            <a:ext cx="4533045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r;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theta;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PolarPoint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r,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theta)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.r</a:t>
            </a:r>
            <a:r>
              <a:rPr lang="en-US" sz="1400" b="1" dirty="0">
                <a:latin typeface="Garamond" pitchFamily="18" charset="0"/>
              </a:rPr>
              <a:t> = r;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.theta</a:t>
            </a:r>
            <a:r>
              <a:rPr lang="en-US" sz="1400" b="1" dirty="0">
                <a:latin typeface="Garamond" pitchFamily="18" charset="0"/>
              </a:rPr>
              <a:t> = theta;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 { 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 * Math.cos(theta); 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 { 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 * Math.sin(theta); 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rho()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r;}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theta()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theta;	}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  <p:sp>
        <p:nvSpPr>
          <p:cNvPr id="229387" name="Rectangle 11"/>
          <p:cNvSpPr>
            <a:spLocks noChangeArrowheads="1"/>
          </p:cNvSpPr>
          <p:nvPr/>
        </p:nvSpPr>
        <p:spPr bwMode="auto">
          <a:xfrm>
            <a:off x="380246" y="1692579"/>
            <a:ext cx="8592297" cy="603250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3" name="Line 12"/>
          <p:cNvSpPr>
            <a:spLocks noChangeShapeType="1"/>
          </p:cNvSpPr>
          <p:nvPr/>
        </p:nvSpPr>
        <p:spPr bwMode="auto">
          <a:xfrm flipH="1">
            <a:off x="4808538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29390" name="Rectangle 14"/>
          <p:cNvSpPr>
            <a:spLocks noChangeArrowheads="1"/>
          </p:cNvSpPr>
          <p:nvPr/>
        </p:nvSpPr>
        <p:spPr bwMode="auto">
          <a:xfrm>
            <a:off x="380246" y="2364091"/>
            <a:ext cx="8592297" cy="1011238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1" name="Rectangle 15"/>
          <p:cNvSpPr>
            <a:spLocks noChangeArrowheads="1"/>
          </p:cNvSpPr>
          <p:nvPr/>
        </p:nvSpPr>
        <p:spPr bwMode="auto">
          <a:xfrm>
            <a:off x="380246" y="3413429"/>
            <a:ext cx="8592298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2" name="Rectangle 16"/>
          <p:cNvSpPr>
            <a:spLocks noChangeArrowheads="1"/>
          </p:cNvSpPr>
          <p:nvPr/>
        </p:nvSpPr>
        <p:spPr bwMode="auto">
          <a:xfrm>
            <a:off x="380246" y="385157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3" name="Rectangle 17"/>
          <p:cNvSpPr>
            <a:spLocks noChangeArrowheads="1"/>
          </p:cNvSpPr>
          <p:nvPr/>
        </p:nvSpPr>
        <p:spPr bwMode="auto">
          <a:xfrm>
            <a:off x="380246" y="428972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4" name="Rectangle 18"/>
          <p:cNvSpPr>
            <a:spLocks noChangeArrowheads="1"/>
          </p:cNvSpPr>
          <p:nvPr/>
        </p:nvSpPr>
        <p:spPr bwMode="auto">
          <a:xfrm>
            <a:off x="380246" y="472787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5" name="Text Box 19"/>
          <p:cNvSpPr txBox="1">
            <a:spLocks noChangeArrowheads="1"/>
          </p:cNvSpPr>
          <p:nvPr/>
        </p:nvSpPr>
        <p:spPr bwMode="auto">
          <a:xfrm>
            <a:off x="1939925" y="5507038"/>
            <a:ext cx="5854700" cy="66675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rtl="0"/>
            <a:r>
              <a:rPr lang="he-IL" dirty="0"/>
              <a:t>קשה לראות דמיון בין מימושי המתודות במקרה זה.</a:t>
            </a:r>
          </a:p>
          <a:p>
            <a:pPr algn="ctr"/>
            <a:r>
              <a:rPr lang="he-IL" dirty="0"/>
              <a:t>כל 4 המתודות </a:t>
            </a:r>
            <a:r>
              <a:rPr lang="he-IL" b="1" dirty="0"/>
              <a:t>בסיסיות</a:t>
            </a:r>
            <a:r>
              <a:rPr lang="he-IL" dirty="0"/>
              <a:t> ויש להן קשר הדוק לייצוג שנבחר </a:t>
            </a:r>
            <a:r>
              <a:rPr lang="he-IL" b="1" dirty="0"/>
              <a:t>לשדות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28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7" grpId="0" animBg="1"/>
      <p:bldP spid="229390" grpId="0" animBg="1"/>
      <p:bldP spid="229391" grpId="0" animBg="1"/>
      <p:bldP spid="229392" grpId="0" animBg="1"/>
      <p:bldP spid="229393" grpId="0" animBg="1"/>
      <p:bldP spid="229394" grpId="0" animBg="1"/>
      <p:bldP spid="2293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867E392-2466-4348-A849-FC0CB16FD69E}" type="slidenum">
              <a:rPr lang="he-IL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61286" y="1684338"/>
            <a:ext cx="4227513" cy="4302125"/>
          </a:xfrm>
        </p:spPr>
        <p:txBody>
          <a:bodyPr/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rotate(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angle)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currentTheta</a:t>
            </a:r>
            <a:r>
              <a:rPr lang="en-US" sz="1400" b="1" dirty="0">
                <a:latin typeface="Garamond" pitchFamily="18" charset="0"/>
              </a:rPr>
              <a:t> = Math.atan2(</a:t>
            </a:r>
            <a:r>
              <a:rPr lang="en-US" sz="1400" b="1" dirty="0" err="1">
                <a:latin typeface="Garamond" pitchFamily="18" charset="0"/>
              </a:rPr>
              <a:t>y,x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currentRho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getRho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x = </a:t>
            </a:r>
            <a:r>
              <a:rPr lang="en-US" sz="1400" b="1" dirty="0" err="1">
                <a:latin typeface="Garamond" pitchFamily="18" charset="0"/>
              </a:rPr>
              <a:t>currentRho</a:t>
            </a:r>
            <a:r>
              <a:rPr lang="en-US" sz="1400" b="1" dirty="0">
                <a:latin typeface="Garamond" pitchFamily="18" charset="0"/>
              </a:rPr>
              <a:t> * Math.cos(</a:t>
            </a:r>
            <a:r>
              <a:rPr lang="en-US" sz="1400" b="1" dirty="0" err="1">
                <a:latin typeface="Garamond" pitchFamily="18" charset="0"/>
              </a:rPr>
              <a:t>currentTheta+angle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y = </a:t>
            </a:r>
            <a:r>
              <a:rPr lang="en-US" sz="1400" b="1" dirty="0" err="1">
                <a:latin typeface="Garamond" pitchFamily="18" charset="0"/>
              </a:rPr>
              <a:t>currentRho</a:t>
            </a:r>
            <a:r>
              <a:rPr lang="en-US" sz="1400" b="1" dirty="0">
                <a:latin typeface="Garamond" pitchFamily="18" charset="0"/>
              </a:rPr>
              <a:t> * Math.sin(</a:t>
            </a:r>
            <a:r>
              <a:rPr lang="en-US" sz="1400" b="1" dirty="0" err="1">
                <a:latin typeface="Garamond" pitchFamily="18" charset="0"/>
              </a:rPr>
              <a:t>currentTheta+angle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>
              <a:solidFill>
                <a:srgbClr val="7F0055"/>
              </a:solidFill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>
              <a:solidFill>
                <a:srgbClr val="7F0055"/>
              </a:solidFill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translate(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dx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x += </a:t>
            </a:r>
            <a:r>
              <a:rPr lang="en-US" sz="1400" b="1" dirty="0" err="1">
                <a:latin typeface="Garamond" pitchFamily="18" charset="0"/>
              </a:rPr>
              <a:t>dx</a:t>
            </a:r>
            <a:r>
              <a:rPr lang="en-US" sz="1400" b="1" dirty="0">
                <a:latin typeface="Garamond" pitchFamily="18" charset="0"/>
              </a:rPr>
              <a:t>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y +=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5008562" y="1657913"/>
            <a:ext cx="431800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rotate(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angle) { 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theta += angle;	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9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2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solidFill>
                <a:srgbClr val="7F0055"/>
              </a:solidFill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translate(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dx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) {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 + dx;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 +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r =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*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 + 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*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theta = Math.atan2(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</p:txBody>
      </p:sp>
      <p:sp>
        <p:nvSpPr>
          <p:cNvPr id="416774" name="Rectangle 6"/>
          <p:cNvSpPr>
            <a:spLocks noChangeArrowheads="1"/>
          </p:cNvSpPr>
          <p:nvPr/>
        </p:nvSpPr>
        <p:spPr bwMode="auto">
          <a:xfrm>
            <a:off x="580291" y="1619259"/>
            <a:ext cx="8301772" cy="1767408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 flipH="1">
            <a:off x="4808538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6776" name="Text Box 8"/>
          <p:cNvSpPr txBox="1">
            <a:spLocks noChangeArrowheads="1"/>
          </p:cNvSpPr>
          <p:nvPr/>
        </p:nvSpPr>
        <p:spPr bwMode="auto">
          <a:xfrm>
            <a:off x="2709863" y="5589588"/>
            <a:ext cx="4281487" cy="66675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rtl="0"/>
            <a:r>
              <a:rPr lang="he-IL" dirty="0"/>
              <a:t>גם כאן קשה לראות דמיון בין מימושי המתודות,</a:t>
            </a:r>
          </a:p>
          <a:p>
            <a:pPr algn="ctr"/>
            <a:r>
              <a:rPr lang="he-IL" dirty="0"/>
              <a:t>למימושים קשר הדוק לייצוג שנבחר לשדות</a:t>
            </a:r>
            <a:endParaRPr lang="en-US" dirty="0"/>
          </a:p>
        </p:txBody>
      </p:sp>
      <p:sp>
        <p:nvSpPr>
          <p:cNvPr id="416777" name="Rectangle 9"/>
          <p:cNvSpPr>
            <a:spLocks noChangeArrowheads="1"/>
          </p:cNvSpPr>
          <p:nvPr/>
        </p:nvSpPr>
        <p:spPr bwMode="auto">
          <a:xfrm>
            <a:off x="580290" y="3699932"/>
            <a:ext cx="8301773" cy="169797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51167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4" grpId="0" animBg="1"/>
      <p:bldP spid="416776" grpId="0" animBg="1"/>
      <p:bldP spid="4167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92162BC-F9E6-4764-8B1C-966F43E3B537}" type="slidenum">
              <a:rPr lang="he-IL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3475" y="1391562"/>
            <a:ext cx="4762500" cy="1127125"/>
          </a:xfrm>
        </p:spPr>
        <p:txBody>
          <a:bodyPr wrap="square">
            <a:sp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((x-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()) * (x-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())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                                         (y-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())*(y-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()));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</p:txBody>
      </p:sp>
      <p:sp>
        <p:nvSpPr>
          <p:cNvPr id="23561" name="Rectangle 3"/>
          <p:cNvSpPr>
            <a:spLocks noChangeArrowheads="1"/>
          </p:cNvSpPr>
          <p:nvPr/>
        </p:nvSpPr>
        <p:spPr bwMode="auto">
          <a:xfrm>
            <a:off x="5160475" y="1391562"/>
            <a:ext cx="3740019" cy="228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+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	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</p:txBody>
      </p:sp>
      <p:sp>
        <p:nvSpPr>
          <p:cNvPr id="23564" name="Line 7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4733" name="Text Box 13"/>
          <p:cNvSpPr txBox="1">
            <a:spLocks noChangeArrowheads="1"/>
          </p:cNvSpPr>
          <p:nvPr/>
        </p:nvSpPr>
        <p:spPr bwMode="auto">
          <a:xfrm>
            <a:off x="2775049" y="2974269"/>
            <a:ext cx="4501851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הקוד דומה אבל לא זהה, נראה מה ניתן לעשות...</a:t>
            </a:r>
            <a:endParaRPr lang="en-US" dirty="0"/>
          </a:p>
        </p:txBody>
      </p:sp>
      <p:sp>
        <p:nvSpPr>
          <p:cNvPr id="414734" name="Text Box 14"/>
          <p:cNvSpPr txBox="1">
            <a:spLocks noChangeArrowheads="1"/>
          </p:cNvSpPr>
          <p:nvPr/>
        </p:nvSpPr>
        <p:spPr bwMode="auto">
          <a:xfrm>
            <a:off x="944107" y="3469569"/>
            <a:ext cx="7242986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ננסה לשכתב את </a:t>
            </a:r>
            <a:r>
              <a:rPr lang="en-US" dirty="0" err="1"/>
              <a:t>CartesianPoint</a:t>
            </a:r>
            <a:r>
              <a:rPr lang="he-IL" dirty="0"/>
              <a:t> ע"י הוספת משתני העזר </a:t>
            </a:r>
            <a:r>
              <a:rPr lang="en-US" dirty="0" err="1"/>
              <a:t>deltaX</a:t>
            </a:r>
            <a:r>
              <a:rPr lang="he-IL" dirty="0"/>
              <a:t> ו- </a:t>
            </a:r>
            <a:r>
              <a:rPr lang="en-US" dirty="0" err="1"/>
              <a:t>deltaY</a:t>
            </a:r>
            <a:endParaRPr 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324435" y="3946148"/>
            <a:ext cx="4279900" cy="1839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	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x-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y-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+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                                         (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);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2300560" y="5748465"/>
            <a:ext cx="4976340" cy="92551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נשאר הבדל אחד:</a:t>
            </a:r>
            <a:endParaRPr lang="en-US" dirty="0"/>
          </a:p>
          <a:p>
            <a:pPr algn="ctr"/>
            <a:r>
              <a:rPr lang="he-IL" dirty="0"/>
              <a:t>נחליף את </a:t>
            </a:r>
            <a:r>
              <a:rPr lang="en-US" dirty="0"/>
              <a:t>x</a:t>
            </a:r>
            <a:r>
              <a:rPr lang="he-IL" dirty="0"/>
              <a:t> להיות </a:t>
            </a:r>
            <a:r>
              <a:rPr lang="en-US" dirty="0" err="1"/>
              <a:t>getX</a:t>
            </a:r>
            <a:r>
              <a:rPr lang="en-US" dirty="0"/>
              <a:t>()</a:t>
            </a:r>
            <a:r>
              <a:rPr lang="he-IL" dirty="0"/>
              <a:t> – </a:t>
            </a:r>
          </a:p>
          <a:p>
            <a:pPr algn="ctr"/>
            <a:r>
              <a:rPr lang="he-IL" dirty="0"/>
              <a:t>במאזן ביצועים לעומת כלליות נעדיף תמיד את הכלליות</a:t>
            </a:r>
            <a:endParaRPr lang="en-US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185020" y="3945561"/>
            <a:ext cx="3731169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+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	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774027" y="4373118"/>
            <a:ext cx="18288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45808" y="4373118"/>
            <a:ext cx="551705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74027" y="4607814"/>
            <a:ext cx="18288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51904" y="4607814"/>
            <a:ext cx="551705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31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33" grpId="0" animBg="1"/>
      <p:bldP spid="414734" grpId="0" animBg="1"/>
      <p:bldP spid="15" grpId="0"/>
      <p:bldP spid="16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FEDABEB-2F95-4ED1-BF6F-DD6590A31E6E}" type="slidenum">
              <a:rPr lang="he-IL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he-I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44014" y="1728788"/>
            <a:ext cx="4265613" cy="2032000"/>
          </a:xfrm>
        </p:spPr>
        <p:txBody>
          <a:bodyPr>
            <a:norm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	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solidFill>
                  <a:srgbClr val="FF0000"/>
                </a:solidFill>
                <a:latin typeface="Garamond" pitchFamily="18" charset="0"/>
              </a:rPr>
              <a:t>getX</a:t>
            </a:r>
            <a:r>
              <a:rPr lang="en-US" sz="1400" b="1" dirty="0">
                <a:solidFill>
                  <a:srgbClr val="FF0000"/>
                </a:solidFill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solidFill>
                  <a:srgbClr val="FF0000"/>
                </a:solidFill>
                <a:latin typeface="Garamond" pitchFamily="18" charset="0"/>
              </a:rPr>
              <a:t>getY</a:t>
            </a:r>
            <a:r>
              <a:rPr lang="en-US" sz="1400" b="1" dirty="0">
                <a:solidFill>
                  <a:srgbClr val="FF0000"/>
                </a:solidFill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             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2925" name="Text Box 13"/>
          <p:cNvSpPr txBox="1">
            <a:spLocks noChangeArrowheads="1"/>
          </p:cNvSpPr>
          <p:nvPr/>
        </p:nvSpPr>
        <p:spPr bwMode="auto">
          <a:xfrm>
            <a:off x="2229038" y="5203596"/>
            <a:ext cx="5314573" cy="92551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שתי המתודות זהות לחלוטין</a:t>
            </a:r>
            <a:r>
              <a:rPr lang="en-US" dirty="0"/>
              <a:t>!</a:t>
            </a:r>
          </a:p>
          <a:p>
            <a:pPr algn="ctr"/>
            <a:r>
              <a:rPr lang="he-IL" dirty="0"/>
              <a:t>עתה ניתן להעביר את המתודה למחלקה </a:t>
            </a:r>
            <a:r>
              <a:rPr lang="en-US" dirty="0" err="1"/>
              <a:t>AbstPoint</a:t>
            </a:r>
            <a:r>
              <a:rPr lang="he-IL" dirty="0"/>
              <a:t> </a:t>
            </a:r>
          </a:p>
          <a:p>
            <a:pPr algn="ctr"/>
            <a:r>
              <a:rPr lang="he-IL" dirty="0"/>
              <a:t>ולמחוק אותה מהמחלקות </a:t>
            </a:r>
            <a:r>
              <a:rPr lang="en-US" dirty="0" err="1"/>
              <a:t>CartesianPoint</a:t>
            </a:r>
            <a:r>
              <a:rPr lang="he-IL" dirty="0"/>
              <a:t> ו- </a:t>
            </a:r>
            <a:r>
              <a:rPr lang="en-US" dirty="0" err="1"/>
              <a:t>PolarPoint</a:t>
            </a:r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5159708" y="1727674"/>
            <a:ext cx="3658367" cy="2033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public double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distance(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IPoint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other) {</a:t>
            </a:r>
          </a:p>
          <a:p>
            <a:pPr marL="342900" lvl="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double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()-other.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double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getY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()-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other.getY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return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Math.sqrt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*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+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	</a:t>
            </a:r>
            <a:r>
              <a:rPr kumimoji="0" lang="en-US" sz="14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                   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*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0999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Rectangle 3"/>
          <p:cNvSpPr>
            <a:spLocks noChangeArrowheads="1"/>
          </p:cNvSpPr>
          <p:nvPr/>
        </p:nvSpPr>
        <p:spPr bwMode="auto">
          <a:xfrm>
            <a:off x="4886326" y="1558925"/>
            <a:ext cx="4040391" cy="18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500" b="1" dirty="0">
                <a:latin typeface="Garamond" pitchFamily="18" charset="0"/>
              </a:rPr>
              <a:t> String </a:t>
            </a:r>
            <a:r>
              <a:rPr lang="en-US" sz="1500" b="1" dirty="0" err="1">
                <a:latin typeface="Garamond" pitchFamily="18" charset="0"/>
              </a:rPr>
              <a:t>toString</a:t>
            </a:r>
            <a:r>
              <a:rPr lang="en-US" sz="1500" b="1" dirty="0">
                <a:latin typeface="Garamond" pitchFamily="18" charset="0"/>
              </a:rPr>
              <a:t>() {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>
                <a:latin typeface="Garamond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>
                <a:latin typeface="Garamond" pitchFamily="18" charset="0"/>
              </a:rPr>
              <a:t>getX</a:t>
            </a:r>
            <a:r>
              <a:rPr lang="en-US" sz="1500" b="1" dirty="0">
                <a:latin typeface="Garamond" pitchFamily="18" charset="0"/>
              </a:rPr>
              <a:t>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>
                <a:latin typeface="Garamond" pitchFamily="18" charset="0"/>
              </a:rPr>
              <a:t>getY</a:t>
            </a:r>
            <a:r>
              <a:rPr lang="en-US" sz="1500" b="1" dirty="0">
                <a:latin typeface="Garamond" pitchFamily="18" charset="0"/>
              </a:rPr>
              <a:t>() +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     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>
                <a:latin typeface="Garamond" pitchFamily="18" charset="0"/>
              </a:rPr>
              <a:t> + r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>
                <a:latin typeface="Garamond" pitchFamily="18" charset="0"/>
              </a:rPr>
              <a:t> + theta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>
                <a:latin typeface="Garamond" pitchFamily="18" charset="0"/>
              </a:rPr>
              <a:t>; 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 b="1" dirty="0">
                <a:latin typeface="Garamond" pitchFamily="18" charset="0"/>
              </a:rPr>
              <a:t>	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90B4550-CF11-4712-BA64-22DDC3CEF868}" type="slidenum">
              <a:rPr lang="he-IL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5491" y="1558925"/>
            <a:ext cx="4270375" cy="1188018"/>
          </a:xfrm>
        </p:spPr>
        <p:txBody>
          <a:bodyPr wrap="square">
            <a:sp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>
                <a:latin typeface="Garamond" pitchFamily="18" charset="0"/>
              </a:rPr>
              <a:t> String </a:t>
            </a:r>
            <a:r>
              <a:rPr lang="en-US" sz="1400" b="1" dirty="0" err="1">
                <a:latin typeface="Garamond" pitchFamily="18" charset="0"/>
              </a:rPr>
              <a:t>toString</a:t>
            </a:r>
            <a:r>
              <a:rPr lang="en-US" sz="1400" b="1" dirty="0">
                <a:latin typeface="Garamond" pitchFamily="18" charset="0"/>
              </a:rPr>
              <a:t>(){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>
                <a:latin typeface="Garamond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>
                <a:latin typeface="Garamond" pitchFamily="18" charset="0"/>
              </a:rPr>
              <a:t> + x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>
                <a:latin typeface="Garamond" pitchFamily="18" charset="0"/>
              </a:rPr>
              <a:t> + y + 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    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>
                <a:latin typeface="Garamond" pitchFamily="18" charset="0"/>
              </a:rPr>
              <a:t> + rho()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>
                <a:latin typeface="Garamond" pitchFamily="18" charset="0"/>
              </a:rPr>
              <a:t> + theta()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>
                <a:latin typeface="Garamond" pitchFamily="18" charset="0"/>
              </a:rPr>
              <a:t>; 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</p:txBody>
      </p:sp>
      <p:sp>
        <p:nvSpPr>
          <p:cNvPr id="27664" name="Line 6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8039" name="Text Box 7"/>
          <p:cNvSpPr txBox="1">
            <a:spLocks noChangeArrowheads="1"/>
          </p:cNvSpPr>
          <p:nvPr/>
        </p:nvSpPr>
        <p:spPr bwMode="auto">
          <a:xfrm>
            <a:off x="3036470" y="3165375"/>
            <a:ext cx="3847825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he-IL" dirty="0"/>
              <a:t>תהליך דומה ניתן גם לבצע עבור </a:t>
            </a:r>
            <a:r>
              <a:rPr lang="en-US" dirty="0" err="1"/>
              <a:t>toString</a:t>
            </a:r>
            <a:endParaRPr lang="he-IL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864100" y="4175937"/>
            <a:ext cx="4357959" cy="18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500" b="1" dirty="0">
                <a:latin typeface="Garamond" pitchFamily="18" charset="0"/>
              </a:rPr>
              <a:t> String </a:t>
            </a:r>
            <a:r>
              <a:rPr lang="en-US" sz="1500" b="1" dirty="0" err="1">
                <a:latin typeface="Garamond" pitchFamily="18" charset="0"/>
              </a:rPr>
              <a:t>toString</a:t>
            </a:r>
            <a:r>
              <a:rPr lang="en-US" sz="1500" b="1" dirty="0">
                <a:latin typeface="Garamond" pitchFamily="18" charset="0"/>
              </a:rPr>
              <a:t>() {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>
                <a:latin typeface="Garamond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>
                <a:latin typeface="Garamond" pitchFamily="18" charset="0"/>
              </a:rPr>
              <a:t>getX</a:t>
            </a:r>
            <a:r>
              <a:rPr lang="en-US" sz="1500" b="1" dirty="0">
                <a:latin typeface="Garamond" pitchFamily="18" charset="0"/>
              </a:rPr>
              <a:t>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>
                <a:latin typeface="Garamond" pitchFamily="18" charset="0"/>
              </a:rPr>
              <a:t>getY</a:t>
            </a:r>
            <a:r>
              <a:rPr lang="en-US" sz="1500" b="1" dirty="0">
                <a:latin typeface="Garamond" pitchFamily="18" charset="0"/>
              </a:rPr>
              <a:t>() +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     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>
                <a:latin typeface="Garamond" pitchFamily="18" charset="0"/>
              </a:rPr>
              <a:t> + rho()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400" b="1" dirty="0">
                <a:latin typeface="Garamond" pitchFamily="18" charset="0"/>
              </a:rPr>
              <a:t>t</a:t>
            </a:r>
            <a:r>
              <a:rPr lang="en-US" sz="1400" b="1" dirty="0">
                <a:latin typeface="Garamond" panose="02020404030301010803" pitchFamily="18" charset="0"/>
                <a:cs typeface="Consolas" pitchFamily="49" charset="0"/>
              </a:rPr>
              <a:t>heta()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>
                <a:latin typeface="Garamond" pitchFamily="18" charset="0"/>
              </a:rPr>
              <a:t>; 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 b="1" dirty="0">
                <a:latin typeface="Garamond" pitchFamily="18" charset="0"/>
              </a:rPr>
              <a:t>	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03265" y="4175937"/>
            <a:ext cx="4270375" cy="120340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>
                <a:latin typeface="Garamond" pitchFamily="18" charset="0"/>
              </a:rPr>
              <a:t> String </a:t>
            </a:r>
            <a:r>
              <a:rPr lang="en-US" sz="1400" b="1" dirty="0" err="1">
                <a:latin typeface="Garamond" pitchFamily="18" charset="0"/>
              </a:rPr>
              <a:t>toString</a:t>
            </a:r>
            <a:r>
              <a:rPr lang="en-US" sz="1400" b="1" dirty="0">
                <a:latin typeface="Garamond" pitchFamily="18" charset="0"/>
              </a:rPr>
              <a:t>(){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>
                <a:latin typeface="Garamond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600" b="1" dirty="0" err="1">
                <a:solidFill>
                  <a:srgbClr val="FF0000"/>
                </a:solidFill>
                <a:latin typeface="Garamond" pitchFamily="18" charset="0"/>
              </a:rPr>
              <a:t>getX</a:t>
            </a:r>
            <a:r>
              <a:rPr lang="en-US" sz="1600" b="1" dirty="0">
                <a:solidFill>
                  <a:srgbClr val="FF0000"/>
                </a:solidFill>
                <a:latin typeface="Garamond" pitchFamily="18" charset="0"/>
              </a:rPr>
              <a:t>() </a:t>
            </a:r>
            <a:r>
              <a:rPr lang="en-US" sz="1500" b="1" dirty="0">
                <a:latin typeface="Garamond" pitchFamily="18" charset="0"/>
              </a:rPr>
              <a:t>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>
                <a:solidFill>
                  <a:srgbClr val="FF0000"/>
                </a:solidFill>
                <a:latin typeface="Garamond" pitchFamily="18" charset="0"/>
              </a:rPr>
              <a:t>getY</a:t>
            </a:r>
            <a:r>
              <a:rPr lang="en-US" sz="1500" b="1" dirty="0">
                <a:solidFill>
                  <a:srgbClr val="FF0000"/>
                </a:solidFill>
                <a:latin typeface="Garamond" pitchFamily="18" charset="0"/>
              </a:rPr>
              <a:t>()</a:t>
            </a:r>
            <a:r>
              <a:rPr lang="en-US" sz="1500" b="1" dirty="0">
                <a:latin typeface="Garamond" pitchFamily="18" charset="0"/>
              </a:rPr>
              <a:t> + 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    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>
                <a:latin typeface="Garamond" pitchFamily="18" charset="0"/>
              </a:rPr>
              <a:t> + rho()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>
                <a:latin typeface="Garamond" pitchFamily="18" charset="0"/>
              </a:rPr>
              <a:t> + theta()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>
                <a:latin typeface="Garamond" pitchFamily="18" charset="0"/>
              </a:rPr>
              <a:t>; 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04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16</a:t>
            </a:fld>
            <a:endParaRPr lang="he-IL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dirty="0"/>
              <a:t>מימוש המחלקה האבסטרקטית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5224" y="1683945"/>
            <a:ext cx="75053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abstract class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AbstractPoint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implements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double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distance(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other) {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other.getX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other.getY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2" algn="l" rtl="0"/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Math.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sqrt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 +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);</a:t>
            </a:r>
          </a:p>
          <a:p>
            <a:pPr lvl="1"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String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{ 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"(x="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y="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+ </a:t>
            </a:r>
          </a:p>
          <a:p>
            <a:pPr lvl="2" algn="l" rtl="0"/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r="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rho()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theta="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theta()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")"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lvl="1"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/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205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17</a:t>
            </a:fld>
            <a:endParaRPr lang="he-IL"/>
          </a:p>
        </p:txBody>
      </p:sp>
      <p:sp>
        <p:nvSpPr>
          <p:cNvPr id="5" name="AutoShape 15" descr="30%"/>
          <p:cNvSpPr>
            <a:spLocks noChangeArrowheads="1"/>
          </p:cNvSpPr>
          <p:nvPr/>
        </p:nvSpPr>
        <p:spPr bwMode="auto">
          <a:xfrm>
            <a:off x="3375596" y="864788"/>
            <a:ext cx="1979613" cy="7207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cxnSp>
        <p:nvCxnSpPr>
          <p:cNvPr id="6" name="AutoShape 16"/>
          <p:cNvCxnSpPr>
            <a:cxnSpLocks noChangeShapeType="1"/>
          </p:cNvCxnSpPr>
          <p:nvPr/>
        </p:nvCxnSpPr>
        <p:spPr bwMode="auto">
          <a:xfrm>
            <a:off x="4338811" y="1755376"/>
            <a:ext cx="53182" cy="3238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4257452" y="160932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AutoShape 18" descr="30%"/>
          <p:cNvSpPr>
            <a:spLocks noChangeArrowheads="1"/>
          </p:cNvSpPr>
          <p:nvPr/>
        </p:nvSpPr>
        <p:spPr bwMode="auto">
          <a:xfrm>
            <a:off x="3375596" y="2053826"/>
            <a:ext cx="1979613" cy="720725"/>
          </a:xfrm>
          <a:prstGeom prst="flowChartProcess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&lt;&lt;abstract&gt;&gt;</a:t>
            </a:r>
          </a:p>
          <a:p>
            <a:pPr algn="ctr"/>
            <a:r>
              <a:rPr lang="en-US" dirty="0" err="1"/>
              <a:t>AbstPoint</a:t>
            </a:r>
            <a:endParaRPr lang="en-US" dirty="0"/>
          </a:p>
        </p:txBody>
      </p:sp>
      <p:sp>
        <p:nvSpPr>
          <p:cNvPr id="9" name="AutoShape 19" descr="30%"/>
          <p:cNvSpPr>
            <a:spLocks noChangeArrowheads="1"/>
          </p:cNvSpPr>
          <p:nvPr/>
        </p:nvSpPr>
        <p:spPr bwMode="auto">
          <a:xfrm>
            <a:off x="1081601" y="3922187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0" name="AutoShape 20" descr="30%"/>
          <p:cNvSpPr>
            <a:spLocks noChangeArrowheads="1"/>
          </p:cNvSpPr>
          <p:nvPr/>
        </p:nvSpPr>
        <p:spPr bwMode="auto">
          <a:xfrm>
            <a:off x="3346227" y="3922187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1" name="AutoShape 21"/>
          <p:cNvSpPr>
            <a:spLocks noChangeArrowheads="1"/>
          </p:cNvSpPr>
          <p:nvPr/>
        </p:nvSpPr>
        <p:spPr bwMode="auto">
          <a:xfrm rot="2079250">
            <a:off x="3297809" y="274385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2" name="AutoShape 22"/>
          <p:cNvCxnSpPr>
            <a:cxnSpLocks noChangeShapeType="1"/>
            <a:stCxn id="9" idx="0"/>
            <a:endCxn id="11" idx="2"/>
          </p:cNvCxnSpPr>
          <p:nvPr/>
        </p:nvCxnSpPr>
        <p:spPr bwMode="auto">
          <a:xfrm flipV="1">
            <a:off x="2071407" y="2876953"/>
            <a:ext cx="1292828" cy="104523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AutoShape 23"/>
          <p:cNvCxnSpPr>
            <a:cxnSpLocks noChangeShapeType="1"/>
          </p:cNvCxnSpPr>
          <p:nvPr/>
        </p:nvCxnSpPr>
        <p:spPr bwMode="auto">
          <a:xfrm flipH="1">
            <a:off x="4360640" y="2938441"/>
            <a:ext cx="9525" cy="98374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AutoShape 24"/>
          <p:cNvSpPr>
            <a:spLocks noChangeArrowheads="1"/>
          </p:cNvSpPr>
          <p:nvPr/>
        </p:nvSpPr>
        <p:spPr bwMode="auto">
          <a:xfrm>
            <a:off x="4257452" y="279239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5" name="AutoShape 25"/>
          <p:cNvCxnSpPr>
            <a:cxnSpLocks noChangeShapeType="1"/>
            <a:stCxn id="16" idx="2"/>
            <a:endCxn id="17" idx="0"/>
          </p:cNvCxnSpPr>
          <p:nvPr/>
        </p:nvCxnSpPr>
        <p:spPr bwMode="auto">
          <a:xfrm>
            <a:off x="5360874" y="2865416"/>
            <a:ext cx="1298524" cy="106418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AutoShape 26"/>
          <p:cNvSpPr>
            <a:spLocks noChangeArrowheads="1"/>
          </p:cNvSpPr>
          <p:nvPr/>
        </p:nvSpPr>
        <p:spPr bwMode="auto">
          <a:xfrm rot="19200000">
            <a:off x="5205984" y="273645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" name="AutoShape 28" descr="30%"/>
          <p:cNvSpPr>
            <a:spLocks noChangeArrowheads="1"/>
          </p:cNvSpPr>
          <p:nvPr/>
        </p:nvSpPr>
        <p:spPr bwMode="auto">
          <a:xfrm>
            <a:off x="5669591" y="3929599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sp>
        <p:nvSpPr>
          <p:cNvPr id="29" name="Rounded Rectangular Callout 28"/>
          <p:cNvSpPr/>
          <p:nvPr/>
        </p:nvSpPr>
        <p:spPr>
          <a:xfrm>
            <a:off x="5669591" y="1619023"/>
            <a:ext cx="3408986" cy="1143000"/>
          </a:xfrm>
          <a:prstGeom prst="wedgeRoundRectCallout">
            <a:avLst>
              <a:gd name="adj1" fmla="val -68651"/>
              <a:gd name="adj2" fmla="val 2916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Remember! Implements </a:t>
            </a:r>
            <a:r>
              <a:rPr lang="en-US" b="1" dirty="0" err="1"/>
              <a:t>IPoint</a:t>
            </a:r>
            <a:endParaRPr lang="en-US" b="1" dirty="0"/>
          </a:p>
          <a:p>
            <a:pPr algn="ctr"/>
            <a:r>
              <a:rPr lang="en-US" dirty="0"/>
              <a:t>distance</a:t>
            </a:r>
          </a:p>
          <a:p>
            <a:pPr algn="ctr"/>
            <a:r>
              <a:rPr lang="en-US" dirty="0" err="1"/>
              <a:t>toString</a:t>
            </a:r>
            <a:endParaRPr lang="en-US" dirty="0"/>
          </a:p>
        </p:txBody>
      </p:sp>
      <p:sp>
        <p:nvSpPr>
          <p:cNvPr id="30" name="Rounded Rectangular Callout 29"/>
          <p:cNvSpPr/>
          <p:nvPr/>
        </p:nvSpPr>
        <p:spPr>
          <a:xfrm>
            <a:off x="2462618" y="5292495"/>
            <a:ext cx="3206973" cy="1431155"/>
          </a:xfrm>
          <a:prstGeom prst="wedgeRoundRectCallout">
            <a:avLst>
              <a:gd name="adj1" fmla="val -57661"/>
              <a:gd name="adj2" fmla="val -9138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getX</a:t>
            </a:r>
          </a:p>
          <a:p>
            <a:pPr algn="ctr"/>
            <a:r>
              <a:rPr lang="en-US"/>
              <a:t>getY</a:t>
            </a:r>
          </a:p>
          <a:p>
            <a:pPr algn="ctr"/>
            <a:r>
              <a:rPr lang="en-US"/>
              <a:t>rotate</a:t>
            </a:r>
            <a:endParaRPr lang="en-US" dirty="0"/>
          </a:p>
        </p:txBody>
      </p:sp>
      <p:sp>
        <p:nvSpPr>
          <p:cNvPr id="31" name="Isosceles Triangle 30"/>
          <p:cNvSpPr/>
          <p:nvPr/>
        </p:nvSpPr>
        <p:spPr>
          <a:xfrm>
            <a:off x="4179354" y="4642912"/>
            <a:ext cx="318914" cy="930326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ular Callout 31"/>
          <p:cNvSpPr/>
          <p:nvPr/>
        </p:nvSpPr>
        <p:spPr>
          <a:xfrm>
            <a:off x="2462618" y="5292495"/>
            <a:ext cx="3842932" cy="1431155"/>
          </a:xfrm>
          <a:prstGeom prst="wedgeRoundRectCallout">
            <a:avLst>
              <a:gd name="adj1" fmla="val 63817"/>
              <a:gd name="adj2" fmla="val -9039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Remember! Extends </a:t>
            </a:r>
            <a:r>
              <a:rPr lang="en-US" b="1" dirty="0" err="1"/>
              <a:t>AbstPoint</a:t>
            </a:r>
            <a:endParaRPr lang="en-US" b="1" dirty="0"/>
          </a:p>
          <a:p>
            <a:pPr algn="ctr"/>
            <a:r>
              <a:rPr lang="en-US" dirty="0" err="1"/>
              <a:t>getX</a:t>
            </a:r>
            <a:endParaRPr lang="en-US" dirty="0"/>
          </a:p>
          <a:p>
            <a:pPr algn="ctr"/>
            <a:r>
              <a:rPr lang="en-US" dirty="0" err="1"/>
              <a:t>getY</a:t>
            </a:r>
            <a:endParaRPr lang="en-US" dirty="0"/>
          </a:p>
          <a:p>
            <a:pPr algn="ctr"/>
            <a:r>
              <a:rPr lang="en-IL" dirty="0"/>
              <a:t>…</a:t>
            </a:r>
            <a:endParaRPr lang="en-US" dirty="0"/>
          </a:p>
          <a:p>
            <a:pPr algn="ctr"/>
            <a:r>
              <a:rPr lang="en-US" dirty="0"/>
              <a:t>rotate</a:t>
            </a:r>
          </a:p>
        </p:txBody>
      </p:sp>
    </p:spTree>
    <p:extLst>
      <p:ext uri="{BB962C8B-B14F-4D97-AF65-F5344CB8AC3E}">
        <p14:creationId xmlns:p14="http://schemas.microsoft.com/office/powerpoint/2010/main" val="3130142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18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488887" y="1294646"/>
            <a:ext cx="750532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PolarPoint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AbstractPoint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/>
            <a:endParaRPr lang="en-US" sz="5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r;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theta;</a:t>
            </a:r>
          </a:p>
          <a:p>
            <a:pPr lvl="1" algn="l" rtl="0"/>
            <a:endParaRPr lang="en-US" sz="7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PolarPoint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r,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theta) {</a:t>
            </a:r>
          </a:p>
          <a:p>
            <a:pPr lvl="2" algn="l" rtl="0"/>
            <a:r>
              <a:rPr lang="en-US" sz="1600" dirty="0" err="1">
                <a:latin typeface="Consolas" pitchFamily="49" charset="0"/>
                <a:cs typeface="Consolas" pitchFamily="49" charset="0"/>
              </a:rPr>
              <a:t>this.r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r;</a:t>
            </a:r>
          </a:p>
          <a:p>
            <a:pPr lvl="2" algn="l" rtl="0"/>
            <a:r>
              <a:rPr lang="en-US" sz="1600" dirty="0" err="1">
                <a:latin typeface="Consolas" pitchFamily="49" charset="0"/>
                <a:cs typeface="Consolas" pitchFamily="49" charset="0"/>
              </a:rPr>
              <a:t>this.theta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theta;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sz="7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@Override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{  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r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Math.</a:t>
            </a:r>
            <a:r>
              <a:rPr lang="en-US" sz="1600" i="1" dirty="0" err="1">
                <a:latin typeface="Consolas" pitchFamily="49" charset="0"/>
                <a:cs typeface="Consolas" pitchFamily="49" charset="0"/>
              </a:rPr>
              <a:t>cos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(theta)</a:t>
            </a:r>
            <a:r>
              <a:rPr lang="en-US" sz="1600" i="1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sz="5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@Override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void rotate(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angle) { 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	theta += angle;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 …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dirty="0"/>
              <a:t>ירושה מהמחלקה האבסטרקטית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77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193"/>
          <p:cNvSpPr>
            <a:spLocks noGrp="1" noChangeArrowheads="1"/>
          </p:cNvSpPr>
          <p:nvPr>
            <p:ph type="ctrTitle"/>
          </p:nvPr>
        </p:nvSpPr>
        <p:spPr>
          <a:xfrm>
            <a:off x="685800" y="1365250"/>
            <a:ext cx="7848600" cy="1927225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חריגים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61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ירושה ממחלקות קיימות</a:t>
            </a:r>
            <a:endParaRPr lang="en-US" dirty="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e-IL" sz="3000" dirty="0"/>
              <a:t>ראינו בהרצאה שתי דרכים לשימוש חוזר בקוד של מחלקה קיימת: </a:t>
            </a:r>
            <a:endParaRPr lang="en-US" sz="3000" dirty="0"/>
          </a:p>
          <a:p>
            <a:pPr eaLnBrk="1" hangingPunct="1">
              <a:defRPr/>
            </a:pPr>
            <a:r>
              <a:rPr lang="he-IL" dirty="0"/>
              <a:t>הראשונה: הכלה + האצלה</a:t>
            </a:r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r>
              <a:rPr lang="he-IL" dirty="0"/>
              <a:t>השנייה: ירושה</a:t>
            </a:r>
          </a:p>
          <a:p>
            <a:pPr eaLnBrk="1" hangingPunct="1">
              <a:defRPr/>
            </a:pPr>
            <a:r>
              <a:rPr lang="he-IL" dirty="0"/>
              <a:t>המחלקה היורשת יכולה </a:t>
            </a:r>
            <a:r>
              <a:rPr lang="he-IL" b="1" dirty="0"/>
              <a:t>להוסיף</a:t>
            </a:r>
            <a:r>
              <a:rPr lang="he-IL" dirty="0"/>
              <a:t> פונקציונאליות שלא </a:t>
            </a:r>
            <a:r>
              <a:rPr lang="he-IL" dirty="0" err="1"/>
              <a:t>היתה</a:t>
            </a:r>
            <a:r>
              <a:rPr lang="he-IL" dirty="0"/>
              <a:t> קיימת במחלקת הבסיס, או </a:t>
            </a:r>
            <a:r>
              <a:rPr lang="he-IL" b="1" dirty="0"/>
              <a:t>לשנות</a:t>
            </a:r>
            <a:r>
              <a:rPr lang="he-IL" dirty="0"/>
              <a:t> פונקציונאליות שקיבלה בירושה</a:t>
            </a:r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E7B5F19-F2D9-4125-B65A-4885BE13BE35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22549" y="2066029"/>
            <a:ext cx="4980223" cy="1319752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הכלה (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aggregation</a:t>
            </a:r>
            <a:r>
              <a:rPr lang="he-IL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)– במחלקה א' יש שדה מטיפוס מחלקה ב'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האצלה (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delegation</a:t>
            </a:r>
            <a:r>
              <a:rPr lang="he-IL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)– קוראים מתוך מתודות במחלקה א' למתודות של מחלקה ב'</a:t>
            </a:r>
          </a:p>
        </p:txBody>
      </p:sp>
      <p:sp>
        <p:nvSpPr>
          <p:cNvPr id="2" name="Rectangle 1"/>
          <p:cNvSpPr/>
          <p:nvPr/>
        </p:nvSpPr>
        <p:spPr>
          <a:xfrm>
            <a:off x="2816772" y="3508894"/>
            <a:ext cx="2732690" cy="1776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3600" dirty="0"/>
              <a:t>א</a:t>
            </a:r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</p:txBody>
      </p:sp>
      <p:sp>
        <p:nvSpPr>
          <p:cNvPr id="3" name="Rectangle 2"/>
          <p:cNvSpPr/>
          <p:nvPr/>
        </p:nvSpPr>
        <p:spPr>
          <a:xfrm>
            <a:off x="6663559" y="3508894"/>
            <a:ext cx="2207172" cy="16921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3600" dirty="0"/>
              <a:t>ב</a:t>
            </a:r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18841" y="4223598"/>
            <a:ext cx="367862" cy="3258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102772" y="3981860"/>
            <a:ext cx="1476704" cy="4151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>
            <a:off x="688427" y="3414301"/>
            <a:ext cx="1960180" cy="483476"/>
          </a:xfrm>
          <a:prstGeom prst="curvedConnector3">
            <a:avLst>
              <a:gd name="adj1" fmla="val 1743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79634" y="3540425"/>
            <a:ext cx="601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?</a:t>
            </a:r>
            <a:endParaRPr lang="en-US" dirty="0"/>
          </a:p>
        </p:txBody>
      </p:sp>
      <p:cxnSp>
        <p:nvCxnSpPr>
          <p:cNvPr id="19" name="Curved Connector 18"/>
          <p:cNvCxnSpPr/>
          <p:nvPr/>
        </p:nvCxnSpPr>
        <p:spPr>
          <a:xfrm>
            <a:off x="5665075" y="3586675"/>
            <a:ext cx="940676" cy="254875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18941" y="3324228"/>
            <a:ext cx="601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?</a:t>
            </a:r>
            <a:endParaRPr lang="en-US" dirty="0"/>
          </a:p>
        </p:txBody>
      </p:sp>
      <p:cxnSp>
        <p:nvCxnSpPr>
          <p:cNvPr id="24" name="Curved Connector 23"/>
          <p:cNvCxnSpPr/>
          <p:nvPr/>
        </p:nvCxnSpPr>
        <p:spPr>
          <a:xfrm flipH="1">
            <a:off x="5665075" y="4779600"/>
            <a:ext cx="940676" cy="254875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65075" y="4429396"/>
            <a:ext cx="601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Ans</a:t>
            </a:r>
            <a:endParaRPr lang="en-US" dirty="0"/>
          </a:p>
        </p:txBody>
      </p:sp>
      <p:cxnSp>
        <p:nvCxnSpPr>
          <p:cNvPr id="26" name="Curved Connector 25"/>
          <p:cNvCxnSpPr/>
          <p:nvPr/>
        </p:nvCxnSpPr>
        <p:spPr>
          <a:xfrm rot="10800000">
            <a:off x="341587" y="3758728"/>
            <a:ext cx="2276804" cy="986381"/>
          </a:xfrm>
          <a:prstGeom prst="curvedConnector3">
            <a:avLst>
              <a:gd name="adj1" fmla="val 99856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118037" y="4281983"/>
            <a:ext cx="601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6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  <p:bldP spid="4" grpId="0" animBg="1"/>
      <p:bldP spid="15" grpId="0"/>
      <p:bldP spid="20" grpId="0"/>
      <p:bldP spid="25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נממש שירות המחשב ממוצע הרמוני על אוסף של מספרים.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40080" y="2788920"/>
            <a:ext cx="7397496" cy="2930033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(Collection&lt;Integer&gt; numbers){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denominator += 1.0/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4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()/ denominator;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4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he-IL" sz="1600" b="1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1116" y="2042160"/>
            <a:ext cx="2181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4014216" y="5558828"/>
            <a:ext cx="4462272" cy="9181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שאלה: ממוצע הרמוני מוגדר רק על מספרים חיוביים. מה נעשה אם נקבל מספר אי-חיובי ברשימה?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אופציה ראשונה:</a:t>
            </a:r>
          </a:p>
          <a:p>
            <a:pPr lvl="1"/>
            <a:r>
              <a:rPr lang="he-IL" dirty="0"/>
              <a:t>נקבל החלטה בתוך השירות, למשל:</a:t>
            </a:r>
          </a:p>
          <a:p>
            <a:pPr lvl="2"/>
            <a:r>
              <a:rPr lang="he-IL" dirty="0"/>
              <a:t>נתעלם מהמספרים האי-חיוביים ונחשב ממוצע הרמוני על שאר המספרים.</a:t>
            </a:r>
          </a:p>
          <a:p>
            <a:pPr lvl="2"/>
            <a:r>
              <a:rPr lang="he-IL" dirty="0"/>
              <a:t>נחזיר 0 או מספר ברירת מחדל אחר</a:t>
            </a:r>
          </a:p>
          <a:p>
            <a:pPr lvl="1"/>
            <a:r>
              <a:rPr lang="he-IL" dirty="0"/>
              <a:t>חסרונות – המשתמש לא ידע שמשהו לא תקין, אם היה יודע, אולי היה מעדיף דרך אחרת לטיפול.</a:t>
            </a:r>
          </a:p>
          <a:p>
            <a:r>
              <a:rPr lang="he-IL" dirty="0"/>
              <a:t>אופציה </a:t>
            </a:r>
            <a:r>
              <a:rPr lang="he-IL" dirty="0" err="1"/>
              <a:t>שניה</a:t>
            </a:r>
            <a:r>
              <a:rPr lang="he-IL" dirty="0"/>
              <a:t>: </a:t>
            </a:r>
          </a:p>
          <a:p>
            <a:pPr lvl="1"/>
            <a:r>
              <a:rPr lang="he-IL" dirty="0"/>
              <a:t>שימוש בחריגים - </a:t>
            </a:r>
            <a:r>
              <a:rPr lang="en-US" dirty="0" err="1"/>
              <a:t>exeption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22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8229600" cy="399340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(Collection&lt;Integer&gt; numbers) throws Exception{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throw new Exception("wrong value in list: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denominator += 1.0/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()/denominator;</a:t>
            </a:r>
          </a:p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9731" y="1705356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19528" y="3731381"/>
            <a:ext cx="4618482" cy="318903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548055" y="2007108"/>
            <a:ext cx="0" cy="3378618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01184" y="3969763"/>
            <a:ext cx="0" cy="1438054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Rounded Rectangle 15"/>
          <p:cNvSpPr/>
          <p:nvPr/>
        </p:nvSpPr>
        <p:spPr>
          <a:xfrm>
            <a:off x="2319528" y="5407817"/>
            <a:ext cx="3432048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עלינו לייצר אובייקט חדש מטיפוס </a:t>
            </a:r>
            <a:r>
              <a:rPr lang="en-US" dirty="0">
                <a:solidFill>
                  <a:schemeClr val="tx1"/>
                </a:solidFill>
              </a:rPr>
              <a:t>Exception</a:t>
            </a:r>
            <a:r>
              <a:rPr lang="he-IL" dirty="0">
                <a:solidFill>
                  <a:schemeClr val="tx1"/>
                </a:solidFill>
              </a:rPr>
              <a:t> ולהשתמש במילה השמורה </a:t>
            </a:r>
            <a:r>
              <a:rPr lang="en-US" dirty="0">
                <a:solidFill>
                  <a:schemeClr val="tx1"/>
                </a:solidFill>
              </a:rPr>
              <a:t>throw</a:t>
            </a:r>
            <a:r>
              <a:rPr lang="he-IL" dirty="0">
                <a:solidFill>
                  <a:schemeClr val="tx1"/>
                </a:solidFill>
              </a:rPr>
              <a:t> בשביל לזרוק את השגיאה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382512" y="5385726"/>
            <a:ext cx="2322576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מצהירים על שגיאה שנזרקת בשירות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49040" y="3109186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constructor</a:t>
            </a:r>
          </a:p>
        </p:txBody>
      </p:sp>
      <p:sp>
        <p:nvSpPr>
          <p:cNvPr id="6" name="Left Brace 5"/>
          <p:cNvSpPr/>
          <p:nvPr/>
        </p:nvSpPr>
        <p:spPr>
          <a:xfrm rot="5400000">
            <a:off x="4711510" y="1664228"/>
            <a:ext cx="233364" cy="3831015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Exception</a:t>
            </a:r>
            <a:r>
              <a:rPr lang="he-IL" dirty="0"/>
              <a:t> הוא אובייקט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75CE6F04-69D4-45C3-9B9A-AAE7045AD826}"/>
              </a:ext>
            </a:extLst>
          </p:cNvPr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81372270"/>
              </p:ext>
            </p:extLst>
          </p:nvPr>
        </p:nvGraphicFramePr>
        <p:xfrm>
          <a:off x="254000" y="2946878"/>
          <a:ext cx="8636000" cy="396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Bitmap Image" r:id="rId4" imgW="7676190" imgH="3524742" progId="PBrush">
                  <p:embed/>
                </p:oleObj>
              </mc:Choice>
              <mc:Fallback>
                <p:oleObj name="Bitmap Image" r:id="rId4" imgW="7676190" imgH="3524742" progId="PBrush">
                  <p:embed/>
                  <p:pic>
                    <p:nvPicPr>
                      <p:cNvPr id="3074" name="Object 3">
                        <a:extLst>
                          <a:ext uri="{FF2B5EF4-FFF2-40B4-BE49-F238E27FC236}">
                            <a16:creationId xmlns:a16="http://schemas.microsoft.com/office/drawing/2014/main" id="{75CE6F04-69D4-45C3-9B9A-AAE7045AD826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2946878"/>
                        <a:ext cx="8636000" cy="396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903187" y="1554798"/>
            <a:ext cx="1954530" cy="6515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Throwable</a:t>
            </a:r>
            <a:endParaRPr lang="en-US" dirty="0"/>
          </a:p>
        </p:txBody>
      </p:sp>
      <p:cxnSp>
        <p:nvCxnSpPr>
          <p:cNvPr id="12" name="Elbow Connector 11"/>
          <p:cNvCxnSpPr/>
          <p:nvPr/>
        </p:nvCxnSpPr>
        <p:spPr>
          <a:xfrm rot="16200000" flipV="1">
            <a:off x="4861879" y="2259490"/>
            <a:ext cx="705961" cy="66881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08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DE8AC-4913-40A8-9A79-2D7B4C8926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24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2B8C9-B873-4A92-98E9-BD633E5CB6D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FE934B57-DC59-4770-98DF-15AC7DDDAB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6243" y="1709929"/>
          <a:ext cx="8866637" cy="4025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itmap Image" r:id="rId3" imgW="10657143" imgH="4839375" progId="PBrush">
                  <p:embed/>
                </p:oleObj>
              </mc:Choice>
              <mc:Fallback>
                <p:oleObj name="Bitmap Image" r:id="rId3" imgW="10657143" imgH="4839375" progId="PBrush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FE934B57-DC59-4770-98DF-15AC7DDDAB78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43" y="1709929"/>
                        <a:ext cx="8866637" cy="4025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7B606B9-0EA6-4C16-89BB-2D44EE03B93B}"/>
              </a:ext>
            </a:extLst>
          </p:cNvPr>
          <p:cNvSpPr/>
          <p:nvPr/>
        </p:nvSpPr>
        <p:spPr>
          <a:xfrm>
            <a:off x="3337560" y="2748280"/>
            <a:ext cx="5674360" cy="2987041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DFF9C0A-FD81-4972-89D5-A3A0FF14F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Exception</a:t>
            </a:r>
            <a:r>
              <a:rPr lang="he-IL" dirty="0"/>
              <a:t> הוא אובייקט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3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DE8AC-4913-40A8-9A79-2D7B4C8926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25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2B8C9-B873-4A92-98E9-BD633E5CB6D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FE934B57-DC59-4770-98DF-15AC7DDDAB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143544"/>
              </p:ext>
            </p:extLst>
          </p:nvPr>
        </p:nvGraphicFramePr>
        <p:xfrm>
          <a:off x="206243" y="1709929"/>
          <a:ext cx="8866637" cy="4025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Bitmap Image" r:id="rId4" imgW="10657143" imgH="4839375" progId="PBrush">
                  <p:embed/>
                </p:oleObj>
              </mc:Choice>
              <mc:Fallback>
                <p:oleObj name="Bitmap Image" r:id="rId4" imgW="10657143" imgH="4839375" progId="PBrush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FE934B57-DC59-4770-98DF-15AC7DDDAB78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43" y="1709929"/>
                        <a:ext cx="8866637" cy="4025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7B606B9-0EA6-4C16-89BB-2D44EE03B93B}"/>
              </a:ext>
            </a:extLst>
          </p:cNvPr>
          <p:cNvSpPr/>
          <p:nvPr/>
        </p:nvSpPr>
        <p:spPr>
          <a:xfrm flipH="1">
            <a:off x="206243" y="2748280"/>
            <a:ext cx="3131317" cy="2987041"/>
          </a:xfrm>
          <a:prstGeom prst="rect">
            <a:avLst/>
          </a:prstGeom>
          <a:solidFill>
            <a:schemeClr val="accent3">
              <a:lumMod val="75000"/>
              <a:alpha val="8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3E09D3D-8957-427B-952C-2E17BA74A180}"/>
              </a:ext>
            </a:extLst>
          </p:cNvPr>
          <p:cNvSpPr/>
          <p:nvPr/>
        </p:nvSpPr>
        <p:spPr>
          <a:xfrm>
            <a:off x="4405745" y="3858491"/>
            <a:ext cx="4668982" cy="1911927"/>
          </a:xfrm>
          <a:custGeom>
            <a:avLst/>
            <a:gdLst>
              <a:gd name="connsiteX0" fmla="*/ 0 w 4668982"/>
              <a:gd name="connsiteY0" fmla="*/ 1911927 h 1911927"/>
              <a:gd name="connsiteX1" fmla="*/ 4668982 w 4668982"/>
              <a:gd name="connsiteY1" fmla="*/ 1905000 h 1911927"/>
              <a:gd name="connsiteX2" fmla="*/ 4668982 w 4668982"/>
              <a:gd name="connsiteY2" fmla="*/ 755073 h 1911927"/>
              <a:gd name="connsiteX3" fmla="*/ 2937164 w 4668982"/>
              <a:gd name="connsiteY3" fmla="*/ 755073 h 1911927"/>
              <a:gd name="connsiteX4" fmla="*/ 2944091 w 4668982"/>
              <a:gd name="connsiteY4" fmla="*/ 6927 h 1911927"/>
              <a:gd name="connsiteX5" fmla="*/ 1745673 w 4668982"/>
              <a:gd name="connsiteY5" fmla="*/ 0 h 1911927"/>
              <a:gd name="connsiteX6" fmla="*/ 1745673 w 4668982"/>
              <a:gd name="connsiteY6" fmla="*/ 699654 h 1911927"/>
              <a:gd name="connsiteX7" fmla="*/ 48491 w 4668982"/>
              <a:gd name="connsiteY7" fmla="*/ 699654 h 1911927"/>
              <a:gd name="connsiteX8" fmla="*/ 0 w 4668982"/>
              <a:gd name="connsiteY8" fmla="*/ 1911927 h 1911927"/>
              <a:gd name="connsiteX0" fmla="*/ 20781 w 4689763"/>
              <a:gd name="connsiteY0" fmla="*/ 1911927 h 1911927"/>
              <a:gd name="connsiteX1" fmla="*/ 4689763 w 4689763"/>
              <a:gd name="connsiteY1" fmla="*/ 1905000 h 1911927"/>
              <a:gd name="connsiteX2" fmla="*/ 4689763 w 4689763"/>
              <a:gd name="connsiteY2" fmla="*/ 755073 h 1911927"/>
              <a:gd name="connsiteX3" fmla="*/ 2957945 w 4689763"/>
              <a:gd name="connsiteY3" fmla="*/ 755073 h 1911927"/>
              <a:gd name="connsiteX4" fmla="*/ 2964872 w 4689763"/>
              <a:gd name="connsiteY4" fmla="*/ 6927 h 1911927"/>
              <a:gd name="connsiteX5" fmla="*/ 1766454 w 4689763"/>
              <a:gd name="connsiteY5" fmla="*/ 0 h 1911927"/>
              <a:gd name="connsiteX6" fmla="*/ 1766454 w 4689763"/>
              <a:gd name="connsiteY6" fmla="*/ 699654 h 1911927"/>
              <a:gd name="connsiteX7" fmla="*/ 0 w 4689763"/>
              <a:gd name="connsiteY7" fmla="*/ 713509 h 1911927"/>
              <a:gd name="connsiteX8" fmla="*/ 20781 w 4689763"/>
              <a:gd name="connsiteY8" fmla="*/ 1911927 h 1911927"/>
              <a:gd name="connsiteX0" fmla="*/ 0 w 4668982"/>
              <a:gd name="connsiteY0" fmla="*/ 1911927 h 1911927"/>
              <a:gd name="connsiteX1" fmla="*/ 4668982 w 4668982"/>
              <a:gd name="connsiteY1" fmla="*/ 1905000 h 1911927"/>
              <a:gd name="connsiteX2" fmla="*/ 4668982 w 4668982"/>
              <a:gd name="connsiteY2" fmla="*/ 755073 h 1911927"/>
              <a:gd name="connsiteX3" fmla="*/ 2937164 w 4668982"/>
              <a:gd name="connsiteY3" fmla="*/ 755073 h 1911927"/>
              <a:gd name="connsiteX4" fmla="*/ 2944091 w 4668982"/>
              <a:gd name="connsiteY4" fmla="*/ 6927 h 1911927"/>
              <a:gd name="connsiteX5" fmla="*/ 1745673 w 4668982"/>
              <a:gd name="connsiteY5" fmla="*/ 0 h 1911927"/>
              <a:gd name="connsiteX6" fmla="*/ 1745673 w 4668982"/>
              <a:gd name="connsiteY6" fmla="*/ 699654 h 1911927"/>
              <a:gd name="connsiteX7" fmla="*/ 27710 w 4668982"/>
              <a:gd name="connsiteY7" fmla="*/ 720437 h 1911927"/>
              <a:gd name="connsiteX8" fmla="*/ 0 w 4668982"/>
              <a:gd name="connsiteY8" fmla="*/ 1911927 h 1911927"/>
              <a:gd name="connsiteX0" fmla="*/ 0 w 4668982"/>
              <a:gd name="connsiteY0" fmla="*/ 1911927 h 1911927"/>
              <a:gd name="connsiteX1" fmla="*/ 4668982 w 4668982"/>
              <a:gd name="connsiteY1" fmla="*/ 1905000 h 1911927"/>
              <a:gd name="connsiteX2" fmla="*/ 4668982 w 4668982"/>
              <a:gd name="connsiteY2" fmla="*/ 755073 h 1911927"/>
              <a:gd name="connsiteX3" fmla="*/ 2937164 w 4668982"/>
              <a:gd name="connsiteY3" fmla="*/ 755073 h 1911927"/>
              <a:gd name="connsiteX4" fmla="*/ 2944091 w 4668982"/>
              <a:gd name="connsiteY4" fmla="*/ 6927 h 1911927"/>
              <a:gd name="connsiteX5" fmla="*/ 1745673 w 4668982"/>
              <a:gd name="connsiteY5" fmla="*/ 0 h 1911927"/>
              <a:gd name="connsiteX6" fmla="*/ 1745673 w 4668982"/>
              <a:gd name="connsiteY6" fmla="*/ 699654 h 1911927"/>
              <a:gd name="connsiteX7" fmla="*/ 1 w 4668982"/>
              <a:gd name="connsiteY7" fmla="*/ 734292 h 1911927"/>
              <a:gd name="connsiteX8" fmla="*/ 0 w 4668982"/>
              <a:gd name="connsiteY8" fmla="*/ 1911927 h 1911927"/>
              <a:gd name="connsiteX0" fmla="*/ 0 w 4668982"/>
              <a:gd name="connsiteY0" fmla="*/ 1911927 h 1911927"/>
              <a:gd name="connsiteX1" fmla="*/ 4668982 w 4668982"/>
              <a:gd name="connsiteY1" fmla="*/ 1905000 h 1911927"/>
              <a:gd name="connsiteX2" fmla="*/ 4668982 w 4668982"/>
              <a:gd name="connsiteY2" fmla="*/ 755073 h 1911927"/>
              <a:gd name="connsiteX3" fmla="*/ 2937164 w 4668982"/>
              <a:gd name="connsiteY3" fmla="*/ 755073 h 1911927"/>
              <a:gd name="connsiteX4" fmla="*/ 2944091 w 4668982"/>
              <a:gd name="connsiteY4" fmla="*/ 6927 h 1911927"/>
              <a:gd name="connsiteX5" fmla="*/ 1745673 w 4668982"/>
              <a:gd name="connsiteY5" fmla="*/ 0 h 1911927"/>
              <a:gd name="connsiteX6" fmla="*/ 1745673 w 4668982"/>
              <a:gd name="connsiteY6" fmla="*/ 699654 h 1911927"/>
              <a:gd name="connsiteX7" fmla="*/ 6928 w 4668982"/>
              <a:gd name="connsiteY7" fmla="*/ 671946 h 1911927"/>
              <a:gd name="connsiteX8" fmla="*/ 0 w 4668982"/>
              <a:gd name="connsiteY8" fmla="*/ 1911927 h 1911927"/>
              <a:gd name="connsiteX0" fmla="*/ 0 w 4668982"/>
              <a:gd name="connsiteY0" fmla="*/ 1911927 h 1911927"/>
              <a:gd name="connsiteX1" fmla="*/ 4668982 w 4668982"/>
              <a:gd name="connsiteY1" fmla="*/ 1905000 h 1911927"/>
              <a:gd name="connsiteX2" fmla="*/ 4668982 w 4668982"/>
              <a:gd name="connsiteY2" fmla="*/ 755073 h 1911927"/>
              <a:gd name="connsiteX3" fmla="*/ 2937164 w 4668982"/>
              <a:gd name="connsiteY3" fmla="*/ 755073 h 1911927"/>
              <a:gd name="connsiteX4" fmla="*/ 2944091 w 4668982"/>
              <a:gd name="connsiteY4" fmla="*/ 6927 h 1911927"/>
              <a:gd name="connsiteX5" fmla="*/ 1745673 w 4668982"/>
              <a:gd name="connsiteY5" fmla="*/ 0 h 1911927"/>
              <a:gd name="connsiteX6" fmla="*/ 1745673 w 4668982"/>
              <a:gd name="connsiteY6" fmla="*/ 699654 h 1911927"/>
              <a:gd name="connsiteX7" fmla="*/ 13856 w 4668982"/>
              <a:gd name="connsiteY7" fmla="*/ 720437 h 1911927"/>
              <a:gd name="connsiteX8" fmla="*/ 0 w 4668982"/>
              <a:gd name="connsiteY8" fmla="*/ 1911927 h 1911927"/>
              <a:gd name="connsiteX0" fmla="*/ 0 w 4668982"/>
              <a:gd name="connsiteY0" fmla="*/ 1911927 h 1911927"/>
              <a:gd name="connsiteX1" fmla="*/ 4668982 w 4668982"/>
              <a:gd name="connsiteY1" fmla="*/ 1905000 h 1911927"/>
              <a:gd name="connsiteX2" fmla="*/ 4668982 w 4668982"/>
              <a:gd name="connsiteY2" fmla="*/ 755073 h 1911927"/>
              <a:gd name="connsiteX3" fmla="*/ 2937164 w 4668982"/>
              <a:gd name="connsiteY3" fmla="*/ 755073 h 1911927"/>
              <a:gd name="connsiteX4" fmla="*/ 2944091 w 4668982"/>
              <a:gd name="connsiteY4" fmla="*/ 6927 h 1911927"/>
              <a:gd name="connsiteX5" fmla="*/ 1745673 w 4668982"/>
              <a:gd name="connsiteY5" fmla="*/ 0 h 1911927"/>
              <a:gd name="connsiteX6" fmla="*/ 1745673 w 4668982"/>
              <a:gd name="connsiteY6" fmla="*/ 699654 h 1911927"/>
              <a:gd name="connsiteX7" fmla="*/ 13856 w 4668982"/>
              <a:gd name="connsiteY7" fmla="*/ 685801 h 1911927"/>
              <a:gd name="connsiteX8" fmla="*/ 0 w 4668982"/>
              <a:gd name="connsiteY8" fmla="*/ 1911927 h 1911927"/>
              <a:gd name="connsiteX0" fmla="*/ 0 w 4668982"/>
              <a:gd name="connsiteY0" fmla="*/ 1911927 h 1911927"/>
              <a:gd name="connsiteX1" fmla="*/ 4668982 w 4668982"/>
              <a:gd name="connsiteY1" fmla="*/ 1905000 h 1911927"/>
              <a:gd name="connsiteX2" fmla="*/ 4668982 w 4668982"/>
              <a:gd name="connsiteY2" fmla="*/ 755073 h 1911927"/>
              <a:gd name="connsiteX3" fmla="*/ 2937164 w 4668982"/>
              <a:gd name="connsiteY3" fmla="*/ 755073 h 1911927"/>
              <a:gd name="connsiteX4" fmla="*/ 2944091 w 4668982"/>
              <a:gd name="connsiteY4" fmla="*/ 6927 h 1911927"/>
              <a:gd name="connsiteX5" fmla="*/ 1745673 w 4668982"/>
              <a:gd name="connsiteY5" fmla="*/ 0 h 1911927"/>
              <a:gd name="connsiteX6" fmla="*/ 1745673 w 4668982"/>
              <a:gd name="connsiteY6" fmla="*/ 699654 h 1911927"/>
              <a:gd name="connsiteX7" fmla="*/ 13856 w 4668982"/>
              <a:gd name="connsiteY7" fmla="*/ 698501 h 1911927"/>
              <a:gd name="connsiteX8" fmla="*/ 0 w 4668982"/>
              <a:gd name="connsiteY8" fmla="*/ 1911927 h 191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68982" h="1911927">
                <a:moveTo>
                  <a:pt x="0" y="1911927"/>
                </a:moveTo>
                <a:lnTo>
                  <a:pt x="4668982" y="1905000"/>
                </a:lnTo>
                <a:lnTo>
                  <a:pt x="4668982" y="755073"/>
                </a:lnTo>
                <a:lnTo>
                  <a:pt x="2937164" y="755073"/>
                </a:lnTo>
                <a:lnTo>
                  <a:pt x="2944091" y="6927"/>
                </a:lnTo>
                <a:lnTo>
                  <a:pt x="1745673" y="0"/>
                </a:lnTo>
                <a:lnTo>
                  <a:pt x="1745673" y="699654"/>
                </a:lnTo>
                <a:lnTo>
                  <a:pt x="13856" y="698501"/>
                </a:lnTo>
                <a:cubicBezTo>
                  <a:pt x="13856" y="1091046"/>
                  <a:pt x="0" y="1519382"/>
                  <a:pt x="0" y="1911927"/>
                </a:cubicBezTo>
                <a:close/>
              </a:path>
            </a:pathLst>
          </a:custGeom>
          <a:solidFill>
            <a:schemeClr val="accent3">
              <a:lumMod val="75000"/>
              <a:alpha val="8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0" name="Rounded Rectangle 15">
            <a:extLst>
              <a:ext uri="{FF2B5EF4-FFF2-40B4-BE49-F238E27FC236}">
                <a16:creationId xmlns:a16="http://schemas.microsoft.com/office/drawing/2014/main" id="{C5BBF496-DF54-4573-9045-42E566FBE65A}"/>
              </a:ext>
            </a:extLst>
          </p:cNvPr>
          <p:cNvSpPr/>
          <p:nvPr/>
        </p:nvSpPr>
        <p:spPr>
          <a:xfrm>
            <a:off x="5114405" y="5845050"/>
            <a:ext cx="3432048" cy="691386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Unchecked Exceptions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1" name="Rounded Rectangle 15">
            <a:extLst>
              <a:ext uri="{FF2B5EF4-FFF2-40B4-BE49-F238E27FC236}">
                <a16:creationId xmlns:a16="http://schemas.microsoft.com/office/drawing/2014/main" id="{35BE3B75-CE6E-4C6B-9355-06B35A3515B1}"/>
              </a:ext>
            </a:extLst>
          </p:cNvPr>
          <p:cNvSpPr/>
          <p:nvPr/>
        </p:nvSpPr>
        <p:spPr>
          <a:xfrm>
            <a:off x="221483" y="5863593"/>
            <a:ext cx="2902717" cy="691386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Unchecked Exceptions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B97322D-96EC-4745-A278-F24FDDE38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Exception</a:t>
            </a:r>
            <a:r>
              <a:rPr lang="he-IL" dirty="0"/>
              <a:t> הוא אובייקט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06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DE8AC-4913-40A8-9A79-2D7B4C8926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26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2B8C9-B873-4A92-98E9-BD633E5CB6D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FE934B57-DC59-4770-98DF-15AC7DDDAB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6243" y="1709929"/>
          <a:ext cx="8866637" cy="4025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Bitmap Image" r:id="rId4" imgW="10657143" imgH="4839375" progId="PBrush">
                  <p:embed/>
                </p:oleObj>
              </mc:Choice>
              <mc:Fallback>
                <p:oleObj name="Bitmap Image" r:id="rId4" imgW="10657143" imgH="4839375" progId="PBrush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FE934B57-DC59-4770-98DF-15AC7DDDAB78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43" y="1709929"/>
                        <a:ext cx="8866637" cy="4025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15">
            <a:extLst>
              <a:ext uri="{FF2B5EF4-FFF2-40B4-BE49-F238E27FC236}">
                <a16:creationId xmlns:a16="http://schemas.microsoft.com/office/drawing/2014/main" id="{C5BBF496-DF54-4573-9045-42E566FBE65A}"/>
              </a:ext>
            </a:extLst>
          </p:cNvPr>
          <p:cNvSpPr/>
          <p:nvPr/>
        </p:nvSpPr>
        <p:spPr>
          <a:xfrm>
            <a:off x="4436225" y="5845050"/>
            <a:ext cx="3432048" cy="691386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Checked Exceptions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91917E8-BF24-4EC5-8BB2-7D45E54A7CCC}"/>
              </a:ext>
            </a:extLst>
          </p:cNvPr>
          <p:cNvSpPr/>
          <p:nvPr/>
        </p:nvSpPr>
        <p:spPr>
          <a:xfrm>
            <a:off x="3329827" y="2773680"/>
            <a:ext cx="5341733" cy="2961640"/>
          </a:xfrm>
          <a:custGeom>
            <a:avLst/>
            <a:gdLst>
              <a:gd name="connsiteX0" fmla="*/ 0 w 5341620"/>
              <a:gd name="connsiteY0" fmla="*/ 2910840 h 2956560"/>
              <a:gd name="connsiteX1" fmla="*/ 0 w 5341620"/>
              <a:gd name="connsiteY1" fmla="*/ 0 h 2956560"/>
              <a:gd name="connsiteX2" fmla="*/ 5341620 w 5341620"/>
              <a:gd name="connsiteY2" fmla="*/ 0 h 2956560"/>
              <a:gd name="connsiteX3" fmla="*/ 5341620 w 5341620"/>
              <a:gd name="connsiteY3" fmla="*/ 1844040 h 2956560"/>
              <a:gd name="connsiteX4" fmla="*/ 4046220 w 5341620"/>
              <a:gd name="connsiteY4" fmla="*/ 1844040 h 2956560"/>
              <a:gd name="connsiteX5" fmla="*/ 4046220 w 5341620"/>
              <a:gd name="connsiteY5" fmla="*/ 1744980 h 2956560"/>
              <a:gd name="connsiteX6" fmla="*/ 4046220 w 5341620"/>
              <a:gd name="connsiteY6" fmla="*/ 1104900 h 2956560"/>
              <a:gd name="connsiteX7" fmla="*/ 1158240 w 5341620"/>
              <a:gd name="connsiteY7" fmla="*/ 1104900 h 2956560"/>
              <a:gd name="connsiteX8" fmla="*/ 1158240 w 5341620"/>
              <a:gd name="connsiteY8" fmla="*/ 2956560 h 2956560"/>
              <a:gd name="connsiteX9" fmla="*/ 0 w 5341620"/>
              <a:gd name="connsiteY9" fmla="*/ 2910840 h 2956560"/>
              <a:gd name="connsiteX0" fmla="*/ 0 w 5344160"/>
              <a:gd name="connsiteY0" fmla="*/ 2943860 h 2956560"/>
              <a:gd name="connsiteX1" fmla="*/ 2540 w 5344160"/>
              <a:gd name="connsiteY1" fmla="*/ 0 h 2956560"/>
              <a:gd name="connsiteX2" fmla="*/ 5344160 w 5344160"/>
              <a:gd name="connsiteY2" fmla="*/ 0 h 2956560"/>
              <a:gd name="connsiteX3" fmla="*/ 5344160 w 5344160"/>
              <a:gd name="connsiteY3" fmla="*/ 1844040 h 2956560"/>
              <a:gd name="connsiteX4" fmla="*/ 4048760 w 5344160"/>
              <a:gd name="connsiteY4" fmla="*/ 1844040 h 2956560"/>
              <a:gd name="connsiteX5" fmla="*/ 4048760 w 5344160"/>
              <a:gd name="connsiteY5" fmla="*/ 1744980 h 2956560"/>
              <a:gd name="connsiteX6" fmla="*/ 4048760 w 5344160"/>
              <a:gd name="connsiteY6" fmla="*/ 1104900 h 2956560"/>
              <a:gd name="connsiteX7" fmla="*/ 1160780 w 5344160"/>
              <a:gd name="connsiteY7" fmla="*/ 1104900 h 2956560"/>
              <a:gd name="connsiteX8" fmla="*/ 1160780 w 5344160"/>
              <a:gd name="connsiteY8" fmla="*/ 2956560 h 2956560"/>
              <a:gd name="connsiteX9" fmla="*/ 0 w 5344160"/>
              <a:gd name="connsiteY9" fmla="*/ 2943860 h 2956560"/>
              <a:gd name="connsiteX0" fmla="*/ 2653 w 5341733"/>
              <a:gd name="connsiteY0" fmla="*/ 2961640 h 2961640"/>
              <a:gd name="connsiteX1" fmla="*/ 113 w 5341733"/>
              <a:gd name="connsiteY1" fmla="*/ 0 h 2961640"/>
              <a:gd name="connsiteX2" fmla="*/ 5341733 w 5341733"/>
              <a:gd name="connsiteY2" fmla="*/ 0 h 2961640"/>
              <a:gd name="connsiteX3" fmla="*/ 5341733 w 5341733"/>
              <a:gd name="connsiteY3" fmla="*/ 1844040 h 2961640"/>
              <a:gd name="connsiteX4" fmla="*/ 4046333 w 5341733"/>
              <a:gd name="connsiteY4" fmla="*/ 1844040 h 2961640"/>
              <a:gd name="connsiteX5" fmla="*/ 4046333 w 5341733"/>
              <a:gd name="connsiteY5" fmla="*/ 1744980 h 2961640"/>
              <a:gd name="connsiteX6" fmla="*/ 4046333 w 5341733"/>
              <a:gd name="connsiteY6" fmla="*/ 1104900 h 2961640"/>
              <a:gd name="connsiteX7" fmla="*/ 1158353 w 5341733"/>
              <a:gd name="connsiteY7" fmla="*/ 1104900 h 2961640"/>
              <a:gd name="connsiteX8" fmla="*/ 1158353 w 5341733"/>
              <a:gd name="connsiteY8" fmla="*/ 2956560 h 2961640"/>
              <a:gd name="connsiteX9" fmla="*/ 2653 w 5341733"/>
              <a:gd name="connsiteY9" fmla="*/ 2961640 h 296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41733" h="2961640">
                <a:moveTo>
                  <a:pt x="2653" y="2961640"/>
                </a:moveTo>
                <a:cubicBezTo>
                  <a:pt x="3500" y="1980353"/>
                  <a:pt x="-734" y="981287"/>
                  <a:pt x="113" y="0"/>
                </a:cubicBezTo>
                <a:lnTo>
                  <a:pt x="5341733" y="0"/>
                </a:lnTo>
                <a:lnTo>
                  <a:pt x="5341733" y="1844040"/>
                </a:lnTo>
                <a:lnTo>
                  <a:pt x="4046333" y="1844040"/>
                </a:lnTo>
                <a:lnTo>
                  <a:pt x="4046333" y="1744980"/>
                </a:lnTo>
                <a:lnTo>
                  <a:pt x="4046333" y="1104900"/>
                </a:lnTo>
                <a:lnTo>
                  <a:pt x="1158353" y="1104900"/>
                </a:lnTo>
                <a:lnTo>
                  <a:pt x="1158353" y="2956560"/>
                </a:lnTo>
                <a:lnTo>
                  <a:pt x="2653" y="2961640"/>
                </a:lnTo>
                <a:close/>
              </a:path>
            </a:pathLst>
          </a:custGeom>
          <a:solidFill>
            <a:schemeClr val="accent3">
              <a:lumMod val="75000"/>
              <a:alpha val="8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D905713-9507-4831-8845-664760410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Exception</a:t>
            </a:r>
            <a:r>
              <a:rPr lang="he-IL" dirty="0"/>
              <a:t> הוא אובייקט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355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8229600" cy="399340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(Collection&lt;Integer&gt; numbers) throws Exception{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throw new Exception("wrong value in list: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denominator += 1.0/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()/denominator;</a:t>
            </a:r>
          </a:p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9731" y="1705356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19528" y="3731381"/>
            <a:ext cx="4618482" cy="318903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548055" y="2007108"/>
            <a:ext cx="0" cy="3378618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01184" y="3969763"/>
            <a:ext cx="0" cy="1438054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Rounded Rectangle 15"/>
          <p:cNvSpPr/>
          <p:nvPr/>
        </p:nvSpPr>
        <p:spPr>
          <a:xfrm>
            <a:off x="2319528" y="5407817"/>
            <a:ext cx="3432048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עלינו לייצר אובייקט חדש מטיפוס </a:t>
            </a:r>
            <a:r>
              <a:rPr lang="en-US" dirty="0">
                <a:solidFill>
                  <a:schemeClr val="tx1"/>
                </a:solidFill>
              </a:rPr>
              <a:t>Exception</a:t>
            </a:r>
            <a:r>
              <a:rPr lang="he-IL" dirty="0">
                <a:solidFill>
                  <a:schemeClr val="tx1"/>
                </a:solidFill>
              </a:rPr>
              <a:t> ולהשתמש במילה השמורה </a:t>
            </a:r>
            <a:r>
              <a:rPr lang="en-US" dirty="0">
                <a:solidFill>
                  <a:schemeClr val="tx1"/>
                </a:solidFill>
              </a:rPr>
              <a:t>throw</a:t>
            </a:r>
            <a:r>
              <a:rPr lang="he-IL" dirty="0">
                <a:solidFill>
                  <a:schemeClr val="tx1"/>
                </a:solidFill>
              </a:rPr>
              <a:t> בשביל לזרוק את השגיאה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382512" y="5385726"/>
            <a:ext cx="2322576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מצהירים על שגיאה שנזרקת בשירות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49040" y="3109186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constructor</a:t>
            </a:r>
          </a:p>
        </p:txBody>
      </p:sp>
      <p:sp>
        <p:nvSpPr>
          <p:cNvPr id="6" name="Left Brace 5"/>
          <p:cNvSpPr/>
          <p:nvPr/>
        </p:nvSpPr>
        <p:spPr>
          <a:xfrm rot="5400000">
            <a:off x="4711510" y="1664228"/>
            <a:ext cx="233364" cy="3831015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25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נוסיף שירות נוסף – השירות מקבל מפה:</a:t>
            </a:r>
          </a:p>
          <a:p>
            <a:r>
              <a:rPr lang="he-IL" dirty="0"/>
              <a:t>משם קובץ לאוסף המספרים שהוא מכיל</a:t>
            </a:r>
          </a:p>
          <a:p>
            <a:r>
              <a:rPr lang="he-IL" dirty="0"/>
              <a:t>השירות מדפיס ממוצע הרמוני עבור כל קובץ.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28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46044" y="3026066"/>
            <a:ext cx="7582278" cy="240835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numbers) {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					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is: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82880" indent="-182880" algn="l" rtl="0"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567536" y="3975458"/>
            <a:ext cx="397626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99706" y="4950023"/>
            <a:ext cx="120243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>
                <a:solidFill>
                  <a:schemeClr val="accent2"/>
                </a:solidFill>
              </a:rPr>
              <a:t>Exception</a:t>
            </a:r>
            <a:endParaRPr lang="he-IL" sz="1400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7435719" y="3975458"/>
            <a:ext cx="1" cy="974565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Callout 35"/>
          <p:cNvSpPr/>
          <p:nvPr/>
        </p:nvSpPr>
        <p:spPr>
          <a:xfrm>
            <a:off x="2532888" y="4966200"/>
            <a:ext cx="4078224" cy="1493520"/>
          </a:xfrm>
          <a:prstGeom prst="cloudCallout">
            <a:avLst>
              <a:gd name="adj1" fmla="val -70516"/>
              <a:gd name="adj2" fmla="val -75604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בקוד הזה יש שגיאת קומפילציה בגלל שגיאה שלא הצהרנו עליה אך גם לא טיפלנו בה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7" grpId="0"/>
      <p:bldP spid="3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אפשרות ראשונה: לא נטפל בחריג, ורק נצהיר עליו</a:t>
            </a:r>
          </a:p>
          <a:p>
            <a:r>
              <a:rPr lang="he-IL" dirty="0"/>
              <a:t>במקרה הזה, מי שיצטרך להתמודד עם הטיפול בחריג הוא השירות שיקרא ל </a:t>
            </a:r>
            <a:r>
              <a:rPr lang="en-US" dirty="0" err="1"/>
              <a:t>printMeansByFiles</a:t>
            </a:r>
            <a:r>
              <a:rPr lang="he-IL" dirty="0"/>
              <a:t>.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8" y="3411104"/>
            <a:ext cx="8130011" cy="2708434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				throws Exception{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					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is: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82880" indent="-182880" algn="l" rtl="0"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1181" y="3772535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דריסת שירותים</a:t>
            </a:r>
            <a:endParaRPr lang="en-US" dirty="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idx="1"/>
          </p:nvPr>
        </p:nvSpPr>
        <p:spPr>
          <a:xfrm>
            <a:off x="572532" y="16002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e-IL" sz="3000" dirty="0"/>
              <a:t>המחלקה היורשת בדרך כלל מייצגת תת</a:t>
            </a:r>
            <a:r>
              <a:rPr lang="en-US" sz="3000" dirty="0"/>
              <a:t>-</a:t>
            </a:r>
            <a:r>
              <a:rPr lang="he-IL" sz="3000" dirty="0"/>
              <a:t>משפחה של מחלקת הבסיס</a:t>
            </a:r>
          </a:p>
          <a:p>
            <a:pPr eaLnBrk="1" hangingPunct="1">
              <a:defRPr/>
            </a:pPr>
            <a:endParaRPr lang="he-IL" sz="3000" dirty="0"/>
          </a:p>
          <a:p>
            <a:pPr eaLnBrk="1" hangingPunct="1">
              <a:defRPr/>
            </a:pPr>
            <a:r>
              <a:rPr lang="he-IL" sz="3000" dirty="0"/>
              <a:t>המחלקה היורשת יכולה לדרוס שירותים שהתקבלו בירושה</a:t>
            </a:r>
          </a:p>
          <a:p>
            <a:pPr eaLnBrk="1" hangingPunct="1">
              <a:defRPr/>
            </a:pPr>
            <a:endParaRPr lang="he-IL" sz="3000" dirty="0"/>
          </a:p>
          <a:p>
            <a:pPr eaLnBrk="1" hangingPunct="1">
              <a:defRPr/>
            </a:pPr>
            <a:r>
              <a:rPr lang="he-IL" sz="3000" dirty="0"/>
              <a:t>כדי להשתמש בשירות המקורי (למשל מהשירות הדורס) ניתן לפנות לשירות המקורי בתחביר: </a:t>
            </a:r>
            <a:r>
              <a:rPr lang="en-US" sz="3000" dirty="0" err="1"/>
              <a:t>super.methodName</a:t>
            </a:r>
            <a:r>
              <a:rPr lang="en-US" sz="3000" dirty="0"/>
              <a:t>(…)                                     </a:t>
            </a:r>
            <a:endParaRPr lang="he-IL" sz="3000" dirty="0"/>
          </a:p>
          <a:p>
            <a:pPr eaLnBrk="1" hangingPunct="1">
              <a:defRPr/>
            </a:pPr>
            <a:endParaRPr lang="he-IL" dirty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693E1B6B-0CA7-47E1-AF06-BE86CF8CCDCA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2325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אפשרות שניה: נטפל בחריג!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7" y="2297528"/>
            <a:ext cx="8419723" cy="369331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try{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is: " 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	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(Exception e){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1941" y="4444269"/>
            <a:ext cx="1756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7059" y="2948939"/>
            <a:ext cx="544582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010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איך זה עובד?</a:t>
            </a:r>
            <a:endParaRPr lang="en-US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תוכנית זו מייצרת את הפלט: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8" y="2297528"/>
            <a:ext cx="8130011" cy="2192908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Map&lt;String,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 2, 3));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(files);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30" y="5214561"/>
            <a:ext cx="3683013" cy="56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4958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/>
              <a:t>ובכל זאת יש בעיה – אנחנו מטפלים בכל שגיאה אפשרית שיכולה להיזרק מתוך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he-IL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e-IL" sz="2000" dirty="0"/>
              <a:t>ועל הדרך יכולים להתעלם משגיאות שמעידות על באג אפשרי.</a:t>
            </a:r>
          </a:p>
          <a:p>
            <a:r>
              <a:rPr lang="he-IL" sz="2000" dirty="0"/>
              <a:t>במימוש שלנו הנחנו הנחה סמויה לגבי המפה, למרות שאין לנו דרך לדעת כיצד היא נוצרה (נניח שאין חוזה לשירות).</a:t>
            </a:r>
          </a:p>
          <a:p>
            <a:r>
              <a:rPr lang="he-IL" sz="2000" dirty="0"/>
              <a:t>מה יקרה במקרה הבא?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32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362138" y="3999579"/>
            <a:ext cx="8130011" cy="2192908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Map&lt;String,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null);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(files);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2997841" y="4722471"/>
            <a:ext cx="462988" cy="20834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876602"/>
            <a:ext cx="8101584" cy="1212640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4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(Collection&lt;Integer&gt; numbers) throws Exception{</a:t>
            </a:r>
          </a:p>
          <a:p>
            <a:pPr lvl="1" algn="l" rtl="0"/>
            <a:r>
              <a:rPr lang="en-US" sz="1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())</a:t>
            </a:r>
          </a:p>
          <a:p>
            <a:pPr lvl="1" algn="l" rtl="0"/>
            <a:r>
              <a:rPr lang="en-US" sz="14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algn="l" rtl="0"/>
            <a:r>
              <a:rPr lang="en-US" sz="14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400" b="1" dirty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581144"/>
            <a:ext cx="8101584" cy="1492716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catch (Exception e){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en-US" sz="13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urved Left Arrow 10"/>
          <p:cNvSpPr/>
          <p:nvPr/>
        </p:nvSpPr>
        <p:spPr>
          <a:xfrm rot="20375255">
            <a:off x="4063331" y="1981645"/>
            <a:ext cx="728158" cy="3384973"/>
          </a:xfrm>
          <a:prstGeom prst="curvedLeftArrow">
            <a:avLst>
              <a:gd name="adj1" fmla="val 25000"/>
              <a:gd name="adj2" fmla="val 41214"/>
              <a:gd name="adj3" fmla="val 31301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7572" y="3777619"/>
            <a:ext cx="218541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400" dirty="0" err="1">
                <a:solidFill>
                  <a:schemeClr val="accent2"/>
                </a:solidFill>
              </a:rPr>
              <a:t>NullPointerException</a:t>
            </a:r>
            <a:endParaRPr lang="he-IL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2590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מה נרצה לעשות במידה והמפה שלי מכילה </a:t>
            </a:r>
            <a:r>
              <a:rPr lang="en-US" dirty="0"/>
              <a:t>null</a:t>
            </a:r>
            <a:r>
              <a:rPr lang="he-IL" dirty="0"/>
              <a:t>?</a:t>
            </a:r>
          </a:p>
          <a:p>
            <a:pPr lvl="1"/>
            <a:r>
              <a:rPr lang="he-IL" dirty="0"/>
              <a:t>יכול להיות שנרצה להתייחס לזה כמו ל</a:t>
            </a:r>
            <a:r>
              <a:rPr lang="he-IL" b="1" dirty="0"/>
              <a:t>רשימה ריקה </a:t>
            </a:r>
            <a:r>
              <a:rPr lang="he-IL" dirty="0"/>
              <a:t>(שזה למעשה הטיפול שקיים כרגע בקוד).</a:t>
            </a:r>
          </a:p>
          <a:p>
            <a:pPr lvl="1"/>
            <a:r>
              <a:rPr lang="he-IL" dirty="0"/>
              <a:t>יכול להיות שנרצה </a:t>
            </a:r>
            <a:r>
              <a:rPr lang="he-IL" b="1" dirty="0"/>
              <a:t>להדפיס הודעה למשתמש</a:t>
            </a:r>
            <a:r>
              <a:rPr lang="he-IL" dirty="0"/>
              <a:t>: המפה מכילה </a:t>
            </a:r>
            <a:r>
              <a:rPr lang="en-US" dirty="0"/>
              <a:t>null</a:t>
            </a:r>
            <a:r>
              <a:rPr lang="he-IL" dirty="0"/>
              <a:t>, אולי קרתה שגיאה בטעינת הקובץ?</a:t>
            </a:r>
          </a:p>
          <a:p>
            <a:pPr lvl="1"/>
            <a:r>
              <a:rPr lang="he-IL" dirty="0"/>
              <a:t>יכול להיות שנרצה </a:t>
            </a:r>
            <a:r>
              <a:rPr lang="he-IL" b="1" dirty="0"/>
              <a:t>לזרוק את השגיאה </a:t>
            </a:r>
            <a:r>
              <a:rPr lang="he-IL" dirty="0"/>
              <a:t>ולהטיל את הטיפול על מי שמשתמש ב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printMeansByFiles</a:t>
            </a:r>
            <a:endParaRPr lang="he-IL" dirty="0">
              <a:latin typeface="Consolas" pitchFamily="49" charset="0"/>
              <a:cs typeface="Consolas" pitchFamily="49" charset="0"/>
            </a:endParaRPr>
          </a:p>
          <a:p>
            <a:r>
              <a:rPr lang="he-IL" dirty="0">
                <a:latin typeface="Consolas" pitchFamily="49" charset="0"/>
              </a:rPr>
              <a:t>אם נרצה להתייחס למקרה של מפה המכילה </a:t>
            </a:r>
            <a:r>
              <a:rPr lang="en-US" dirty="0">
                <a:latin typeface="Consolas" pitchFamily="49" charset="0"/>
              </a:rPr>
              <a:t>null</a:t>
            </a:r>
            <a:r>
              <a:rPr lang="he-IL" dirty="0">
                <a:latin typeface="Consolas" pitchFamily="49" charset="0"/>
              </a:rPr>
              <a:t> באופן שונה ממפה המכילה מספר לא חיובי, עלינו לדעת להבדיל בין החריגים.</a:t>
            </a:r>
          </a:p>
          <a:p>
            <a:pPr lvl="1"/>
            <a:r>
              <a:rPr lang="he-IL" dirty="0"/>
              <a:t>הצעה: נוסיף בלוק </a:t>
            </a:r>
            <a:r>
              <a:rPr lang="en-US" dirty="0"/>
              <a:t>except</a:t>
            </a:r>
            <a:r>
              <a:rPr lang="he-IL" dirty="0"/>
              <a:t> עבור </a:t>
            </a:r>
            <a:r>
              <a:rPr lang="en-US" dirty="0" err="1"/>
              <a:t>NullPointerException</a:t>
            </a:r>
            <a:endParaRPr lang="he-IL" dirty="0"/>
          </a:p>
          <a:p>
            <a:pPr lvl="2"/>
            <a:r>
              <a:rPr lang="he-IL" dirty="0"/>
              <a:t>ומה אם יש עוד שגיאות שיכולות להיזרק?</a:t>
            </a:r>
          </a:p>
          <a:p>
            <a:pPr marL="274320" lvl="1" indent="0"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יצירת טיפוס חריג חדש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37032" y="2250906"/>
            <a:ext cx="6876288" cy="114917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1">
            <a:noAutofit/>
          </a:bodyPr>
          <a:lstStyle/>
          <a:p>
            <a:pPr algn="l" rtl="0"/>
            <a:endParaRPr lang="en-US" sz="500" b="1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extends Exception{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(String message) {</a:t>
            </a:r>
          </a:p>
          <a:p>
            <a:pPr lvl="2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super("Harmonic Mean calculation error! " + message);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</p:txBody>
      </p:sp>
      <p:sp>
        <p:nvSpPr>
          <p:cNvPr id="7" name="Rectangle 6"/>
          <p:cNvSpPr/>
          <p:nvPr/>
        </p:nvSpPr>
        <p:spPr>
          <a:xfrm>
            <a:off x="2583180" y="2324058"/>
            <a:ext cx="1691640" cy="2560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9000" y="3017520"/>
            <a:ext cx="1060704" cy="1078992"/>
          </a:xfrm>
          <a:prstGeom prst="straightConnector1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ounded Rectangle 9"/>
          <p:cNvSpPr/>
          <p:nvPr/>
        </p:nvSpPr>
        <p:spPr>
          <a:xfrm>
            <a:off x="6458712" y="1524000"/>
            <a:ext cx="2322576" cy="534966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>
                <a:solidFill>
                  <a:schemeClr val="tx1"/>
                </a:solidFill>
              </a:rPr>
              <a:t>ירושה מ </a:t>
            </a:r>
            <a:r>
              <a:rPr lang="en-US" sz="1600" dirty="0">
                <a:solidFill>
                  <a:schemeClr val="tx1"/>
                </a:solidFill>
              </a:rPr>
              <a:t>Exception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37716" y="2761488"/>
            <a:ext cx="4917948" cy="256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633472" y="4096512"/>
            <a:ext cx="4291584" cy="76809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>
                <a:solidFill>
                  <a:schemeClr val="tx1"/>
                </a:solidFill>
              </a:rPr>
              <a:t>קריאה לבנאי של מחלקת האב – קריאה זו תמיד תהיה הפקודה הראשונה של הבנאי</a:t>
            </a:r>
          </a:p>
        </p:txBody>
      </p:sp>
      <p:cxnSp>
        <p:nvCxnSpPr>
          <p:cNvPr id="14" name="Straight Arrow Connector 13"/>
          <p:cNvCxnSpPr>
            <a:stCxn id="7" idx="3"/>
            <a:endCxn id="10" idx="1"/>
          </p:cNvCxnSpPr>
          <p:nvPr/>
        </p:nvCxnSpPr>
        <p:spPr>
          <a:xfrm flipV="1">
            <a:off x="4274820" y="1791483"/>
            <a:ext cx="2183892" cy="660591"/>
          </a:xfrm>
          <a:prstGeom prst="straightConnector1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שימוש בטיפוס החריג החדש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38912" y="2302478"/>
            <a:ext cx="8138160" cy="348403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(Collection&lt;Integer&gt; numbers) throws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throw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("wrong value in list: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denominator+ = 1.0/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()/denominator;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9712" y="2585942"/>
            <a:ext cx="1371600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7249" y="4252105"/>
            <a:ext cx="3931920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שימוש בטיפוס החריג החדש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2498847"/>
            <a:ext cx="8101584" cy="173278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43856" y="2975239"/>
            <a:ext cx="1299344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3767328" y="4983480"/>
            <a:ext cx="4078224" cy="1493520"/>
          </a:xfrm>
          <a:prstGeom prst="cloudCallout">
            <a:avLst>
              <a:gd name="adj1" fmla="val -65188"/>
              <a:gd name="adj2" fmla="val -172593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הבלוק הזה יטפל רק בשגיאה שזרקנו מתוך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harmonicMean</a:t>
            </a:r>
            <a:r>
              <a:rPr lang="he-IL" dirty="0">
                <a:solidFill>
                  <a:schemeClr val="tx1"/>
                </a:solidFill>
              </a:rPr>
              <a:t>, חריגים אחרים יזרקו הלאה.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" y="5338715"/>
            <a:ext cx="5116651" cy="1067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שימוש בשגיאות – פורמט הודעת השגיאה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pPr marL="0" indent="0">
              <a:buNone/>
            </a:pPr>
            <a:r>
              <a:rPr lang="he-IL" dirty="0"/>
              <a:t> 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sz="2000" dirty="0"/>
              <a:t>עבור תוכנית זו נקבל את הפלט: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38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67069" y="1600200"/>
            <a:ext cx="8101584" cy="351326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e.printStackTrace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Map&lt;String,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 2, 3));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(files);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1327791" y="2675781"/>
            <a:ext cx="1911096" cy="20116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63" y="4436405"/>
            <a:ext cx="39338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שימוש בשגיאות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הדפסת פורמט שגיאה מצומצם יותר: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sz="1100" dirty="0"/>
          </a:p>
          <a:p>
            <a:r>
              <a:rPr lang="he-IL" dirty="0"/>
              <a:t>פלט התוכנית יהיה: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pPr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85216" y="2075688"/>
            <a:ext cx="8101584" cy="173278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e.getMessage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6835" y="3039520"/>
            <a:ext cx="3218688" cy="27404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" y="5327821"/>
            <a:ext cx="6876288" cy="114917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1">
            <a:noAutofit/>
          </a:bodyPr>
          <a:lstStyle/>
          <a:p>
            <a:pPr algn="l" rtl="0"/>
            <a:endParaRPr lang="en-US" sz="500" b="1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extends Exception{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(String message) {</a:t>
            </a:r>
          </a:p>
          <a:p>
            <a:pPr lvl="2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super("Harmonic Mean calculation error! " + message);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3482149" y="3850508"/>
            <a:ext cx="256032" cy="1723263"/>
          </a:xfrm>
          <a:prstGeom prst="rightBrac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ight Brace 11"/>
          <p:cNvSpPr/>
          <p:nvPr/>
        </p:nvSpPr>
        <p:spPr>
          <a:xfrm rot="5400000">
            <a:off x="5807390" y="5725100"/>
            <a:ext cx="256036" cy="766192"/>
          </a:xfrm>
          <a:prstGeom prst="rightBrac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ight Brace 12"/>
          <p:cNvSpPr/>
          <p:nvPr/>
        </p:nvSpPr>
        <p:spPr>
          <a:xfrm rot="5400000">
            <a:off x="1551049" y="3647313"/>
            <a:ext cx="231650" cy="2163317"/>
          </a:xfrm>
          <a:prstGeom prst="rightBrac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ight Brace 13"/>
          <p:cNvSpPr/>
          <p:nvPr/>
        </p:nvSpPr>
        <p:spPr>
          <a:xfrm rot="5400000">
            <a:off x="3485386" y="4701547"/>
            <a:ext cx="231652" cy="2837687"/>
          </a:xfrm>
          <a:prstGeom prst="rightBrac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/>
              <a:t>שימוש בשירות המקורי מתוך השירות הדורס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847088"/>
            <a:ext cx="6089904" cy="38679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class B {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protected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a;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protected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b;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public String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(){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return "a: "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this.a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" b: "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this.b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  <a:r>
              <a:rPr lang="he-IL" sz="1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>
              <a:lnSpc>
                <a:spcPct val="110000"/>
              </a:lnSpc>
              <a:buNone/>
            </a:pPr>
            <a:r>
              <a:rPr lang="he-IL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>
              <a:lnSpc>
                <a:spcPct val="110000"/>
              </a:lnSpc>
              <a:buNone/>
            </a:pPr>
            <a:endParaRPr lang="he-IL" sz="1600" dirty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class C extends B{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c;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public String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(){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return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super.toString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+ " c: "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this.c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algn="l" rtl="0">
              <a:lnSpc>
                <a:spcPct val="110000"/>
              </a:lnSpc>
            </a:pPr>
            <a:r>
              <a:rPr lang="he-IL" sz="1600" dirty="0">
                <a:latin typeface="Consolas" pitchFamily="49" charset="0"/>
                <a:cs typeface="Consolas" pitchFamily="49" charset="0"/>
              </a:rPr>
              <a:t>{	</a:t>
            </a:r>
          </a:p>
          <a:p>
            <a:pPr algn="l" rtl="0">
              <a:lnSpc>
                <a:spcPct val="110000"/>
              </a:lnSpc>
              <a:buNone/>
            </a:pPr>
            <a:r>
              <a:rPr lang="he-IL" sz="1600" dirty="0">
                <a:latin typeface="Consolas" pitchFamily="49" charset="0"/>
                <a:cs typeface="Consolas" pitchFamily="49" charset="0"/>
              </a:rPr>
              <a:t>{</a:t>
            </a:r>
            <a:endParaRPr lang="he-IL" sz="2400" dirty="0"/>
          </a:p>
        </p:txBody>
      </p:sp>
      <p:sp>
        <p:nvSpPr>
          <p:cNvPr id="8" name="Rectangle 7"/>
          <p:cNvSpPr/>
          <p:nvPr/>
        </p:nvSpPr>
        <p:spPr>
          <a:xfrm>
            <a:off x="2167128" y="4901184"/>
            <a:ext cx="1874520" cy="25603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Curved Right Arrow 8"/>
          <p:cNvSpPr/>
          <p:nvPr/>
        </p:nvSpPr>
        <p:spPr>
          <a:xfrm rot="10800000">
            <a:off x="4041648" y="3520440"/>
            <a:ext cx="420624" cy="1380744"/>
          </a:xfrm>
          <a:prstGeom prst="curvedRightArrow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938784" y="2724912"/>
            <a:ext cx="5123688" cy="795528"/>
          </a:xfrm>
          <a:prstGeom prst="rect">
            <a:avLst/>
          </a:prstGeom>
          <a:noFill/>
          <a:ln w="25400">
            <a:solidFill>
              <a:srgbClr val="92D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0957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err="1"/>
              <a:t>ניראות</a:t>
            </a:r>
            <a:r>
              <a:rPr lang="he-IL" dirty="0"/>
              <a:t> והורשה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שדות ושירותים פרטיים (</a:t>
            </a:r>
            <a:r>
              <a:rPr lang="en-US" dirty="0"/>
              <a:t>private</a:t>
            </a:r>
            <a:r>
              <a:rPr lang="he-IL" dirty="0"/>
              <a:t>) של מחלקת הבסיס אינם נגישים למחלקה היורשת</a:t>
            </a:r>
          </a:p>
          <a:p>
            <a:pPr eaLnBrk="1" hangingPunct="1"/>
            <a:r>
              <a:rPr lang="he-IL" dirty="0"/>
              <a:t>כדי לאפשר גישה למחלקות יורשות יש להגדיר להם נראות </a:t>
            </a:r>
            <a:r>
              <a:rPr lang="en-US" dirty="0">
                <a:solidFill>
                  <a:srgbClr val="FF6600"/>
                </a:solidFill>
              </a:rPr>
              <a:t>protected</a:t>
            </a:r>
            <a:endParaRPr lang="he-IL" dirty="0">
              <a:solidFill>
                <a:srgbClr val="FF6600"/>
              </a:solidFill>
            </a:endParaRPr>
          </a:p>
          <a:p>
            <a:pPr lvl="1" eaLnBrk="1" hangingPunct="1"/>
            <a:r>
              <a:rPr lang="he-IL" dirty="0"/>
              <a:t>שימוש בירושה יעשה בזהירות מרבית, בפרט הרשאות גישה למימוש</a:t>
            </a:r>
          </a:p>
          <a:p>
            <a:pPr lvl="1" eaLnBrk="1" hangingPunct="1"/>
            <a:r>
              <a:rPr lang="he-IL" dirty="0"/>
              <a:t>נשתמש ב </a:t>
            </a:r>
            <a:r>
              <a:rPr lang="en-US" dirty="0"/>
              <a:t>protected</a:t>
            </a:r>
            <a:r>
              <a:rPr lang="he-IL" dirty="0"/>
              <a:t> רק כאשר אנחנו מתכננים היררכיות ירושה שלמות ושולטים במחלקה היורשת</a:t>
            </a:r>
          </a:p>
          <a:p>
            <a:pPr eaLnBrk="1" hangingPunct="1">
              <a:buNone/>
            </a:pPr>
            <a:endParaRPr lang="he-IL" dirty="0"/>
          </a:p>
          <a:p>
            <a:pPr eaLnBrk="1" hangingPunct="1"/>
            <a:endParaRPr lang="he-IL" dirty="0"/>
          </a:p>
          <a:p>
            <a:pPr eaLnBrk="1" hangingPunct="1"/>
            <a:endParaRPr lang="he-IL" dirty="0"/>
          </a:p>
          <a:p>
            <a:pPr eaLnBrk="1" hangingPunct="1"/>
            <a:endParaRPr lang="he-IL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5C261957-2DE3-4337-BEF8-3C13764C3BAD}" type="slidenum">
              <a:rPr lang="he-I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490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צד הלקוח</a:t>
            </a:r>
            <a:endParaRPr lang="en-US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781050" y="1600200"/>
            <a:ext cx="7905750" cy="4530725"/>
          </a:xfrm>
        </p:spPr>
        <p:txBody>
          <a:bodyPr/>
          <a:lstStyle/>
          <a:p>
            <a:pPr eaLnBrk="1" hangingPunct="1"/>
            <a:r>
              <a:rPr lang="he-IL" sz="2400" dirty="0"/>
              <a:t>בהרצאה ראינו את המנשק </a:t>
            </a:r>
            <a:r>
              <a:rPr lang="en-US" sz="2400" dirty="0" err="1"/>
              <a:t>IPoint</a:t>
            </a:r>
            <a:r>
              <a:rPr lang="he-IL" sz="2400" dirty="0"/>
              <a:t>, והצגנו 3 מימושים שונים עבורו</a:t>
            </a:r>
          </a:p>
          <a:p>
            <a:pPr eaLnBrk="1" hangingPunct="1"/>
            <a:r>
              <a:rPr lang="he-IL" sz="2400" dirty="0"/>
              <a:t>ראינו כי </a:t>
            </a:r>
            <a:r>
              <a:rPr lang="he-IL" sz="2400" b="1" dirty="0"/>
              <a:t>לקוחות</a:t>
            </a:r>
            <a:r>
              <a:rPr lang="he-IL" sz="2400" dirty="0"/>
              <a:t> התלויים במנשק </a:t>
            </a:r>
            <a:r>
              <a:rPr lang="en-US" sz="2400" dirty="0" err="1"/>
              <a:t>IPoint</a:t>
            </a:r>
            <a:r>
              <a:rPr lang="he-IL" sz="2400" dirty="0"/>
              <a:t> בלבד, ואינם מכירים את המחלקות המממשות, יהיו </a:t>
            </a:r>
            <a:r>
              <a:rPr lang="he-IL" sz="2400" b="1" dirty="0"/>
              <a:t>אדישים</a:t>
            </a:r>
            <a:r>
              <a:rPr lang="he-IL" sz="2400" dirty="0"/>
              <a:t> לשינויים עתידים בקוד הספק</a:t>
            </a:r>
          </a:p>
          <a:p>
            <a:pPr eaLnBrk="1" hangingPunct="1"/>
            <a:r>
              <a:rPr lang="he-IL" sz="2400" dirty="0"/>
              <a:t>שימוש </a:t>
            </a:r>
            <a:r>
              <a:rPr lang="he-IL" sz="2400" b="1" dirty="0"/>
              <a:t>במנשקים</a:t>
            </a:r>
            <a:r>
              <a:rPr lang="he-IL" sz="2400" dirty="0"/>
              <a:t> חוסך </a:t>
            </a:r>
            <a:r>
              <a:rPr lang="he-IL" sz="2400" b="1" dirty="0"/>
              <a:t>שכפול בקוד לקוח,</a:t>
            </a:r>
            <a:r>
              <a:rPr lang="he-IL" sz="2400" dirty="0"/>
              <a:t> בכך שאותו קטע קוד עובד בצורה נכונה עם מגוון ספקים (פולימורפיזם)</a:t>
            </a:r>
            <a:endParaRPr lang="he-IL" dirty="0"/>
          </a:p>
          <a:p>
            <a:pPr eaLnBrk="1" hangingPunct="1"/>
            <a:endParaRPr lang="he-IL" dirty="0"/>
          </a:p>
          <a:p>
            <a:pPr eaLnBrk="1" hangingPunct="1"/>
            <a:endParaRPr lang="he-IL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E4113C9-EFC6-4917-841D-F46870BC5976}" type="slidenum">
              <a:rPr lang="he-IL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AutoShape 4" descr="30%"/>
          <p:cNvSpPr>
            <a:spLocks noChangeArrowheads="1"/>
          </p:cNvSpPr>
          <p:nvPr/>
        </p:nvSpPr>
        <p:spPr bwMode="auto">
          <a:xfrm>
            <a:off x="3270646" y="4375150"/>
            <a:ext cx="1979613" cy="720725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sp>
        <p:nvSpPr>
          <p:cNvPr id="17415" name="AutoShape 5" descr="30%"/>
          <p:cNvSpPr>
            <a:spLocks noChangeArrowheads="1"/>
          </p:cNvSpPr>
          <p:nvPr/>
        </p:nvSpPr>
        <p:spPr bwMode="auto">
          <a:xfrm>
            <a:off x="1135063" y="5959475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7416" name="AutoShape 6" descr="30%"/>
          <p:cNvSpPr>
            <a:spLocks noChangeArrowheads="1"/>
          </p:cNvSpPr>
          <p:nvPr/>
        </p:nvSpPr>
        <p:spPr bwMode="auto">
          <a:xfrm>
            <a:off x="3241278" y="5953125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7417" name="AutoShape 7"/>
          <p:cNvSpPr>
            <a:spLocks noChangeArrowheads="1"/>
          </p:cNvSpPr>
          <p:nvPr/>
        </p:nvSpPr>
        <p:spPr bwMode="auto">
          <a:xfrm rot="3249630">
            <a:off x="3538834" y="5091815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7418" name="AutoShape 8"/>
          <p:cNvCxnSpPr>
            <a:cxnSpLocks noChangeShapeType="1"/>
            <a:stCxn id="17415" idx="0"/>
            <a:endCxn id="17417" idx="2"/>
          </p:cNvCxnSpPr>
          <p:nvPr/>
        </p:nvCxnSpPr>
        <p:spPr bwMode="auto">
          <a:xfrm flipV="1">
            <a:off x="2124869" y="5207597"/>
            <a:ext cx="1462717" cy="75187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7419" name="AutoShape 9"/>
          <p:cNvCxnSpPr>
            <a:cxnSpLocks noChangeShapeType="1"/>
            <a:stCxn id="17420" idx="2"/>
            <a:endCxn id="17416" idx="0"/>
          </p:cNvCxnSpPr>
          <p:nvPr/>
        </p:nvCxnSpPr>
        <p:spPr bwMode="auto">
          <a:xfrm flipH="1">
            <a:off x="4260453" y="5272088"/>
            <a:ext cx="397" cy="6810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20" name="AutoShape 10"/>
          <p:cNvSpPr>
            <a:spLocks noChangeArrowheads="1"/>
          </p:cNvSpPr>
          <p:nvPr/>
        </p:nvSpPr>
        <p:spPr bwMode="auto">
          <a:xfrm>
            <a:off x="4152900" y="51260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1" name="AutoShape 11" descr="30%"/>
          <p:cNvSpPr>
            <a:spLocks noChangeArrowheads="1"/>
          </p:cNvSpPr>
          <p:nvPr/>
        </p:nvSpPr>
        <p:spPr bwMode="auto">
          <a:xfrm>
            <a:off x="5406231" y="5953125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cxnSp>
        <p:nvCxnSpPr>
          <p:cNvPr id="17422" name="AutoShape 12"/>
          <p:cNvCxnSpPr>
            <a:cxnSpLocks noChangeShapeType="1"/>
            <a:stCxn id="17423" idx="2"/>
            <a:endCxn id="17421" idx="0"/>
          </p:cNvCxnSpPr>
          <p:nvPr/>
        </p:nvCxnSpPr>
        <p:spPr bwMode="auto">
          <a:xfrm>
            <a:off x="4982444" y="5206496"/>
            <a:ext cx="1413594" cy="74662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23" name="AutoShape 13"/>
          <p:cNvSpPr>
            <a:spLocks noChangeArrowheads="1"/>
          </p:cNvSpPr>
          <p:nvPr/>
        </p:nvSpPr>
        <p:spPr bwMode="auto">
          <a:xfrm rot="18514395">
            <a:off x="4817402" y="508793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4" name="AutoShape 14" descr="30%"/>
          <p:cNvSpPr>
            <a:spLocks noChangeArrowheads="1"/>
          </p:cNvSpPr>
          <p:nvPr/>
        </p:nvSpPr>
        <p:spPr bwMode="auto">
          <a:xfrm>
            <a:off x="6396038" y="4384773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 class &gt;&gt;</a:t>
            </a:r>
          </a:p>
          <a:p>
            <a:pPr algn="ctr"/>
            <a:r>
              <a:rPr lang="en-US" b="1" dirty="0"/>
              <a:t>Rectangle</a:t>
            </a:r>
          </a:p>
        </p:txBody>
      </p:sp>
      <p:sp>
        <p:nvSpPr>
          <p:cNvPr id="17425" name="AutoShape 16"/>
          <p:cNvSpPr>
            <a:spLocks noChangeArrowheads="1"/>
          </p:cNvSpPr>
          <p:nvPr/>
        </p:nvSpPr>
        <p:spPr bwMode="auto">
          <a:xfrm>
            <a:off x="5318125" y="4678363"/>
            <a:ext cx="933450" cy="219075"/>
          </a:xfrm>
          <a:prstGeom prst="leftArrow">
            <a:avLst>
              <a:gd name="adj1" fmla="val 17769"/>
              <a:gd name="adj2" fmla="val 106522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הממשק </a:t>
            </a:r>
            <a:r>
              <a:rPr lang="en-US" dirty="0" err="1"/>
              <a:t>IPoint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69925"/>
            <a:ext cx="82296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b="1" dirty="0">
                <a:solidFill>
                  <a:srgbClr val="7F0055"/>
                </a:solidFill>
                <a:latin typeface="Garamond" panose="02020404030301010803" pitchFamily="18" charset="0"/>
                <a:cs typeface="+mn-cs"/>
              </a:rPr>
              <a:t>public interface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IPoint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 {</a:t>
            </a:r>
          </a:p>
          <a:p>
            <a:pPr algn="l" rtl="0"/>
            <a:endParaRPr lang="en-US" sz="6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x coordinate of the current point*/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getX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y coordinate of the current point*/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getY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distance between the current point and (0,0)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>
                <a:latin typeface="Garamond" pitchFamily="18" charset="0"/>
                <a:cs typeface="+mn-cs"/>
              </a:rPr>
              <a:t>r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ho();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angle between the current point and the abscissa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>
                <a:latin typeface="Garamond" pitchFamily="18" charset="0"/>
                <a:cs typeface="+mn-cs"/>
              </a:rPr>
              <a:t>t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heta();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move the current point by dx and </a:t>
            </a:r>
            <a:r>
              <a:rPr lang="en-US" sz="1600" b="1" dirty="0" err="1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dy</a:t>
            </a:r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void </a:t>
            </a:r>
            <a:r>
              <a:rPr lang="en-US" sz="1600" b="1" dirty="0">
                <a:latin typeface="Garamond" pitchFamily="18" charset="0"/>
                <a:cs typeface="+mn-cs"/>
              </a:rPr>
              <a:t>translate(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>
                <a:latin typeface="Garamond" pitchFamily="18" charset="0"/>
                <a:cs typeface="+mn-cs"/>
              </a:rPr>
              <a:t> dx, 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>
                <a:latin typeface="Garamond" pitchFamily="18" charset="0"/>
                <a:cs typeface="+mn-cs"/>
              </a:rPr>
              <a:t> </a:t>
            </a:r>
            <a:r>
              <a:rPr lang="en-US" sz="1600" b="1" dirty="0" err="1">
                <a:latin typeface="Garamond" pitchFamily="18" charset="0"/>
                <a:cs typeface="+mn-cs"/>
              </a:rPr>
              <a:t>dy</a:t>
            </a:r>
            <a:r>
              <a:rPr lang="en-US" sz="1600" b="1" dirty="0">
                <a:latin typeface="Garamond" pitchFamily="18" charset="0"/>
                <a:cs typeface="+mn-cs"/>
              </a:rPr>
              <a:t>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rotate the current point by angle degrees with respect to (0,0)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void </a:t>
            </a:r>
            <a:r>
              <a:rPr lang="en-US" sz="1600" b="1" dirty="0">
                <a:latin typeface="Garamond" pitchFamily="18" charset="0"/>
                <a:cs typeface="+mn-cs"/>
              </a:rPr>
              <a:t>rotate(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>
                <a:latin typeface="Garamond" pitchFamily="18" charset="0"/>
                <a:cs typeface="+mn-cs"/>
              </a:rPr>
              <a:t> angle);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latin typeface="Garamond" pitchFamily="18" charset="0"/>
                <a:cs typeface="+mn-cs"/>
              </a:rPr>
              <a:t>…</a:t>
            </a:r>
            <a:endParaRPr lang="en-US" sz="1600" b="1" dirty="0">
              <a:latin typeface="Garamond" panose="02020404030301010803" pitchFamily="18" charset="0"/>
              <a:cs typeface="Consolas" pitchFamily="49" charset="0"/>
            </a:endParaRPr>
          </a:p>
          <a:p>
            <a:pPr algn="l" rtl="0"/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686040" y="4754880"/>
            <a:ext cx="20320" cy="1971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V="1">
            <a:off x="8076184" y="5443728"/>
            <a:ext cx="20320" cy="1971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536688" y="4996554"/>
            <a:ext cx="1233424" cy="1637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491830" y="4627222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X,Y</a:t>
            </a:r>
          </a:p>
        </p:txBody>
      </p:sp>
      <p:sp>
        <p:nvSpPr>
          <p:cNvPr id="12" name="TextBox 11"/>
          <p:cNvSpPr txBox="1"/>
          <p:nvPr/>
        </p:nvSpPr>
        <p:spPr>
          <a:xfrm rot="18301780">
            <a:off x="7899384" y="541351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rho</a:t>
            </a:r>
          </a:p>
        </p:txBody>
      </p:sp>
    </p:spTree>
    <p:extLst>
      <p:ext uri="{BB962C8B-B14F-4D97-AF65-F5344CB8AC3E}">
        <p14:creationId xmlns:p14="http://schemas.microsoft.com/office/powerpoint/2010/main" val="1444060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צד הספק</a:t>
            </a:r>
            <a:endParaRPr lang="en-US" dirty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z="2400" b="1" dirty="0"/>
              <a:t>מנגנון ההורשה</a:t>
            </a:r>
            <a:r>
              <a:rPr lang="he-IL" sz="2400" dirty="0"/>
              <a:t> חוסך </a:t>
            </a:r>
            <a:r>
              <a:rPr lang="he-IL" sz="2400" b="1" dirty="0"/>
              <a:t>שכפול קוד בצד הספק</a:t>
            </a:r>
            <a:endParaRPr lang="he-IL" sz="2400" dirty="0"/>
          </a:p>
          <a:p>
            <a:pPr eaLnBrk="1" hangingPunct="1"/>
            <a:r>
              <a:rPr lang="he-IL" sz="2400" dirty="0"/>
              <a:t>ע"י הורשה מקבלת מחלקה את קטע הקוד בירושה במקום לחזור עליו. שני הספקים חולקים אותו הקוד</a:t>
            </a:r>
          </a:p>
          <a:p>
            <a:pPr eaLnBrk="1" hangingPunct="1"/>
            <a:r>
              <a:rPr lang="he-IL" sz="2400" dirty="0"/>
              <a:t>ננסה לזהות את שכפול הקוד בין 3 </a:t>
            </a:r>
            <a:br>
              <a:rPr lang="en-US" sz="2400" dirty="0"/>
            </a:br>
            <a:r>
              <a:rPr lang="he-IL" sz="2400" dirty="0"/>
              <a:t>מימושי המנשק </a:t>
            </a:r>
            <a:r>
              <a:rPr lang="en-US" sz="2400" dirty="0" err="1"/>
              <a:t>IPoint</a:t>
            </a:r>
            <a:r>
              <a:rPr lang="he-IL" sz="2400" dirty="0"/>
              <a:t> ולרכז קטעים	</a:t>
            </a:r>
            <a:br>
              <a:rPr lang="en-US" sz="2400" dirty="0"/>
            </a:br>
            <a:r>
              <a:rPr lang="he-IL" sz="2400" dirty="0"/>
              <a:t>משותפים אלה במחלקת בסיס</a:t>
            </a:r>
          </a:p>
          <a:p>
            <a:pPr eaLnBrk="1" hangingPunct="1">
              <a:buNone/>
            </a:pPr>
            <a:r>
              <a:rPr lang="he-IL" sz="2400" dirty="0"/>
              <a:t>  משותפת</a:t>
            </a:r>
            <a:r>
              <a:rPr lang="en-US" sz="2400" dirty="0"/>
              <a:t> </a:t>
            </a:r>
            <a:r>
              <a:rPr lang="he-IL" sz="2400" dirty="0"/>
              <a:t> ממנה ירשו שלושת</a:t>
            </a:r>
          </a:p>
          <a:p>
            <a:pPr eaLnBrk="1" hangingPunct="1">
              <a:buNone/>
            </a:pPr>
            <a:r>
              <a:rPr lang="he-IL" dirty="0"/>
              <a:t> </a:t>
            </a:r>
            <a:r>
              <a:rPr lang="he-IL" sz="2400" dirty="0"/>
              <a:t> המימושים.</a:t>
            </a:r>
          </a:p>
          <a:p>
            <a:pPr eaLnBrk="1" hangingPunct="1">
              <a:buNone/>
            </a:pPr>
            <a:endParaRPr lang="he-IL" sz="2400" dirty="0"/>
          </a:p>
          <a:p>
            <a:pPr eaLnBrk="1" hangingPunct="1">
              <a:buNone/>
            </a:pPr>
            <a:endParaRPr lang="en-US" sz="2400" dirty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96843BA-0AF8-4D61-9363-22D947962A57}" type="slidenum">
              <a:rPr lang="he-IL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AutoShape 15" descr="30%"/>
          <p:cNvSpPr>
            <a:spLocks noChangeArrowheads="1"/>
          </p:cNvSpPr>
          <p:nvPr/>
        </p:nvSpPr>
        <p:spPr bwMode="auto">
          <a:xfrm>
            <a:off x="1866900" y="3003550"/>
            <a:ext cx="1979613" cy="7207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cxnSp>
        <p:nvCxnSpPr>
          <p:cNvPr id="18439" name="AutoShape 16"/>
          <p:cNvCxnSpPr>
            <a:cxnSpLocks noChangeShapeType="1"/>
            <a:stCxn id="18440" idx="2"/>
          </p:cNvCxnSpPr>
          <p:nvPr/>
        </p:nvCxnSpPr>
        <p:spPr bwMode="auto">
          <a:xfrm>
            <a:off x="2973388" y="3903663"/>
            <a:ext cx="9525" cy="31432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8440" name="AutoShape 17"/>
          <p:cNvSpPr>
            <a:spLocks noChangeArrowheads="1"/>
          </p:cNvSpPr>
          <p:nvPr/>
        </p:nvSpPr>
        <p:spPr bwMode="auto">
          <a:xfrm>
            <a:off x="2865438" y="374808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1" name="AutoShape 18" descr="30%"/>
          <p:cNvSpPr>
            <a:spLocks noChangeArrowheads="1"/>
          </p:cNvSpPr>
          <p:nvPr/>
        </p:nvSpPr>
        <p:spPr bwMode="auto">
          <a:xfrm>
            <a:off x="1939075" y="4192588"/>
            <a:ext cx="1979613" cy="720725"/>
          </a:xfrm>
          <a:prstGeom prst="flowChartProcess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&lt;&lt;abstract&gt;&gt;</a:t>
            </a:r>
          </a:p>
          <a:p>
            <a:pPr algn="ctr"/>
            <a:r>
              <a:rPr lang="en-US" dirty="0" err="1"/>
              <a:t>AbstPoint</a:t>
            </a:r>
            <a:endParaRPr lang="en-US" dirty="0"/>
          </a:p>
        </p:txBody>
      </p:sp>
      <p:sp>
        <p:nvSpPr>
          <p:cNvPr id="18442" name="AutoShape 19" descr="30%"/>
          <p:cNvSpPr>
            <a:spLocks noChangeArrowheads="1"/>
          </p:cNvSpPr>
          <p:nvPr/>
        </p:nvSpPr>
        <p:spPr bwMode="auto">
          <a:xfrm>
            <a:off x="277813" y="5746750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8443" name="AutoShape 20" descr="30%"/>
          <p:cNvSpPr>
            <a:spLocks noChangeArrowheads="1"/>
          </p:cNvSpPr>
          <p:nvPr/>
        </p:nvSpPr>
        <p:spPr bwMode="auto">
          <a:xfrm>
            <a:off x="2365375" y="5746750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8444" name="AutoShape 21"/>
          <p:cNvSpPr>
            <a:spLocks noChangeArrowheads="1"/>
          </p:cNvSpPr>
          <p:nvPr/>
        </p:nvSpPr>
        <p:spPr bwMode="auto">
          <a:xfrm rot="2079250">
            <a:off x="1862138" y="488262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445" name="AutoShape 22"/>
          <p:cNvCxnSpPr>
            <a:cxnSpLocks noChangeShapeType="1"/>
            <a:stCxn id="18442" idx="0"/>
            <a:endCxn id="18444" idx="2"/>
          </p:cNvCxnSpPr>
          <p:nvPr/>
        </p:nvCxnSpPr>
        <p:spPr bwMode="auto">
          <a:xfrm flipV="1">
            <a:off x="1267619" y="5015715"/>
            <a:ext cx="660945" cy="73103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6" name="AutoShape 23"/>
          <p:cNvCxnSpPr>
            <a:cxnSpLocks noChangeShapeType="1"/>
            <a:stCxn id="18447" idx="2"/>
            <a:endCxn id="18443" idx="0"/>
          </p:cNvCxnSpPr>
          <p:nvPr/>
        </p:nvCxnSpPr>
        <p:spPr bwMode="auto">
          <a:xfrm>
            <a:off x="3122613" y="5059363"/>
            <a:ext cx="261937" cy="6873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7" name="AutoShape 24"/>
          <p:cNvSpPr>
            <a:spLocks noChangeArrowheads="1"/>
          </p:cNvSpPr>
          <p:nvPr/>
        </p:nvSpPr>
        <p:spPr bwMode="auto">
          <a:xfrm>
            <a:off x="3014663" y="49133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448" name="AutoShape 25"/>
          <p:cNvCxnSpPr>
            <a:cxnSpLocks noChangeShapeType="1"/>
            <a:endCxn id="18450" idx="0"/>
          </p:cNvCxnSpPr>
          <p:nvPr/>
        </p:nvCxnSpPr>
        <p:spPr bwMode="auto">
          <a:xfrm>
            <a:off x="3925888" y="4999038"/>
            <a:ext cx="1553369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9" name="AutoShape 26"/>
          <p:cNvSpPr>
            <a:spLocks noChangeArrowheads="1"/>
          </p:cNvSpPr>
          <p:nvPr/>
        </p:nvSpPr>
        <p:spPr bwMode="auto">
          <a:xfrm rot="-2400000">
            <a:off x="3770313" y="4875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0" name="AutoShape 28" descr="30%"/>
          <p:cNvSpPr>
            <a:spLocks noChangeArrowheads="1"/>
          </p:cNvSpPr>
          <p:nvPr/>
        </p:nvSpPr>
        <p:spPr bwMode="auto">
          <a:xfrm>
            <a:off x="4489450" y="5740400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sp>
        <p:nvSpPr>
          <p:cNvPr id="393245" name="Text Box 29"/>
          <p:cNvSpPr txBox="1">
            <a:spLocks noChangeArrowheads="1"/>
          </p:cNvSpPr>
          <p:nvPr/>
        </p:nvSpPr>
        <p:spPr bwMode="auto">
          <a:xfrm>
            <a:off x="1744663" y="3846513"/>
            <a:ext cx="463550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C0"/>
                </a:solidFill>
                <a:latin typeface="Arial" charset="0"/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3253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מחלקות מופשטות       </a:t>
            </a:r>
            <a:r>
              <a:rPr lang="en-US" dirty="0"/>
              <a:t>Abstract Classes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286250" y="1600200"/>
            <a:ext cx="4400550" cy="3170099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he-IL" sz="2000" dirty="0"/>
              <a:t>מחלקה מופשטת מוגדרת ע"י המלה השמורה </a:t>
            </a:r>
            <a:r>
              <a:rPr lang="en-US" sz="2000" b="1" dirty="0">
                <a:solidFill>
                  <a:srgbClr val="7F004B"/>
                </a:solidFill>
              </a:rPr>
              <a:t>abstract</a:t>
            </a:r>
            <a:endParaRPr lang="he-IL" sz="2000" b="1" dirty="0">
              <a:solidFill>
                <a:srgbClr val="7F004B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he-IL" sz="2000" dirty="0"/>
          </a:p>
          <a:p>
            <a:pPr eaLnBrk="1" hangingPunct="1">
              <a:lnSpc>
                <a:spcPct val="80000"/>
              </a:lnSpc>
            </a:pPr>
            <a:r>
              <a:rPr lang="he-IL" sz="2000" dirty="0"/>
              <a:t>לא ניתן ליצור מופע של מחלקה מופשטת (בדומה למנשק)</a:t>
            </a:r>
          </a:p>
          <a:p>
            <a:pPr eaLnBrk="1" hangingPunct="1">
              <a:lnSpc>
                <a:spcPct val="80000"/>
              </a:lnSpc>
            </a:pPr>
            <a:endParaRPr lang="he-IL" sz="2000" dirty="0"/>
          </a:p>
          <a:p>
            <a:pPr eaLnBrk="1" hangingPunct="1">
              <a:lnSpc>
                <a:spcPct val="80000"/>
              </a:lnSpc>
            </a:pPr>
            <a:r>
              <a:rPr lang="he-IL" sz="2000" dirty="0"/>
              <a:t>יכולה לממש מנשק מבלי לממש את כל השירותים המוגדרים בו</a:t>
            </a:r>
          </a:p>
          <a:p>
            <a:pPr eaLnBrk="1" hangingPunct="1">
              <a:lnSpc>
                <a:spcPct val="80000"/>
              </a:lnSpc>
            </a:pPr>
            <a:endParaRPr lang="he-IL" sz="2000" dirty="0"/>
          </a:p>
          <a:p>
            <a:pPr eaLnBrk="1" hangingPunct="1">
              <a:lnSpc>
                <a:spcPct val="80000"/>
              </a:lnSpc>
            </a:pPr>
            <a:r>
              <a:rPr lang="he-IL" sz="2000" dirty="0"/>
              <a:t>זהו מנגנון המועיל להימנע משכפול קוד במחלקות יורשות</a:t>
            </a:r>
            <a:endParaRPr lang="en-US" sz="2000" dirty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4D9E98A5-999D-4C01-ADEA-10FC01712B37}" type="slidenum">
              <a:rPr lang="he-IL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" y="1709738"/>
            <a:ext cx="3305175" cy="41148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4345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7300</TotalTime>
  <Words>3211</Words>
  <Application>Microsoft Office PowerPoint</Application>
  <PresentationFormat>On-screen Show (4:3)</PresentationFormat>
  <Paragraphs>655</Paragraphs>
  <Slides>39</Slides>
  <Notes>37</Notes>
  <HiddenSlides>2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Comic Sans MS</vt:lpstr>
      <vt:lpstr>Consolas</vt:lpstr>
      <vt:lpstr>Garamond</vt:lpstr>
      <vt:lpstr>Segoe UI</vt:lpstr>
      <vt:lpstr>Wingdings</vt:lpstr>
      <vt:lpstr>sw1</vt:lpstr>
      <vt:lpstr>Bitmap Image</vt:lpstr>
      <vt:lpstr>תוכנה 1</vt:lpstr>
      <vt:lpstr>ירושה ממחלקות קיימות</vt:lpstr>
      <vt:lpstr>דריסת שירותים</vt:lpstr>
      <vt:lpstr>שימוש בשירות המקורי מתוך השירות הדורס</vt:lpstr>
      <vt:lpstr>ניראות והורשה</vt:lpstr>
      <vt:lpstr>צד הלקוח</vt:lpstr>
      <vt:lpstr>הממשק IPoint</vt:lpstr>
      <vt:lpstr>צד הספק</vt:lpstr>
      <vt:lpstr>מחלקות מופשטות       Abstract Classes</vt:lpstr>
      <vt:lpstr>מחלקות מופשטות  - דוגמא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חריגים</vt:lpstr>
      <vt:lpstr>חריגים</vt:lpstr>
      <vt:lpstr>חריגים</vt:lpstr>
      <vt:lpstr>חריגים</vt:lpstr>
      <vt:lpstr>Exception הוא אובייקט</vt:lpstr>
      <vt:lpstr>Exception הוא אובייקט</vt:lpstr>
      <vt:lpstr>Exception הוא אובייקט</vt:lpstr>
      <vt:lpstr>Exception הוא אובייקט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יצירת טיפוס חריג חדש</vt:lpstr>
      <vt:lpstr>שימוש בטיפוס החריג החדש</vt:lpstr>
      <vt:lpstr>שימוש בטיפוס החריג החדש</vt:lpstr>
      <vt:lpstr>שימוש בשגיאות – פורמט הודעת השגיאה</vt:lpstr>
      <vt:lpstr>שימוש בשגיאות</vt:lpstr>
    </vt:vector>
  </TitlesOfParts>
  <Company>Tel-Aviv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ohadbr</dc:creator>
  <cp:lastModifiedBy>amir hertz</cp:lastModifiedBy>
  <cp:revision>1461</cp:revision>
  <dcterms:created xsi:type="dcterms:W3CDTF">2006-10-09T12:27:45Z</dcterms:created>
  <dcterms:modified xsi:type="dcterms:W3CDTF">2022-04-26T11:23:24Z</dcterms:modified>
</cp:coreProperties>
</file>