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41"/>
  </p:notesMasterIdLst>
  <p:handoutMasterIdLst>
    <p:handoutMasterId r:id="rId42"/>
  </p:handoutMasterIdLst>
  <p:sldIdLst>
    <p:sldId id="267" r:id="rId2"/>
    <p:sldId id="409" r:id="rId3"/>
    <p:sldId id="410" r:id="rId4"/>
    <p:sldId id="411" r:id="rId5"/>
    <p:sldId id="412" r:id="rId6"/>
    <p:sldId id="413" r:id="rId7"/>
    <p:sldId id="427" r:id="rId8"/>
    <p:sldId id="414" r:id="rId9"/>
    <p:sldId id="415" r:id="rId10"/>
    <p:sldId id="416" r:id="rId11"/>
    <p:sldId id="417" r:id="rId12"/>
    <p:sldId id="418" r:id="rId13"/>
    <p:sldId id="419" r:id="rId14"/>
    <p:sldId id="421" r:id="rId15"/>
    <p:sldId id="422" r:id="rId16"/>
    <p:sldId id="423" r:id="rId17"/>
    <p:sldId id="437" r:id="rId18"/>
    <p:sldId id="428" r:id="rId19"/>
    <p:sldId id="429" r:id="rId20"/>
    <p:sldId id="340" r:id="rId21"/>
    <p:sldId id="341" r:id="rId22"/>
    <p:sldId id="342" r:id="rId23"/>
    <p:sldId id="440" r:id="rId24"/>
    <p:sldId id="433" r:id="rId25"/>
    <p:sldId id="442" r:id="rId26"/>
    <p:sldId id="443" r:id="rId27"/>
    <p:sldId id="444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42021B5-36FE-458B-B921-E2F067E06C85}">
          <p14:sldIdLst>
            <p14:sldId id="267"/>
            <p14:sldId id="409"/>
            <p14:sldId id="410"/>
            <p14:sldId id="411"/>
            <p14:sldId id="412"/>
            <p14:sldId id="413"/>
            <p14:sldId id="427"/>
            <p14:sldId id="414"/>
            <p14:sldId id="415"/>
            <p14:sldId id="416"/>
            <p14:sldId id="417"/>
            <p14:sldId id="418"/>
            <p14:sldId id="419"/>
            <p14:sldId id="421"/>
            <p14:sldId id="422"/>
            <p14:sldId id="423"/>
            <p14:sldId id="437"/>
            <p14:sldId id="428"/>
            <p14:sldId id="429"/>
            <p14:sldId id="340"/>
            <p14:sldId id="341"/>
            <p14:sldId id="342"/>
            <p14:sldId id="440"/>
            <p14:sldId id="433"/>
            <p14:sldId id="442"/>
            <p14:sldId id="443"/>
            <p14:sldId id="444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CC66"/>
    <a:srgbClr val="FF6600"/>
    <a:srgbClr val="FCF600"/>
    <a:srgbClr val="FF0000"/>
    <a:srgbClr val="99FFCC"/>
    <a:srgbClr val="CCFF99"/>
    <a:srgbClr val="99FF66"/>
    <a:srgbClr val="7F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20" autoAdjust="0"/>
    <p:restoredTop sz="78087" autoAdjust="0"/>
  </p:normalViewPr>
  <p:slideViewPr>
    <p:cSldViewPr snapToGrid="0" snapToObjects="1">
      <p:cViewPr varScale="1">
        <p:scale>
          <a:sx n="95" d="100"/>
          <a:sy n="95" d="100"/>
        </p:scale>
        <p:origin x="2170" y="58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6378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62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61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50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81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0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90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9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31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40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14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5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499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77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335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157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037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90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30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2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2D98B-B6BE-4956-B600-993B5BF5D2E3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810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79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601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024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30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39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0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22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07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7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 lnSpcReduction="1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8</a:t>
            </a:r>
            <a:r>
              <a:rPr lang="he-IL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אבסטרקטיות</a:t>
            </a:r>
            <a:endParaRPr lang="en-US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- דוגמא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394427" y="35915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CartesianPoint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x,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.x</a:t>
            </a:r>
            <a:r>
              <a:rPr lang="en-US" sz="1400" b="1" dirty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.y</a:t>
            </a:r>
            <a:r>
              <a:rPr lang="en-US" sz="1400" b="1" dirty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currentTheta</a:t>
            </a:r>
            <a:r>
              <a:rPr lang="en-US" sz="1400" b="1" dirty="0">
                <a:latin typeface="Garamond" pitchFamily="18" charset="0"/>
              </a:rPr>
              <a:t> =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getRho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Math.cos(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Math.sin(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+=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+=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63475" y="1391562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* 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())*(y-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60475" y="1391562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775049" y="2974269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944107" y="3469569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/>
              <a:t>CartesianPoint</a:t>
            </a:r>
            <a:r>
              <a:rPr lang="he-IL" dirty="0"/>
              <a:t> 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24435" y="3946148"/>
            <a:ext cx="4279900" cy="1839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300560" y="574846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נשאר הבדל אחד:</a:t>
            </a:r>
            <a:endParaRPr lang="en-US" dirty="0"/>
          </a:p>
          <a:p>
            <a:pPr algn="ctr"/>
            <a:r>
              <a:rPr lang="he-IL" dirty="0"/>
              <a:t>נחליף 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/>
              <a:t>getX</a:t>
            </a:r>
            <a:r>
              <a:rPr lang="en-US" dirty="0"/>
              <a:t>()</a:t>
            </a:r>
            <a:r>
              <a:rPr lang="he-IL" dirty="0"/>
              <a:t> 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185020" y="3945561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774027" y="437311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45808" y="437311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74027" y="460781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1904" y="460781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  <p:bldP spid="15" grpId="0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solidFill>
                  <a:srgbClr val="FF0000"/>
                </a:solidFill>
                <a:latin typeface="Garamond" pitchFamily="18" charset="0"/>
              </a:rPr>
              <a:t>getX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solidFill>
                  <a:srgbClr val="FF0000"/>
                </a:solidFill>
                <a:latin typeface="Garamond" pitchFamily="18" charset="0"/>
              </a:rPr>
              <a:t>getY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             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לחלוטין</a:t>
            </a:r>
            <a:r>
              <a:rPr lang="en-US" dirty="0"/>
              <a:t>!</a:t>
            </a:r>
          </a:p>
          <a:p>
            <a:pPr algn="ctr"/>
            <a:r>
              <a:rPr lang="he-IL" dirty="0"/>
              <a:t>עתה ניתן 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String </a:t>
            </a:r>
            <a:r>
              <a:rPr lang="en-US" sz="1400" b="1" dirty="0" err="1">
                <a:latin typeface="Garamond" pitchFamily="18" charset="0"/>
              </a:rPr>
              <a:t>toString</a:t>
            </a:r>
            <a:r>
              <a:rPr lang="en-US" sz="1400" b="1" dirty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x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3036470" y="3165375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64100" y="4175937"/>
            <a:ext cx="4357959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400" b="1" dirty="0">
                <a:latin typeface="Garamond" pitchFamily="18" charset="0"/>
              </a:rPr>
              <a:t>t</a:t>
            </a:r>
            <a:r>
              <a:rPr lang="en-US" sz="1400" b="1" dirty="0">
                <a:latin typeface="Garamond" panose="02020404030301010803" pitchFamily="18" charset="0"/>
                <a:cs typeface="Consolas" pitchFamily="49" charset="0"/>
              </a:rPr>
              <a:t>heta()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03265" y="4175937"/>
            <a:ext cx="4270375" cy="12034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String </a:t>
            </a:r>
            <a:r>
              <a:rPr lang="en-US" sz="1400" b="1" dirty="0" err="1">
                <a:latin typeface="Garamond" pitchFamily="18" charset="0"/>
              </a:rPr>
              <a:t>toString</a:t>
            </a:r>
            <a:r>
              <a:rPr lang="en-US" sz="1400" b="1" dirty="0">
                <a:latin typeface="Garamond" pitchFamily="18" charset="0"/>
              </a:rPr>
              <a:t>(){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600" b="1" dirty="0" err="1">
                <a:solidFill>
                  <a:srgbClr val="FF0000"/>
                </a:solidFill>
                <a:latin typeface="Garamond" pitchFamily="18" charset="0"/>
              </a:rPr>
              <a:t>getX</a:t>
            </a:r>
            <a:r>
              <a:rPr lang="en-US" sz="1600" b="1" dirty="0">
                <a:solidFill>
                  <a:srgbClr val="FF0000"/>
                </a:solidFill>
                <a:latin typeface="Garamond" pitchFamily="18" charset="0"/>
              </a:rPr>
              <a:t>()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solidFill>
                  <a:srgbClr val="FF0000"/>
                </a:solidFill>
                <a:latin typeface="Garamond" pitchFamily="18" charset="0"/>
              </a:rPr>
              <a:t>getY</a:t>
            </a:r>
            <a:r>
              <a:rPr lang="en-US" sz="1500" b="1" dirty="0">
                <a:solidFill>
                  <a:srgbClr val="FF0000"/>
                </a:solidFill>
                <a:latin typeface="Garamond" pitchFamily="18" charset="0"/>
              </a:rPr>
              <a:t>()</a:t>
            </a:r>
            <a:r>
              <a:rPr lang="en-US" sz="1500" b="1" dirty="0">
                <a:latin typeface="Garamond" pitchFamily="18" charset="0"/>
              </a:rPr>
              <a:t> +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04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16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מימוש המחלקה האבסטרקטית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 +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05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17</a:t>
            </a:fld>
            <a:endParaRPr lang="he-IL"/>
          </a:p>
        </p:txBody>
      </p:sp>
      <p:sp>
        <p:nvSpPr>
          <p:cNvPr id="5" name="AutoShape 15" descr="30%"/>
          <p:cNvSpPr>
            <a:spLocks noChangeArrowheads="1"/>
          </p:cNvSpPr>
          <p:nvPr/>
        </p:nvSpPr>
        <p:spPr bwMode="auto">
          <a:xfrm>
            <a:off x="3375596" y="864788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6" name="AutoShape 16"/>
          <p:cNvCxnSpPr>
            <a:cxnSpLocks noChangeShapeType="1"/>
          </p:cNvCxnSpPr>
          <p:nvPr/>
        </p:nvCxnSpPr>
        <p:spPr bwMode="auto">
          <a:xfrm>
            <a:off x="4338811" y="1755376"/>
            <a:ext cx="53182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4257452" y="160932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AutoShape 18" descr="30%"/>
          <p:cNvSpPr>
            <a:spLocks noChangeArrowheads="1"/>
          </p:cNvSpPr>
          <p:nvPr/>
        </p:nvSpPr>
        <p:spPr bwMode="auto">
          <a:xfrm>
            <a:off x="3375596" y="2053826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9" name="AutoShape 19" descr="30%"/>
          <p:cNvSpPr>
            <a:spLocks noChangeArrowheads="1"/>
          </p:cNvSpPr>
          <p:nvPr/>
        </p:nvSpPr>
        <p:spPr bwMode="auto">
          <a:xfrm>
            <a:off x="1081601" y="3922187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0" name="AutoShape 20" descr="30%"/>
          <p:cNvSpPr>
            <a:spLocks noChangeArrowheads="1"/>
          </p:cNvSpPr>
          <p:nvPr/>
        </p:nvSpPr>
        <p:spPr bwMode="auto">
          <a:xfrm>
            <a:off x="3346227" y="3922187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 rot="2079250">
            <a:off x="3297809" y="274385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2" name="AutoShape 22"/>
          <p:cNvCxnSpPr>
            <a:cxnSpLocks noChangeShapeType="1"/>
            <a:stCxn id="9" idx="0"/>
            <a:endCxn id="11" idx="2"/>
          </p:cNvCxnSpPr>
          <p:nvPr/>
        </p:nvCxnSpPr>
        <p:spPr bwMode="auto">
          <a:xfrm flipV="1">
            <a:off x="2071407" y="2876953"/>
            <a:ext cx="1292828" cy="10452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AutoShape 23"/>
          <p:cNvCxnSpPr>
            <a:cxnSpLocks noChangeShapeType="1"/>
          </p:cNvCxnSpPr>
          <p:nvPr/>
        </p:nvCxnSpPr>
        <p:spPr bwMode="auto">
          <a:xfrm flipH="1">
            <a:off x="4360640" y="2938441"/>
            <a:ext cx="9525" cy="9837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4257452" y="279239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5" name="AutoShape 25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5360874" y="2865416"/>
            <a:ext cx="1298524" cy="106418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6" name="AutoShape 26"/>
          <p:cNvSpPr>
            <a:spLocks noChangeArrowheads="1"/>
          </p:cNvSpPr>
          <p:nvPr/>
        </p:nvSpPr>
        <p:spPr bwMode="auto">
          <a:xfrm rot="19200000">
            <a:off x="5205984" y="273645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AutoShape 28" descr="30%"/>
          <p:cNvSpPr>
            <a:spLocks noChangeArrowheads="1"/>
          </p:cNvSpPr>
          <p:nvPr/>
        </p:nvSpPr>
        <p:spPr bwMode="auto">
          <a:xfrm>
            <a:off x="5669591" y="3929599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29" name="Rounded Rectangular Callout 28"/>
          <p:cNvSpPr/>
          <p:nvPr/>
        </p:nvSpPr>
        <p:spPr>
          <a:xfrm>
            <a:off x="5669591" y="1619023"/>
            <a:ext cx="3408986" cy="1143000"/>
          </a:xfrm>
          <a:prstGeom prst="wedgeRoundRectCallout">
            <a:avLst>
              <a:gd name="adj1" fmla="val -68651"/>
              <a:gd name="adj2" fmla="val 291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Remember! Implements </a:t>
            </a:r>
            <a:r>
              <a:rPr lang="en-US" b="1" dirty="0" err="1"/>
              <a:t>IPoint</a:t>
            </a:r>
            <a:endParaRPr lang="en-US" b="1" dirty="0"/>
          </a:p>
          <a:p>
            <a:pPr algn="ctr"/>
            <a:r>
              <a:rPr lang="en-US" dirty="0"/>
              <a:t>distance</a:t>
            </a:r>
          </a:p>
          <a:p>
            <a:pPr algn="ctr"/>
            <a:r>
              <a:rPr lang="en-US" dirty="0" err="1"/>
              <a:t>toString</a:t>
            </a:r>
            <a:endParaRPr lang="en-US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2462618" y="5292495"/>
            <a:ext cx="3206973" cy="1431155"/>
          </a:xfrm>
          <a:prstGeom prst="wedgeRoundRectCallout">
            <a:avLst>
              <a:gd name="adj1" fmla="val -57661"/>
              <a:gd name="adj2" fmla="val -9138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getX</a:t>
            </a:r>
          </a:p>
          <a:p>
            <a:pPr algn="ctr"/>
            <a:r>
              <a:rPr lang="en-US"/>
              <a:t>getY</a:t>
            </a:r>
          </a:p>
          <a:p>
            <a:pPr algn="ctr"/>
            <a:r>
              <a:rPr lang="en-US"/>
              <a:t>rotate</a:t>
            </a:r>
            <a:endParaRPr lang="en-US" dirty="0"/>
          </a:p>
        </p:txBody>
      </p:sp>
      <p:sp>
        <p:nvSpPr>
          <p:cNvPr id="31" name="Isosceles Triangle 30"/>
          <p:cNvSpPr/>
          <p:nvPr/>
        </p:nvSpPr>
        <p:spPr>
          <a:xfrm>
            <a:off x="4179354" y="4642912"/>
            <a:ext cx="318914" cy="93032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ular Callout 31"/>
          <p:cNvSpPr/>
          <p:nvPr/>
        </p:nvSpPr>
        <p:spPr>
          <a:xfrm>
            <a:off x="2462618" y="5292495"/>
            <a:ext cx="3842932" cy="1431155"/>
          </a:xfrm>
          <a:prstGeom prst="wedgeRoundRectCallout">
            <a:avLst>
              <a:gd name="adj1" fmla="val 63817"/>
              <a:gd name="adj2" fmla="val -9039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Remember! Extends </a:t>
            </a:r>
            <a:r>
              <a:rPr lang="en-US" b="1" dirty="0" err="1"/>
              <a:t>AbstPoint</a:t>
            </a:r>
            <a:endParaRPr lang="en-US" b="1" dirty="0"/>
          </a:p>
          <a:p>
            <a:pPr algn="ctr"/>
            <a:r>
              <a:rPr lang="en-US" dirty="0" err="1"/>
              <a:t>getX</a:t>
            </a:r>
            <a:endParaRPr lang="en-US" dirty="0"/>
          </a:p>
          <a:p>
            <a:pPr algn="ctr"/>
            <a:r>
              <a:rPr lang="en-US" dirty="0" err="1"/>
              <a:t>getY</a:t>
            </a:r>
            <a:endParaRPr lang="en-US" dirty="0"/>
          </a:p>
          <a:p>
            <a:pPr algn="ctr"/>
            <a:r>
              <a:rPr lang="en-IL" dirty="0"/>
              <a:t>…</a:t>
            </a:r>
            <a:endParaRPr lang="en-US" dirty="0"/>
          </a:p>
          <a:p>
            <a:pPr algn="ctr"/>
            <a:r>
              <a:rPr lang="en-US" dirty="0"/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3130142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18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theta 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ירושה מהמחלקה האבסטרקטית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7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חריגים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1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ירושה ממחלקות קיימות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ראינו בהרצאה שתי דרכים לשימוש חוזר בקוד של מחלקה קיימת: </a:t>
            </a:r>
            <a:endParaRPr lang="en-US" sz="3000" dirty="0"/>
          </a:p>
          <a:p>
            <a:pPr eaLnBrk="1" hangingPunct="1">
              <a:defRPr/>
            </a:pPr>
            <a:r>
              <a:rPr lang="he-IL" dirty="0"/>
              <a:t>הראשונה: הכלה + האצלה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r>
              <a:rPr lang="he-IL" dirty="0"/>
              <a:t>השנייה: ירושה</a:t>
            </a:r>
          </a:p>
          <a:p>
            <a:pPr eaLnBrk="1" hangingPunct="1">
              <a:defRPr/>
            </a:pPr>
            <a:r>
              <a:rPr lang="he-IL" dirty="0"/>
              <a:t>המחלקה היורשת יכולה </a:t>
            </a:r>
            <a:r>
              <a:rPr lang="he-IL" b="1" dirty="0"/>
              <a:t>להוסיף</a:t>
            </a:r>
            <a:r>
              <a:rPr lang="he-IL" dirty="0"/>
              <a:t> פונקציונאליות שלא </a:t>
            </a:r>
            <a:r>
              <a:rPr lang="he-IL" dirty="0" err="1"/>
              <a:t>היתה</a:t>
            </a:r>
            <a:r>
              <a:rPr lang="he-IL" dirty="0"/>
              <a:t> קיימת במחלקת הבסיס, או </a:t>
            </a:r>
            <a:r>
              <a:rPr lang="he-IL" b="1" dirty="0"/>
              <a:t>לשנות</a:t>
            </a:r>
            <a:r>
              <a:rPr lang="he-IL" dirty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066029"/>
            <a:ext cx="4980223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6772" y="3508894"/>
            <a:ext cx="2732690" cy="1776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א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6663559" y="3508894"/>
            <a:ext cx="2207172" cy="16921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ב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8841" y="4223598"/>
            <a:ext cx="367862" cy="3258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2772" y="3981860"/>
            <a:ext cx="1476704" cy="415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>
            <a:off x="688427" y="3414301"/>
            <a:ext cx="1960180" cy="483476"/>
          </a:xfrm>
          <a:prstGeom prst="curvedConnector3">
            <a:avLst>
              <a:gd name="adj1" fmla="val 17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79634" y="3540425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19" name="Curved Connector 18"/>
          <p:cNvCxnSpPr/>
          <p:nvPr/>
        </p:nvCxnSpPr>
        <p:spPr>
          <a:xfrm>
            <a:off x="5665075" y="3586675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18941" y="3324228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24" name="Curved Connector 23"/>
          <p:cNvCxnSpPr/>
          <p:nvPr/>
        </p:nvCxnSpPr>
        <p:spPr>
          <a:xfrm flipH="1">
            <a:off x="5665075" y="4779600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65075" y="4429396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>
          <a:xfrm rot="10800000">
            <a:off x="341587" y="3758728"/>
            <a:ext cx="2276804" cy="986381"/>
          </a:xfrm>
          <a:prstGeom prst="curvedConnector3">
            <a:avLst>
              <a:gd name="adj1" fmla="val 9985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18037" y="4281983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4" grpId="0" animBg="1"/>
      <p:bldP spid="15" grpId="0"/>
      <p:bldP spid="20" grpId="0"/>
      <p:bldP spid="25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נממש שירות המחשב ממוצע הרמוני על אוסף של מספרים.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אופציה ראשונה:</a:t>
            </a:r>
          </a:p>
          <a:p>
            <a:pPr lvl="1"/>
            <a:r>
              <a:rPr lang="he-IL" dirty="0"/>
              <a:t>נקבל החלטה בתוך השירות, למשל:</a:t>
            </a:r>
          </a:p>
          <a:p>
            <a:pPr lvl="2"/>
            <a:r>
              <a:rPr lang="he-IL" dirty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/>
              <a:t>נחזיר 0 או מספר ברירת מחדל אחר</a:t>
            </a:r>
          </a:p>
          <a:p>
            <a:pPr lvl="1"/>
            <a:r>
              <a:rPr lang="he-IL" dirty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/>
              <a:t>אופציה </a:t>
            </a:r>
            <a:r>
              <a:rPr lang="he-IL" dirty="0" err="1"/>
              <a:t>שניה</a:t>
            </a:r>
            <a:r>
              <a:rPr lang="he-IL" dirty="0"/>
              <a:t>: </a:t>
            </a:r>
          </a:p>
          <a:p>
            <a:pPr lvl="1"/>
            <a:r>
              <a:rPr lang="he-IL" dirty="0"/>
              <a:t>שימוש בחריגים - </a:t>
            </a:r>
            <a:r>
              <a:rPr lang="en-US" dirty="0" err="1"/>
              <a:t>exeption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1"/>
            <a:ext cx="4618482" cy="3189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9040" y="310918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constructor</a:t>
            </a:r>
          </a:p>
        </p:txBody>
      </p:sp>
      <p:sp>
        <p:nvSpPr>
          <p:cNvPr id="6" name="Left Brace 5"/>
          <p:cNvSpPr/>
          <p:nvPr/>
        </p:nvSpPr>
        <p:spPr>
          <a:xfrm rot="5400000">
            <a:off x="4711510" y="1664228"/>
            <a:ext cx="233364" cy="38310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75CE6F04-69D4-45C3-9B9A-AAE7045AD826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81372270"/>
              </p:ext>
            </p:extLst>
          </p:nvPr>
        </p:nvGraphicFramePr>
        <p:xfrm>
          <a:off x="254000" y="2946878"/>
          <a:ext cx="8636000" cy="396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4" imgW="7676190" imgH="3524742" progId="PBrush">
                  <p:embed/>
                </p:oleObj>
              </mc:Choice>
              <mc:Fallback>
                <p:oleObj name="Bitmap Image" r:id="rId4" imgW="7676190" imgH="3524742" progId="PBrush">
                  <p:embed/>
                  <p:pic>
                    <p:nvPicPr>
                      <p:cNvPr id="3074" name="Object 3">
                        <a:extLst>
                          <a:ext uri="{FF2B5EF4-FFF2-40B4-BE49-F238E27FC236}">
                            <a16:creationId xmlns:a16="http://schemas.microsoft.com/office/drawing/2014/main" id="{75CE6F04-69D4-45C3-9B9A-AAE7045AD826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2946878"/>
                        <a:ext cx="8636000" cy="396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903187" y="1554798"/>
            <a:ext cx="1954530" cy="6515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Throwable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>
          <a:xfrm rot="16200000" flipV="1">
            <a:off x="4861879" y="2259490"/>
            <a:ext cx="705961" cy="6688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0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3" imgW="10657143" imgH="4839375" progId="PBrush">
                  <p:embed/>
                </p:oleObj>
              </mc:Choice>
              <mc:Fallback>
                <p:oleObj name="Bitmap Image" r:id="rId3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7B606B9-0EA6-4C16-89BB-2D44EE03B93B}"/>
              </a:ext>
            </a:extLst>
          </p:cNvPr>
          <p:cNvSpPr/>
          <p:nvPr/>
        </p:nvSpPr>
        <p:spPr>
          <a:xfrm>
            <a:off x="3337560" y="2748280"/>
            <a:ext cx="5674360" cy="2987041"/>
          </a:xfrm>
          <a:prstGeom prst="rect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FF9C0A-FD81-4972-89D5-A3A0FF14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3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25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143544"/>
              </p:ext>
            </p:extLst>
          </p:nvPr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tmap Image" r:id="rId4" imgW="10657143" imgH="4839375" progId="PBrush">
                  <p:embed/>
                </p:oleObj>
              </mc:Choice>
              <mc:Fallback>
                <p:oleObj name="Bitmap Image" r:id="rId4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7B606B9-0EA6-4C16-89BB-2D44EE03B93B}"/>
              </a:ext>
            </a:extLst>
          </p:cNvPr>
          <p:cNvSpPr/>
          <p:nvPr/>
        </p:nvSpPr>
        <p:spPr>
          <a:xfrm flipH="1">
            <a:off x="206243" y="2748280"/>
            <a:ext cx="3131317" cy="2987041"/>
          </a:xfrm>
          <a:prstGeom prst="rect">
            <a:avLst/>
          </a:pr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E09D3D-8957-427B-952C-2E17BA74A180}"/>
              </a:ext>
            </a:extLst>
          </p:cNvPr>
          <p:cNvSpPr/>
          <p:nvPr/>
        </p:nvSpPr>
        <p:spPr>
          <a:xfrm>
            <a:off x="4405745" y="3858491"/>
            <a:ext cx="4668982" cy="1911927"/>
          </a:xfrm>
          <a:custGeom>
            <a:avLst/>
            <a:gdLst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48491 w 4668982"/>
              <a:gd name="connsiteY7" fmla="*/ 699654 h 1911927"/>
              <a:gd name="connsiteX8" fmla="*/ 0 w 4668982"/>
              <a:gd name="connsiteY8" fmla="*/ 1911927 h 1911927"/>
              <a:gd name="connsiteX0" fmla="*/ 20781 w 4689763"/>
              <a:gd name="connsiteY0" fmla="*/ 1911927 h 1911927"/>
              <a:gd name="connsiteX1" fmla="*/ 4689763 w 4689763"/>
              <a:gd name="connsiteY1" fmla="*/ 1905000 h 1911927"/>
              <a:gd name="connsiteX2" fmla="*/ 4689763 w 4689763"/>
              <a:gd name="connsiteY2" fmla="*/ 755073 h 1911927"/>
              <a:gd name="connsiteX3" fmla="*/ 2957945 w 4689763"/>
              <a:gd name="connsiteY3" fmla="*/ 755073 h 1911927"/>
              <a:gd name="connsiteX4" fmla="*/ 2964872 w 4689763"/>
              <a:gd name="connsiteY4" fmla="*/ 6927 h 1911927"/>
              <a:gd name="connsiteX5" fmla="*/ 1766454 w 4689763"/>
              <a:gd name="connsiteY5" fmla="*/ 0 h 1911927"/>
              <a:gd name="connsiteX6" fmla="*/ 1766454 w 4689763"/>
              <a:gd name="connsiteY6" fmla="*/ 699654 h 1911927"/>
              <a:gd name="connsiteX7" fmla="*/ 0 w 4689763"/>
              <a:gd name="connsiteY7" fmla="*/ 713509 h 1911927"/>
              <a:gd name="connsiteX8" fmla="*/ 20781 w 4689763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27710 w 4668982"/>
              <a:gd name="connsiteY7" fmla="*/ 720437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 w 4668982"/>
              <a:gd name="connsiteY7" fmla="*/ 734292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6928 w 4668982"/>
              <a:gd name="connsiteY7" fmla="*/ 671946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720437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685801 h 1911927"/>
              <a:gd name="connsiteX8" fmla="*/ 0 w 4668982"/>
              <a:gd name="connsiteY8" fmla="*/ 1911927 h 1911927"/>
              <a:gd name="connsiteX0" fmla="*/ 0 w 4668982"/>
              <a:gd name="connsiteY0" fmla="*/ 1911927 h 1911927"/>
              <a:gd name="connsiteX1" fmla="*/ 4668982 w 4668982"/>
              <a:gd name="connsiteY1" fmla="*/ 1905000 h 1911927"/>
              <a:gd name="connsiteX2" fmla="*/ 4668982 w 4668982"/>
              <a:gd name="connsiteY2" fmla="*/ 755073 h 1911927"/>
              <a:gd name="connsiteX3" fmla="*/ 2937164 w 4668982"/>
              <a:gd name="connsiteY3" fmla="*/ 755073 h 1911927"/>
              <a:gd name="connsiteX4" fmla="*/ 2944091 w 4668982"/>
              <a:gd name="connsiteY4" fmla="*/ 6927 h 1911927"/>
              <a:gd name="connsiteX5" fmla="*/ 1745673 w 4668982"/>
              <a:gd name="connsiteY5" fmla="*/ 0 h 1911927"/>
              <a:gd name="connsiteX6" fmla="*/ 1745673 w 4668982"/>
              <a:gd name="connsiteY6" fmla="*/ 699654 h 1911927"/>
              <a:gd name="connsiteX7" fmla="*/ 13856 w 4668982"/>
              <a:gd name="connsiteY7" fmla="*/ 698501 h 1911927"/>
              <a:gd name="connsiteX8" fmla="*/ 0 w 4668982"/>
              <a:gd name="connsiteY8" fmla="*/ 1911927 h 191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8982" h="1911927">
                <a:moveTo>
                  <a:pt x="0" y="1911927"/>
                </a:moveTo>
                <a:lnTo>
                  <a:pt x="4668982" y="1905000"/>
                </a:lnTo>
                <a:lnTo>
                  <a:pt x="4668982" y="755073"/>
                </a:lnTo>
                <a:lnTo>
                  <a:pt x="2937164" y="755073"/>
                </a:lnTo>
                <a:lnTo>
                  <a:pt x="2944091" y="6927"/>
                </a:lnTo>
                <a:lnTo>
                  <a:pt x="1745673" y="0"/>
                </a:lnTo>
                <a:lnTo>
                  <a:pt x="1745673" y="699654"/>
                </a:lnTo>
                <a:lnTo>
                  <a:pt x="13856" y="698501"/>
                </a:lnTo>
                <a:cubicBezTo>
                  <a:pt x="13856" y="1091046"/>
                  <a:pt x="0" y="1519382"/>
                  <a:pt x="0" y="1911927"/>
                </a:cubicBezTo>
                <a:close/>
              </a:path>
            </a:pathLst>
          </a:cu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Rounded Rectangle 15">
            <a:extLst>
              <a:ext uri="{FF2B5EF4-FFF2-40B4-BE49-F238E27FC236}">
                <a16:creationId xmlns:a16="http://schemas.microsoft.com/office/drawing/2014/main" id="{C5BBF496-DF54-4573-9045-42E566FBE65A}"/>
              </a:ext>
            </a:extLst>
          </p:cNvPr>
          <p:cNvSpPr/>
          <p:nvPr/>
        </p:nvSpPr>
        <p:spPr>
          <a:xfrm>
            <a:off x="5114405" y="5845050"/>
            <a:ext cx="3432048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35BE3B75-CE6E-4C6B-9355-06B35A3515B1}"/>
              </a:ext>
            </a:extLst>
          </p:cNvPr>
          <p:cNvSpPr/>
          <p:nvPr/>
        </p:nvSpPr>
        <p:spPr>
          <a:xfrm>
            <a:off x="221483" y="5863593"/>
            <a:ext cx="2902717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B97322D-96EC-4745-A278-F24FDDE3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6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E8AC-4913-40A8-9A79-2D7B4C892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26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2B8C9-B873-4A92-98E9-BD633E5CB6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E934B57-DC59-4770-98DF-15AC7DDDA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243" y="1709929"/>
          <a:ext cx="8866637" cy="40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Bitmap Image" r:id="rId4" imgW="10657143" imgH="4839375" progId="PBrush">
                  <p:embed/>
                </p:oleObj>
              </mc:Choice>
              <mc:Fallback>
                <p:oleObj name="Bitmap Image" r:id="rId4" imgW="10657143" imgH="4839375" progId="PBrush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FE934B57-DC59-4770-98DF-15AC7DDDAB7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3" y="1709929"/>
                        <a:ext cx="8866637" cy="40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15">
            <a:extLst>
              <a:ext uri="{FF2B5EF4-FFF2-40B4-BE49-F238E27FC236}">
                <a16:creationId xmlns:a16="http://schemas.microsoft.com/office/drawing/2014/main" id="{C5BBF496-DF54-4573-9045-42E566FBE65A}"/>
              </a:ext>
            </a:extLst>
          </p:cNvPr>
          <p:cNvSpPr/>
          <p:nvPr/>
        </p:nvSpPr>
        <p:spPr>
          <a:xfrm>
            <a:off x="4436225" y="5845050"/>
            <a:ext cx="3432048" cy="691386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Checked Exceptions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91917E8-BF24-4EC5-8BB2-7D45E54A7CCC}"/>
              </a:ext>
            </a:extLst>
          </p:cNvPr>
          <p:cNvSpPr/>
          <p:nvPr/>
        </p:nvSpPr>
        <p:spPr>
          <a:xfrm>
            <a:off x="3329827" y="2773680"/>
            <a:ext cx="5341733" cy="2961640"/>
          </a:xfrm>
          <a:custGeom>
            <a:avLst/>
            <a:gdLst>
              <a:gd name="connsiteX0" fmla="*/ 0 w 5341620"/>
              <a:gd name="connsiteY0" fmla="*/ 2910840 h 2956560"/>
              <a:gd name="connsiteX1" fmla="*/ 0 w 5341620"/>
              <a:gd name="connsiteY1" fmla="*/ 0 h 2956560"/>
              <a:gd name="connsiteX2" fmla="*/ 5341620 w 5341620"/>
              <a:gd name="connsiteY2" fmla="*/ 0 h 2956560"/>
              <a:gd name="connsiteX3" fmla="*/ 5341620 w 5341620"/>
              <a:gd name="connsiteY3" fmla="*/ 1844040 h 2956560"/>
              <a:gd name="connsiteX4" fmla="*/ 4046220 w 5341620"/>
              <a:gd name="connsiteY4" fmla="*/ 1844040 h 2956560"/>
              <a:gd name="connsiteX5" fmla="*/ 4046220 w 5341620"/>
              <a:gd name="connsiteY5" fmla="*/ 1744980 h 2956560"/>
              <a:gd name="connsiteX6" fmla="*/ 4046220 w 5341620"/>
              <a:gd name="connsiteY6" fmla="*/ 1104900 h 2956560"/>
              <a:gd name="connsiteX7" fmla="*/ 1158240 w 5341620"/>
              <a:gd name="connsiteY7" fmla="*/ 1104900 h 2956560"/>
              <a:gd name="connsiteX8" fmla="*/ 1158240 w 5341620"/>
              <a:gd name="connsiteY8" fmla="*/ 2956560 h 2956560"/>
              <a:gd name="connsiteX9" fmla="*/ 0 w 5341620"/>
              <a:gd name="connsiteY9" fmla="*/ 2910840 h 2956560"/>
              <a:gd name="connsiteX0" fmla="*/ 0 w 5344160"/>
              <a:gd name="connsiteY0" fmla="*/ 2943860 h 2956560"/>
              <a:gd name="connsiteX1" fmla="*/ 2540 w 5344160"/>
              <a:gd name="connsiteY1" fmla="*/ 0 h 2956560"/>
              <a:gd name="connsiteX2" fmla="*/ 5344160 w 5344160"/>
              <a:gd name="connsiteY2" fmla="*/ 0 h 2956560"/>
              <a:gd name="connsiteX3" fmla="*/ 5344160 w 5344160"/>
              <a:gd name="connsiteY3" fmla="*/ 1844040 h 2956560"/>
              <a:gd name="connsiteX4" fmla="*/ 4048760 w 5344160"/>
              <a:gd name="connsiteY4" fmla="*/ 1844040 h 2956560"/>
              <a:gd name="connsiteX5" fmla="*/ 4048760 w 5344160"/>
              <a:gd name="connsiteY5" fmla="*/ 1744980 h 2956560"/>
              <a:gd name="connsiteX6" fmla="*/ 4048760 w 5344160"/>
              <a:gd name="connsiteY6" fmla="*/ 1104900 h 2956560"/>
              <a:gd name="connsiteX7" fmla="*/ 1160780 w 5344160"/>
              <a:gd name="connsiteY7" fmla="*/ 1104900 h 2956560"/>
              <a:gd name="connsiteX8" fmla="*/ 1160780 w 5344160"/>
              <a:gd name="connsiteY8" fmla="*/ 2956560 h 2956560"/>
              <a:gd name="connsiteX9" fmla="*/ 0 w 5344160"/>
              <a:gd name="connsiteY9" fmla="*/ 2943860 h 2956560"/>
              <a:gd name="connsiteX0" fmla="*/ 2653 w 5341733"/>
              <a:gd name="connsiteY0" fmla="*/ 2961640 h 2961640"/>
              <a:gd name="connsiteX1" fmla="*/ 113 w 5341733"/>
              <a:gd name="connsiteY1" fmla="*/ 0 h 2961640"/>
              <a:gd name="connsiteX2" fmla="*/ 5341733 w 5341733"/>
              <a:gd name="connsiteY2" fmla="*/ 0 h 2961640"/>
              <a:gd name="connsiteX3" fmla="*/ 5341733 w 5341733"/>
              <a:gd name="connsiteY3" fmla="*/ 1844040 h 2961640"/>
              <a:gd name="connsiteX4" fmla="*/ 4046333 w 5341733"/>
              <a:gd name="connsiteY4" fmla="*/ 1844040 h 2961640"/>
              <a:gd name="connsiteX5" fmla="*/ 4046333 w 5341733"/>
              <a:gd name="connsiteY5" fmla="*/ 1744980 h 2961640"/>
              <a:gd name="connsiteX6" fmla="*/ 4046333 w 5341733"/>
              <a:gd name="connsiteY6" fmla="*/ 1104900 h 2961640"/>
              <a:gd name="connsiteX7" fmla="*/ 1158353 w 5341733"/>
              <a:gd name="connsiteY7" fmla="*/ 1104900 h 2961640"/>
              <a:gd name="connsiteX8" fmla="*/ 1158353 w 5341733"/>
              <a:gd name="connsiteY8" fmla="*/ 2956560 h 2961640"/>
              <a:gd name="connsiteX9" fmla="*/ 2653 w 5341733"/>
              <a:gd name="connsiteY9" fmla="*/ 2961640 h 296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41733" h="2961640">
                <a:moveTo>
                  <a:pt x="2653" y="2961640"/>
                </a:moveTo>
                <a:cubicBezTo>
                  <a:pt x="3500" y="1980353"/>
                  <a:pt x="-734" y="981287"/>
                  <a:pt x="113" y="0"/>
                </a:cubicBezTo>
                <a:lnTo>
                  <a:pt x="5341733" y="0"/>
                </a:lnTo>
                <a:lnTo>
                  <a:pt x="5341733" y="1844040"/>
                </a:lnTo>
                <a:lnTo>
                  <a:pt x="4046333" y="1844040"/>
                </a:lnTo>
                <a:lnTo>
                  <a:pt x="4046333" y="1744980"/>
                </a:lnTo>
                <a:lnTo>
                  <a:pt x="4046333" y="1104900"/>
                </a:lnTo>
                <a:lnTo>
                  <a:pt x="1158353" y="1104900"/>
                </a:lnTo>
                <a:lnTo>
                  <a:pt x="1158353" y="2956560"/>
                </a:lnTo>
                <a:lnTo>
                  <a:pt x="2653" y="2961640"/>
                </a:lnTo>
                <a:close/>
              </a:path>
            </a:pathLst>
          </a:custGeom>
          <a:solidFill>
            <a:schemeClr val="accent3">
              <a:lumMod val="75000"/>
              <a:alpha val="8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D905713-9507-4831-8845-66476041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35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1"/>
            <a:ext cx="4618482" cy="3189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9040" y="310918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constructor</a:t>
            </a:r>
          </a:p>
        </p:txBody>
      </p:sp>
      <p:sp>
        <p:nvSpPr>
          <p:cNvPr id="6" name="Left Brace 5"/>
          <p:cNvSpPr/>
          <p:nvPr/>
        </p:nvSpPr>
        <p:spPr>
          <a:xfrm rot="5400000">
            <a:off x="4711510" y="1664228"/>
            <a:ext cx="233364" cy="38310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25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נוסיף שירות נוסף – השירות מקבל מפה:</a:t>
            </a:r>
          </a:p>
          <a:p>
            <a:r>
              <a:rPr lang="he-IL" dirty="0"/>
              <a:t>משם קובץ לאוסף המספרים שהוא מכיל</a:t>
            </a:r>
          </a:p>
          <a:p>
            <a:r>
              <a:rPr lang="he-IL" dirty="0"/>
              <a:t>השירות מדפיס ממוצע הרמוני עבור כל קובץ.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6044" y="3026066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numbers)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567536" y="3975458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99706" y="4950023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435719" y="3975458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2532888" y="496620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ראשונה: לא נטפל בחריג, ורק נצהיר עליו</a:t>
            </a:r>
          </a:p>
          <a:p>
            <a:r>
              <a:rPr lang="he-IL" dirty="0"/>
              <a:t>במקרה הזה, מי שיצטרך להתמודד עם הטיפול בחריג הוא השירות שיקרא ל </a:t>
            </a:r>
            <a:r>
              <a:rPr lang="en-US" dirty="0" err="1"/>
              <a:t>printMeansByFiles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			throws Exception{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דריסת שירותים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>
          <a:xfrm>
            <a:off x="572532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המחלקה היורשת בדרך כלל מייצגת תת</a:t>
            </a:r>
            <a:r>
              <a:rPr lang="en-US" sz="3000" dirty="0"/>
              <a:t>-</a:t>
            </a:r>
            <a:r>
              <a:rPr lang="he-IL" sz="3000" dirty="0"/>
              <a:t>משפחה של מחלקת הבסיס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המחלקה היורשת יכולה לדרוס שירותים שהתקבלו בירושה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כדי להשתמש בשירות המקורי (למשל מהשירות הדורס) ניתן לפנות לשירות המקורי בתחביר: </a:t>
            </a:r>
            <a:r>
              <a:rPr lang="en-US" sz="3000" dirty="0" err="1"/>
              <a:t>super.methodName</a:t>
            </a:r>
            <a:r>
              <a:rPr lang="en-US" sz="3000" dirty="0"/>
              <a:t>(…)                                     </a:t>
            </a:r>
            <a:endParaRPr lang="he-IL" sz="3000" dirty="0"/>
          </a:p>
          <a:p>
            <a:pPr eaLnBrk="1" hangingPunct="1">
              <a:defRPr/>
            </a:pPr>
            <a:endParaRPr lang="he-IL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93E1B6B-0CA7-47E1-AF06-BE86CF8CCDCA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32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שניה: נטפל בחריג!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10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זה עובד?</a:t>
            </a:r>
            <a:endParaRPr lang="en-US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תוכנית זו מייצרת את הפלט: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495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ובכל זאת יש בעיה – אנחנו מטפלים בכל שגיאה אפשרית שיכולה להיזרק מתוך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/>
              <a:t>ועל הדרך יכולים להתעלם משגיאות שמעידות על באג אפשרי.</a:t>
            </a:r>
          </a:p>
          <a:p>
            <a:r>
              <a:rPr lang="he-IL" sz="2000" dirty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/>
              <a:t>מה יקרה במקרה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null);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7841" y="4722471"/>
            <a:ext cx="462988" cy="20834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590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מה נרצה לעשות במידה והמפה שלי מכילה </a:t>
            </a:r>
            <a:r>
              <a:rPr lang="en-US" dirty="0"/>
              <a:t>null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יכול להיות שנרצה להתייחס לזה כמו ל</a:t>
            </a:r>
            <a:r>
              <a:rPr lang="he-IL" b="1" dirty="0"/>
              <a:t>רשימה ריקה </a:t>
            </a:r>
            <a:r>
              <a:rPr lang="he-IL" dirty="0"/>
              <a:t>(שזה למעשה הטיפול שקיים כרגע בקוד).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להדפיס הודעה למשתמש</a:t>
            </a:r>
            <a:r>
              <a:rPr lang="he-IL" dirty="0"/>
              <a:t>: המפה מכילה </a:t>
            </a:r>
            <a:r>
              <a:rPr lang="en-US" dirty="0"/>
              <a:t>null</a:t>
            </a:r>
            <a:r>
              <a:rPr lang="he-IL" dirty="0"/>
              <a:t>, אולי קרתה שגיאה בטעינת הקובץ?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לזרוק את השגיאה </a:t>
            </a:r>
            <a:r>
              <a:rPr lang="he-IL" dirty="0"/>
              <a:t>ולהטיל את הטיפול על מי שמשתמש ב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>
              <a:latin typeface="Consolas" pitchFamily="49" charset="0"/>
              <a:cs typeface="Consolas" pitchFamily="49" charset="0"/>
            </a:endParaRPr>
          </a:p>
          <a:p>
            <a:r>
              <a:rPr lang="he-IL" dirty="0">
                <a:latin typeface="Consolas" pitchFamily="49" charset="0"/>
              </a:rPr>
              <a:t>אם נרצה להתייחס למקרה של מפה המכילה </a:t>
            </a:r>
            <a:r>
              <a:rPr lang="en-US" dirty="0">
                <a:latin typeface="Consolas" pitchFamily="49" charset="0"/>
              </a:rPr>
              <a:t>null</a:t>
            </a:r>
            <a:r>
              <a:rPr lang="he-IL" dirty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/>
              <a:t>הצעה: נוסיף בלוק </a:t>
            </a:r>
            <a:r>
              <a:rPr lang="en-US" dirty="0"/>
              <a:t>except</a:t>
            </a:r>
            <a:r>
              <a:rPr lang="he-IL" dirty="0"/>
              <a:t> עבור </a:t>
            </a:r>
            <a:r>
              <a:rPr lang="en-US" dirty="0" err="1"/>
              <a:t>NullPointerException</a:t>
            </a:r>
            <a:endParaRPr lang="he-IL" dirty="0"/>
          </a:p>
          <a:p>
            <a:pPr lvl="2"/>
            <a:r>
              <a:rPr lang="he-IL" dirty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יצירת טיפוס חריג 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ירושה מ </a:t>
            </a:r>
            <a:r>
              <a:rPr lang="en-US" sz="1600" dirty="0">
                <a:solidFill>
                  <a:schemeClr val="tx1"/>
                </a:solidFill>
              </a:rPr>
              <a:t>Exception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חריגים אחרים יזרקו הלאה.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 – פורמט הודעת השגיאה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sz="2000" dirty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51326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הדפסת פורמט שגיאה מצומצם יותר: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sz="1100" dirty="0"/>
          </a:p>
          <a:p>
            <a:r>
              <a:rPr lang="he-IL" dirty="0"/>
              <a:t>פלט התוכנית יהיה: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שימוש בשירות המקורי מתוך השירות הדורס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5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/>
              <a:t>ניראות</a:t>
            </a:r>
            <a:r>
              <a:rPr lang="he-IL" dirty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שדות ושירותים פרטיים (</a:t>
            </a:r>
            <a:r>
              <a:rPr lang="en-US" dirty="0"/>
              <a:t>private</a:t>
            </a:r>
            <a:r>
              <a:rPr lang="he-IL" dirty="0"/>
              <a:t>) של מחלקת הבסיס אינם נגישים למחלקה היורשת</a:t>
            </a:r>
          </a:p>
          <a:p>
            <a:pPr eaLnBrk="1" hangingPunct="1"/>
            <a:r>
              <a:rPr lang="he-IL" dirty="0"/>
              <a:t>כדי לאפשר גישה למחלקות יורשות יש להגדיר להם נראות </a:t>
            </a:r>
            <a:r>
              <a:rPr lang="en-US" dirty="0">
                <a:solidFill>
                  <a:srgbClr val="FF6600"/>
                </a:solidFill>
              </a:rPr>
              <a:t>protected</a:t>
            </a:r>
            <a:endParaRPr lang="he-IL" dirty="0">
              <a:solidFill>
                <a:srgbClr val="FF6600"/>
              </a:solidFill>
            </a:endParaRPr>
          </a:p>
          <a:p>
            <a:pPr lvl="1" eaLnBrk="1" hangingPunct="1"/>
            <a:r>
              <a:rPr lang="he-IL" dirty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dirty="0"/>
              <a:t>נשתמש ב </a:t>
            </a:r>
            <a:r>
              <a:rPr lang="en-US" dirty="0"/>
              <a:t>protected</a:t>
            </a:r>
            <a:r>
              <a:rPr lang="he-IL" dirty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9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הלקוח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/>
              <a:t>בהרצאה ראינו את המנשק </a:t>
            </a:r>
            <a:r>
              <a:rPr lang="en-US" sz="2400" dirty="0" err="1"/>
              <a:t>IPoint</a:t>
            </a:r>
            <a:r>
              <a:rPr lang="he-IL" sz="2400" dirty="0"/>
              <a:t>, והצגנו 3 מימושים שונים עבורו</a:t>
            </a:r>
          </a:p>
          <a:p>
            <a:pPr eaLnBrk="1" hangingPunct="1"/>
            <a:r>
              <a:rPr lang="he-IL" sz="2400" dirty="0"/>
              <a:t>ראינו כי </a:t>
            </a:r>
            <a:r>
              <a:rPr lang="he-IL" sz="2400" b="1" dirty="0"/>
              <a:t>לקוחות</a:t>
            </a:r>
            <a:r>
              <a:rPr lang="he-IL" sz="2400" dirty="0"/>
              <a:t> התלויים במנשק </a:t>
            </a:r>
            <a:r>
              <a:rPr lang="en-US" sz="2400" dirty="0" err="1"/>
              <a:t>IPoint</a:t>
            </a:r>
            <a:r>
              <a:rPr lang="he-IL" sz="2400" dirty="0"/>
              <a:t> בלבד, ואינם מכירים את המחלקות המממשות, יהיו </a:t>
            </a:r>
            <a:r>
              <a:rPr lang="he-IL" sz="2400" b="1" dirty="0"/>
              <a:t>אדישים</a:t>
            </a:r>
            <a:r>
              <a:rPr lang="he-IL" sz="2400" dirty="0"/>
              <a:t> לשינויים עתידים בקוד הספק</a:t>
            </a:r>
          </a:p>
          <a:p>
            <a:pPr eaLnBrk="1" hangingPunct="1"/>
            <a:r>
              <a:rPr lang="he-IL" sz="2400" dirty="0"/>
              <a:t>שימוש </a:t>
            </a:r>
            <a:r>
              <a:rPr lang="he-IL" sz="2400" b="1" dirty="0"/>
              <a:t>במנשקים</a:t>
            </a:r>
            <a:r>
              <a:rPr lang="he-IL" sz="2400" dirty="0"/>
              <a:t> חוסך </a:t>
            </a:r>
            <a:r>
              <a:rPr lang="he-IL" sz="2400" b="1" dirty="0"/>
              <a:t>שכפול בקוד לקוח,</a:t>
            </a:r>
            <a:r>
              <a:rPr lang="he-IL" sz="2400" dirty="0"/>
              <a:t> בכך שאותו קטע קוד עובד בצורה נכונה עם מגוון ספקים (פולימורפיזם)</a:t>
            </a: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הממשק </a:t>
            </a:r>
            <a:r>
              <a:rPr lang="en-US" dirty="0" err="1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r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ho();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dx,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</a:t>
            </a:r>
            <a:r>
              <a:rPr lang="en-US" sz="1600" b="1" dirty="0" err="1">
                <a:latin typeface="Garamond" pitchFamily="18" charset="0"/>
                <a:cs typeface="+mn-cs"/>
              </a:rPr>
              <a:t>dy</a:t>
            </a:r>
            <a:r>
              <a:rPr lang="en-US" sz="1600" b="1" dirty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86040" y="4754880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8076184" y="5443728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536688" y="4996554"/>
            <a:ext cx="1233424" cy="1637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91830" y="462722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X,Y</a:t>
            </a:r>
          </a:p>
        </p:txBody>
      </p:sp>
      <p:sp>
        <p:nvSpPr>
          <p:cNvPr id="12" name="TextBox 11"/>
          <p:cNvSpPr txBox="1"/>
          <p:nvPr/>
        </p:nvSpPr>
        <p:spPr>
          <a:xfrm rot="18301780">
            <a:off x="7899384" y="54135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rho</a:t>
            </a:r>
          </a:p>
        </p:txBody>
      </p:sp>
    </p:spTree>
    <p:extLst>
      <p:ext uri="{BB962C8B-B14F-4D97-AF65-F5344CB8AC3E}">
        <p14:creationId xmlns:p14="http://schemas.microsoft.com/office/powerpoint/2010/main" val="144406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הספק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b="1" dirty="0"/>
              <a:t>מנגנון ההורשה</a:t>
            </a:r>
            <a:r>
              <a:rPr lang="he-IL" sz="2400" dirty="0"/>
              <a:t> חוסך </a:t>
            </a:r>
            <a:r>
              <a:rPr lang="he-IL" sz="2400" b="1" dirty="0"/>
              <a:t>שכפול קוד בצד הספק</a:t>
            </a:r>
            <a:endParaRPr lang="he-IL" sz="2400" dirty="0"/>
          </a:p>
          <a:p>
            <a:pPr eaLnBrk="1" hangingPunct="1"/>
            <a:r>
              <a:rPr lang="he-IL" sz="2400" dirty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sz="2400" dirty="0"/>
              <a:t>ננסה לזהות את שכפול הקוד בין 3 </a:t>
            </a:r>
            <a:br>
              <a:rPr lang="en-US" sz="2400" dirty="0"/>
            </a:br>
            <a:r>
              <a:rPr lang="he-IL" sz="2400" dirty="0"/>
              <a:t>מימושי המנשק </a:t>
            </a:r>
            <a:r>
              <a:rPr lang="en-US" sz="2400" dirty="0" err="1"/>
              <a:t>IPoint</a:t>
            </a:r>
            <a:r>
              <a:rPr lang="he-IL" sz="2400" dirty="0"/>
              <a:t> ולרכז קטעים	</a:t>
            </a:r>
            <a:br>
              <a:rPr lang="en-US" sz="2400" dirty="0"/>
            </a:br>
            <a:r>
              <a:rPr lang="he-IL" sz="2400" dirty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/>
              <a:t>  משותפת</a:t>
            </a:r>
            <a:r>
              <a:rPr lang="en-US" sz="2400" dirty="0"/>
              <a:t> </a:t>
            </a:r>
            <a:r>
              <a:rPr lang="he-IL" sz="2400" dirty="0"/>
              <a:t> ממנה ירשו שלושת</a:t>
            </a:r>
          </a:p>
          <a:p>
            <a:pPr eaLnBrk="1" hangingPunct="1">
              <a:buNone/>
            </a:pPr>
            <a:r>
              <a:rPr lang="he-IL" dirty="0"/>
              <a:t> </a:t>
            </a:r>
            <a:r>
              <a:rPr lang="he-IL" sz="2400" dirty="0"/>
              <a:t> המימושים.</a:t>
            </a:r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     </a:t>
            </a:r>
            <a:r>
              <a:rPr lang="en-US" dirty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/>
              <a:t>מחלקה מופשטת מוגדרת ע"י המלה השמורה </a:t>
            </a:r>
            <a:r>
              <a:rPr lang="en-US" sz="2000" b="1" dirty="0">
                <a:solidFill>
                  <a:srgbClr val="7F004B"/>
                </a:solidFill>
              </a:rPr>
              <a:t>abstract</a:t>
            </a:r>
            <a:endParaRPr lang="he-IL" sz="2000" b="1" dirty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זהו מנגנון המועיל להימנע משכפול קוד במחלקות יורשות</a:t>
            </a:r>
            <a:endParaRPr lang="en-US" sz="2000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4345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7300</TotalTime>
  <Words>3211</Words>
  <Application>Microsoft Office PowerPoint</Application>
  <PresentationFormat>On-screen Show (4:3)</PresentationFormat>
  <Paragraphs>655</Paragraphs>
  <Slides>39</Slides>
  <Notes>37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Comic Sans MS</vt:lpstr>
      <vt:lpstr>Consolas</vt:lpstr>
      <vt:lpstr>Garamond</vt:lpstr>
      <vt:lpstr>Segoe UI</vt:lpstr>
      <vt:lpstr>Wingdings</vt:lpstr>
      <vt:lpstr>sw1</vt:lpstr>
      <vt:lpstr>Bitmap Image</vt:lpstr>
      <vt:lpstr>תוכנה 1</vt:lpstr>
      <vt:lpstr>ירושה ממחלקות קיימות</vt:lpstr>
      <vt:lpstr>דריסת שירותים</vt:lpstr>
      <vt:lpstr>שימוש בשירות המקורי מתוך השירות הדורס</vt:lpstr>
      <vt:lpstr>ניראות והורשה</vt:lpstr>
      <vt:lpstr>צד הלקוח</vt:lpstr>
      <vt:lpstr>הממשק IPoint</vt:lpstr>
      <vt:lpstr>צד הספק</vt:lpstr>
      <vt:lpstr>מחלקות מופשטות       Abstract Classes</vt:lpstr>
      <vt:lpstr>מחלקות מופשטות  - דוגמא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חריגים</vt:lpstr>
      <vt:lpstr>חריגים</vt:lpstr>
      <vt:lpstr>חריגים</vt:lpstr>
      <vt:lpstr>חריגים</vt:lpstr>
      <vt:lpstr>Exception הוא אובייקט</vt:lpstr>
      <vt:lpstr>Exception הוא אובייקט</vt:lpstr>
      <vt:lpstr>Exception הוא אובייקט</vt:lpstr>
      <vt:lpstr>Exception הוא אובייקט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</vt:vector>
  </TitlesOfParts>
  <Company>Tel-Aviv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amir hertz</cp:lastModifiedBy>
  <cp:revision>1461</cp:revision>
  <dcterms:created xsi:type="dcterms:W3CDTF">2006-10-09T12:27:45Z</dcterms:created>
  <dcterms:modified xsi:type="dcterms:W3CDTF">2022-04-26T11:23:24Z</dcterms:modified>
</cp:coreProperties>
</file>