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96" r:id="rId1"/>
  </p:sldMasterIdLst>
  <p:notesMasterIdLst>
    <p:notesMasterId r:id="rId30"/>
  </p:notesMasterIdLst>
  <p:handoutMasterIdLst>
    <p:handoutMasterId r:id="rId31"/>
  </p:handoutMasterIdLst>
  <p:sldIdLst>
    <p:sldId id="287" r:id="rId2"/>
    <p:sldId id="316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17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61" autoAdjust="0"/>
    <p:restoredTop sz="71550" autoAdjust="0"/>
  </p:normalViewPr>
  <p:slideViewPr>
    <p:cSldViewPr snapToGrid="0">
      <p:cViewPr varScale="1">
        <p:scale>
          <a:sx n="63" d="100"/>
          <a:sy n="63" d="100"/>
        </p:scale>
        <p:origin x="218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38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C33FD34-3308-44EE-99C1-30635FA6054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8B6394-52D4-4164-8D75-0EB289AD30F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8177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277676-F6B1-43EA-A6A8-2D2ABB787F36}" type="slidenum">
              <a:rPr lang="he-IL" smtClean="0"/>
              <a:pPr>
                <a:defRPr/>
              </a:pPr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41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45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11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277676-F6B1-43EA-A6A8-2D2ABB787F36}" type="slidenum">
              <a:rPr lang="he-IL" smtClean="0"/>
              <a:pPr>
                <a:defRPr/>
              </a:pPr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4656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976F2-4503-4151-8859-8BC764EA4FB3}" type="slidenum">
              <a:rPr lang="ar-SA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816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27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375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642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8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03333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726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2C087-E619-47DB-9316-E8C397B0C90E}" type="slidenum">
              <a:rPr lang="ar-SA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370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0ED6-19BA-45F9-A3D7-638EDBF40014}" type="slidenum">
              <a:rPr lang="ar-SA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402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0ED6-19BA-45F9-A3D7-638EDBF40014}" type="slidenum">
              <a:rPr lang="ar-SA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71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2B1F0-AA3C-4ECE-ADD8-3C5577D7D69E}" type="slidenum">
              <a:rPr lang="ar-SA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149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849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42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228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124A2B-1790-43E4-B29D-D0F20E487F29}" type="slidenum">
              <a:rPr lang="he-IL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69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68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26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76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01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30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08025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39814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5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776864" cy="2808312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תוכנה 1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תרגול מספר </a:t>
            </a:r>
            <a:r>
              <a:rPr lang="en-US" sz="4400" cap="all" spc="-100" dirty="0" smtClean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10</a:t>
            </a:r>
            <a:r>
              <a:rPr lang="he-IL" sz="4400" cap="all" spc="-100" dirty="0" smtClean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: </a:t>
            </a:r>
            <a:endParaRPr lang="he-IL" sz="4400" cap="all" spc="-100" dirty="0">
              <a:solidFill>
                <a:srgbClr val="0070C0"/>
              </a:solidFill>
              <a:latin typeface="Segoe UI" pitchFamily="34" charset="0"/>
              <a:ea typeface="Segoe UI" pitchFamily="34" charset="0"/>
              <a:cs typeface="Arial" pitchFamily="34" charset="0"/>
            </a:endParaRPr>
          </a:p>
          <a:p>
            <a:r>
              <a:rPr lang="he-IL" sz="4400" dirty="0">
                <a:solidFill>
                  <a:srgbClr val="0066CC"/>
                </a:solidFill>
              </a:rPr>
              <a:t>מחלקות מקוננות </a:t>
            </a:r>
            <a:r>
              <a:rPr lang="en-US" sz="4400" dirty="0">
                <a:solidFill>
                  <a:srgbClr val="0066CC"/>
                </a:solidFill>
              </a:rPr>
              <a:t>Nested Classes</a:t>
            </a:r>
            <a:r>
              <a:rPr lang="en-US" sz="4400" i="1" dirty="0">
                <a:solidFill>
                  <a:srgbClr val="0066CC"/>
                </a:solidFill>
              </a:rPr>
              <a:t/>
            </a:r>
            <a:br>
              <a:rPr lang="en-US" sz="4400" i="1" dirty="0">
                <a:solidFill>
                  <a:srgbClr val="0066CC"/>
                </a:solidFill>
              </a:rPr>
            </a:br>
            <a:r>
              <a:rPr lang="en-US" sz="4400" i="1" dirty="0">
                <a:solidFill>
                  <a:srgbClr val="0066CC"/>
                </a:solidFill>
              </a:rPr>
              <a:t>Static vs. Dynamic </a:t>
            </a:r>
            <a:r>
              <a:rPr lang="en-US" sz="4400" i="1" dirty="0" smtClean="0">
                <a:solidFill>
                  <a:srgbClr val="0066CC"/>
                </a:solidFill>
              </a:rPr>
              <a:t>Binding</a:t>
            </a:r>
            <a:endParaRPr lang="he-IL" sz="4400" i="1" dirty="0">
              <a:solidFill>
                <a:srgbClr val="0066CC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98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C938A1B2-F162-47BA-9E71-66810C7086F1}" type="slidenum">
              <a:rPr lang="ar-SA" smtClean="0"/>
              <a:pPr/>
              <a:t>1</a:t>
            </a:fld>
            <a:endParaRPr lang="he-IL" smtClean="0"/>
          </a:p>
        </p:txBody>
      </p:sp>
      <p:sp>
        <p:nvSpPr>
          <p:cNvPr id="4100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8C188D9-8350-4BC3-AF06-CC146D7396C0}" type="slidenum">
              <a:rPr lang="ar-SA" sz="1000">
                <a:solidFill>
                  <a:srgbClr val="CCCCCC"/>
                </a:solidFill>
              </a:rPr>
              <a:pPr algn="r"/>
              <a:t>1</a:t>
            </a:fld>
            <a:endParaRPr lang="he-IL" sz="1000">
              <a:solidFill>
                <a:srgbClr val="CCCCCC"/>
              </a:solidFill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250950" y="5557838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  <p:extLst>
      <p:ext uri="{BB962C8B-B14F-4D97-AF65-F5344CB8AC3E}">
        <p14:creationId xmlns:p14="http://schemas.microsoft.com/office/powerpoint/2010/main" val="3249161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Classes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algn="l" rtl="0">
              <a:buNone/>
            </a:pPr>
            <a:r>
              <a:rPr lang="en-US" sz="1500" b="1" kern="1200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List&lt;Room&gt; rooms;</a:t>
            </a:r>
          </a:p>
          <a:p>
            <a:pPr lvl="1" algn="l" rtl="0">
              <a:buNone/>
            </a:pPr>
            <a:endParaRPr lang="he-IL" sz="15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House(String  add){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address = add;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rooms = new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&lt;Room&gt;();</a:t>
            </a:r>
          </a:p>
          <a:p>
            <a:pPr lvl="1" algn="l" rtl="0">
              <a:buNone/>
            </a:pPr>
            <a:r>
              <a:rPr lang="he-IL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endParaRPr lang="he-IL" sz="15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addRoom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(double width, double height){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Room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Room(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width,height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rooms.add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(room);</a:t>
            </a:r>
          </a:p>
          <a:p>
            <a:pPr lvl="1" algn="l" rtl="0">
              <a:buNone/>
            </a:pPr>
            <a:r>
              <a:rPr lang="he-IL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endParaRPr lang="he-IL" sz="15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Room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getRoom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 algn="l" rtl="0">
              <a:buNone/>
            </a:pPr>
            <a:r>
              <a:rPr lang="he-IL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rooms.get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algn="l" rtl="0">
              <a:buNone/>
            </a:pPr>
            <a:r>
              <a:rPr lang="he-IL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he-IL" sz="16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594475" y="4663440"/>
            <a:ext cx="2092325" cy="776514"/>
          </a:xfrm>
          <a:prstGeom prst="wedgeRectCallout">
            <a:avLst>
              <a:gd name="adj1" fmla="val -190880"/>
              <a:gd name="adj2" fmla="val -58279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Create new Room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 rot="10800000">
            <a:off x="948526" y="2716480"/>
            <a:ext cx="195942" cy="1085161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041" y="313788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בנאי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ight Brace 7"/>
          <p:cNvSpPr/>
          <p:nvPr/>
        </p:nvSpPr>
        <p:spPr bwMode="auto">
          <a:xfrm rot="10800000">
            <a:off x="948526" y="5342051"/>
            <a:ext cx="195942" cy="1085161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603864"/>
            <a:ext cx="104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>
                <a:solidFill>
                  <a:srgbClr val="FF0000"/>
                </a:solidFill>
              </a:rPr>
              <a:t>פ</a:t>
            </a:r>
            <a:r>
              <a:rPr lang="he-IL" dirty="0" smtClean="0">
                <a:solidFill>
                  <a:srgbClr val="FF0000"/>
                </a:solidFill>
              </a:rPr>
              <a:t>ונקציית </a:t>
            </a:r>
            <a:r>
              <a:rPr lang="en-US" dirty="0" smtClean="0">
                <a:solidFill>
                  <a:srgbClr val="FF0000"/>
                </a:solidFill>
              </a:rPr>
              <a:t>get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ight Brace 9"/>
          <p:cNvSpPr/>
          <p:nvPr/>
        </p:nvSpPr>
        <p:spPr bwMode="auto">
          <a:xfrm rot="10800000">
            <a:off x="948526" y="4107882"/>
            <a:ext cx="195942" cy="1085161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0078" y="4358074"/>
            <a:ext cx="924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600" dirty="0" smtClean="0">
                <a:solidFill>
                  <a:srgbClr val="FF0000"/>
                </a:solidFill>
              </a:rPr>
              <a:t>פונקציית מופע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1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Classes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770" y="1648196"/>
            <a:ext cx="8947230" cy="4530725"/>
          </a:xfrm>
        </p:spPr>
        <p:txBody>
          <a:bodyPr/>
          <a:lstStyle/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static void main(String [] 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algn="l" rtl="0">
              <a:buNone/>
            </a:pPr>
            <a:endParaRPr lang="en-US" sz="18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House 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House("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Hashlom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6");</a:t>
            </a: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house.addRoom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(1.5,3.8); </a:t>
            </a:r>
          </a:p>
          <a:p>
            <a:pPr algn="l" rtl="0">
              <a:buNone/>
            </a:pPr>
            <a:endParaRPr lang="en-US" sz="18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r = 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house.getRoom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>
              <a:buNone/>
            </a:pPr>
            <a:endParaRPr lang="en-US" sz="18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Room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room1 = new House("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Hashalom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7").new Room(1.5,3.8);</a:t>
            </a:r>
          </a:p>
          <a:p>
            <a:pPr algn="l" rtl="0">
              <a:buNone/>
            </a:pPr>
            <a:endParaRPr lang="en-US" sz="18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Room(1.5,3.8);</a:t>
            </a: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18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he-IL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  <a:endParaRPr lang="en-US" sz="18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endParaRPr lang="en-US" sz="18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endParaRPr lang="he-IL" sz="18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428719" y="5059206"/>
            <a:ext cx="2092325" cy="776514"/>
          </a:xfrm>
          <a:prstGeom prst="wedgeRectCallout">
            <a:avLst>
              <a:gd name="adj1" fmla="val -149655"/>
              <a:gd name="adj2" fmla="val -56440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Compilation error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807677" y="4933071"/>
            <a:ext cx="2395728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8647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Classes: static </a:t>
            </a:r>
            <a:r>
              <a:rPr lang="en-US" dirty="0" err="1"/>
              <a:t>vs</a:t>
            </a:r>
            <a:r>
              <a:rPr lang="en-US" dirty="0"/>
              <a:t> non-static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class Parent {</a:t>
            </a:r>
          </a:p>
          <a:p>
            <a:pPr algn="l" rtl="0">
              <a:buNone/>
            </a:pPr>
            <a:endParaRPr lang="he-IL" sz="14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static class Nested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public Nested() 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"Nested constructed"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}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Inner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public Inner() 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"Inner constructed"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}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  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Nested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nested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Nested();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nn-NO" sz="1400" b="1" dirty="0">
                <a:latin typeface="Courier New" pitchFamily="49" charset="0"/>
                <a:cs typeface="Courier New" pitchFamily="49" charset="0"/>
              </a:rPr>
              <a:t>	    	Inner inner = new Parent().new Inner();  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he-IL" sz="1400" b="1" dirty="0">
                <a:latin typeface="Courier New" pitchFamily="49" charset="0"/>
                <a:cs typeface="Courier New" pitchFamily="49" charset="0"/>
              </a:rPr>
              <a:t>{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594475" y="4503421"/>
            <a:ext cx="2092325" cy="612648"/>
          </a:xfrm>
          <a:prstGeom prst="wedgeRectCallout">
            <a:avLst>
              <a:gd name="adj1" fmla="val -123700"/>
              <a:gd name="adj2" fmla="val 3736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/>
              <a:t>Construct nested  static class  </a:t>
            </a:r>
            <a:endParaRPr lang="en-US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807208" y="5884164"/>
            <a:ext cx="2459736" cy="728472"/>
          </a:xfrm>
          <a:prstGeom prst="wedgeRectCallout">
            <a:avLst>
              <a:gd name="adj1" fmla="val 24697"/>
              <a:gd name="adj2" fmla="val -109018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/>
              <a:t>Construct nested class </a:t>
            </a:r>
            <a:endParaRPr lang="en-US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99920" y="5191760"/>
            <a:ext cx="4206240" cy="304800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20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98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C938A1B2-F162-47BA-9E71-66810C7086F1}" type="slidenum">
              <a:rPr lang="ar-SA" smtClean="0"/>
              <a:pPr/>
              <a:t>13</a:t>
            </a:fld>
            <a:endParaRPr lang="he-IL" smtClean="0"/>
          </a:p>
        </p:txBody>
      </p:sp>
      <p:sp>
        <p:nvSpPr>
          <p:cNvPr id="4101" name="Title 5"/>
          <p:cNvSpPr>
            <a:spLocks noGrp="1"/>
          </p:cNvSpPr>
          <p:nvPr>
            <p:ph type="ctrTitle" idx="4294967295"/>
          </p:nvPr>
        </p:nvSpPr>
        <p:spPr>
          <a:xfrm>
            <a:off x="0" y="692150"/>
            <a:ext cx="4860032" cy="5556250"/>
          </a:xfrm>
        </p:spPr>
        <p:txBody>
          <a:bodyPr>
            <a:normAutofit/>
          </a:bodyPr>
          <a:lstStyle/>
          <a:p>
            <a:pPr algn="ctr"/>
            <a:r>
              <a:rPr lang="en-US" sz="6600" i="1" dirty="0"/>
              <a:t>Static vs. Dynamic </a:t>
            </a:r>
            <a:r>
              <a:rPr lang="en-US" sz="6600" i="1" dirty="0" smtClean="0"/>
              <a:t>Binding</a:t>
            </a:r>
            <a:endParaRPr lang="en-US" sz="66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100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8C188D9-8350-4BC3-AF06-CC146D7396C0}" type="slidenum">
              <a:rPr lang="ar-SA" sz="1000">
                <a:solidFill>
                  <a:srgbClr val="CCCCCC"/>
                </a:solidFill>
              </a:rPr>
              <a:pPr algn="r"/>
              <a:t>13</a:t>
            </a:fld>
            <a:endParaRPr lang="he-IL" sz="1000">
              <a:solidFill>
                <a:srgbClr val="CCCCC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503624"/>
            <a:ext cx="3945483" cy="597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64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PMingLiU" pitchFamily="18" charset="-120"/>
              </a:rPr>
              <a:t>Static versus Dynamic Binding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050213" cy="4968875"/>
          </a:xfrm>
        </p:spPr>
        <p:txBody>
          <a:bodyPr/>
          <a:lstStyle/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public class </a:t>
            </a: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{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	public String </a:t>
            </a:r>
            <a:r>
              <a:rPr lang="en-US" altLang="zh-TW" sz="1700" b="1" dirty="0" err="1" smtClean="0">
                <a:latin typeface="Courier New" pitchFamily="49" charset="0"/>
                <a:ea typeface="PMingLiU" pitchFamily="18" charset="-120"/>
              </a:rPr>
              <a:t>getName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(){...};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	public void deposit(</a:t>
            </a:r>
            <a:r>
              <a:rPr lang="en-US" altLang="zh-TW" sz="1700" b="1" dirty="0" err="1" smtClean="0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amount) {...}; 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900" b="1" dirty="0" smtClean="0">
                <a:latin typeface="Courier New" pitchFamily="49" charset="0"/>
                <a:ea typeface="PMingLiU" pitchFamily="18" charset="-120"/>
              </a:rPr>
              <a:t>}</a:t>
            </a:r>
          </a:p>
          <a:p>
            <a:pPr algn="l" rtl="0">
              <a:lnSpc>
                <a:spcPct val="80000"/>
              </a:lnSpc>
              <a:buNone/>
            </a:pPr>
            <a:endParaRPr lang="en-US" altLang="zh-TW" sz="1900" b="1" dirty="0" smtClean="0">
              <a:latin typeface="Courier New" pitchFamily="49" charset="0"/>
              <a:ea typeface="PMingLiU" pitchFamily="18" charset="-120"/>
            </a:endParaRP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public class </a:t>
            </a:r>
            <a:r>
              <a:rPr lang="en-US" altLang="zh-TW" sz="1700" b="1" dirty="0" err="1" smtClean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SavingsAccount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extends Account {	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	public void deposit(</a:t>
            </a:r>
            <a:r>
              <a:rPr lang="en-US" altLang="zh-TW" sz="1700" b="1" dirty="0" err="1" smtClean="0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amount) {...};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900" b="1" dirty="0" smtClean="0">
                <a:latin typeface="Courier New" pitchFamily="49" charset="0"/>
                <a:ea typeface="PMingLiU" pitchFamily="18" charset="-120"/>
              </a:rPr>
              <a:t>}</a:t>
            </a:r>
          </a:p>
          <a:p>
            <a:pPr lvl="1" algn="l" rtl="0">
              <a:lnSpc>
                <a:spcPct val="80000"/>
              </a:lnSpc>
              <a:buNone/>
            </a:pPr>
            <a:endParaRPr lang="en-US" altLang="zh-TW" sz="1700" b="1" dirty="0" smtClean="0">
              <a:latin typeface="Courier New" pitchFamily="49" charset="0"/>
              <a:ea typeface="PMingLiU" pitchFamily="18" charset="-120"/>
            </a:endParaRP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= new </a:t>
            </a: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obj.getName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  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obj.deposit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(…);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= new </a:t>
            </a:r>
            <a:r>
              <a:rPr lang="en-US" altLang="zh-TW" sz="1800" b="1" dirty="0" err="1" smtClean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SavingsAccount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obj.getName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  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obj.deposit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(…);	</a:t>
            </a:r>
            <a:endParaRPr lang="en-US" altLang="zh-TW" sz="1800" b="1" dirty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C72DB78-3606-4313-B9F8-0EA1CADD5254}" type="slidenum">
              <a:rPr lang="ar-SA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7629" y="5740414"/>
            <a:ext cx="2941831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called ?</a:t>
            </a:r>
          </a:p>
        </p:txBody>
      </p:sp>
      <p:sp>
        <p:nvSpPr>
          <p:cNvPr id="2" name="Rectangle 1"/>
          <p:cNvSpPr/>
          <p:nvPr/>
        </p:nvSpPr>
        <p:spPr>
          <a:xfrm>
            <a:off x="2954175" y="4530209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199" y="4783138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971799" y="566868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64132" y="5921613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SavingsAccount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4898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7" grpId="0"/>
      <p:bldP spid="8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Binding</a:t>
            </a:r>
            <a:r>
              <a:rPr lang="en-US" dirty="0"/>
              <a:t> in Java</a:t>
            </a: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10000"/>
              </a:lnSpc>
            </a:pPr>
            <a:r>
              <a:rPr lang="en-US" sz="3200" dirty="0"/>
              <a:t>Binding is the process by which references are bound to specific classes. </a:t>
            </a:r>
          </a:p>
          <a:p>
            <a:pPr algn="l" rtl="0">
              <a:lnSpc>
                <a:spcPct val="110000"/>
              </a:lnSpc>
            </a:pPr>
            <a:r>
              <a:rPr lang="en-US" sz="3200" dirty="0"/>
              <a:t>Used to resolve which methods and variables are used at </a:t>
            </a:r>
            <a:r>
              <a:rPr lang="en-US" sz="3200" dirty="0">
                <a:solidFill>
                  <a:srgbClr val="FF0000"/>
                </a:solidFill>
              </a:rPr>
              <a:t>run time</a:t>
            </a:r>
            <a:r>
              <a:rPr lang="en-US" sz="3200" dirty="0"/>
              <a:t>.</a:t>
            </a:r>
          </a:p>
          <a:p>
            <a:pPr algn="l" rtl="0">
              <a:lnSpc>
                <a:spcPct val="110000"/>
              </a:lnSpc>
            </a:pPr>
            <a:r>
              <a:rPr lang="en-US" sz="3200" dirty="0"/>
              <a:t>There are two kind of bindings: </a:t>
            </a:r>
            <a:r>
              <a:rPr lang="en-US" sz="3200" b="1" dirty="0"/>
              <a:t>static binding and dynamic binding.</a:t>
            </a:r>
          </a:p>
          <a:p>
            <a:pPr algn="l" rtl="0">
              <a:lnSpc>
                <a:spcPct val="110000"/>
              </a:lnSpc>
            </a:pPr>
            <a:endParaRPr lang="he-IL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444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Binding</a:t>
            </a:r>
            <a:r>
              <a:rPr lang="en-US" dirty="0"/>
              <a:t> in Java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504" y="1600200"/>
            <a:ext cx="7772400" cy="4530725"/>
          </a:xfrm>
        </p:spPr>
        <p:txBody>
          <a:bodyPr/>
          <a:lstStyle/>
          <a:p>
            <a:pPr lvl="1" algn="l" rtl="0">
              <a:lnSpc>
                <a:spcPct val="110000"/>
              </a:lnSpc>
            </a:pPr>
            <a:r>
              <a:rPr lang="en-US" sz="2800" b="1" u="sng" dirty="0">
                <a:solidFill>
                  <a:schemeClr val="bg2">
                    <a:lumMod val="25000"/>
                  </a:schemeClr>
                </a:solidFill>
              </a:rPr>
              <a:t>Static Binding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/>
              <a:t>(Early Binding)</a:t>
            </a:r>
          </a:p>
          <a:p>
            <a:pPr lvl="2" algn="l" rtl="0">
              <a:lnSpc>
                <a:spcPct val="110000"/>
              </a:lnSpc>
            </a:pPr>
            <a:r>
              <a:rPr lang="en-US" sz="2400" dirty="0"/>
              <a:t>The compiler can resolve the binding at </a:t>
            </a:r>
            <a:r>
              <a:rPr lang="en-US" sz="2400" u="sng" dirty="0"/>
              <a:t>compile time</a:t>
            </a:r>
            <a:r>
              <a:rPr lang="en-US" sz="2400" dirty="0"/>
              <a:t>.  (As in the previous example)</a:t>
            </a:r>
          </a:p>
          <a:p>
            <a:pPr lvl="1" algn="l" rtl="0">
              <a:lnSpc>
                <a:spcPct val="110000"/>
              </a:lnSpc>
            </a:pPr>
            <a:r>
              <a:rPr lang="en-US" sz="2800" b="1" u="sng" dirty="0">
                <a:solidFill>
                  <a:schemeClr val="bg2">
                    <a:lumMod val="25000"/>
                  </a:schemeClr>
                </a:solidFill>
              </a:rPr>
              <a:t>Dynamic Binding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/>
              <a:t>(Late Binding)</a:t>
            </a:r>
          </a:p>
          <a:p>
            <a:pPr lvl="2" algn="l" rtl="0">
              <a:lnSpc>
                <a:spcPct val="110000"/>
              </a:lnSpc>
            </a:pPr>
            <a:r>
              <a:rPr lang="en-US" sz="2400" dirty="0"/>
              <a:t>The compiler is not able to resolve the call and the binding is done at </a:t>
            </a:r>
            <a:r>
              <a:rPr lang="en-US" sz="2400" u="sng" dirty="0"/>
              <a:t>runtime only.</a:t>
            </a:r>
          </a:p>
          <a:p>
            <a:pPr lvl="2" algn="l" rtl="0">
              <a:lnSpc>
                <a:spcPct val="110000"/>
              </a:lnSpc>
            </a:pPr>
            <a:r>
              <a:rPr lang="en-US" sz="2400" i="1" dirty="0"/>
              <a:t>Dynamic dispatch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AEDE3AE-F02D-4435-AC3C-B3AC15ED8DA2}"/>
              </a:ext>
            </a:extLst>
          </p:cNvPr>
          <p:cNvSpPr/>
          <p:nvPr/>
        </p:nvSpPr>
        <p:spPr bwMode="auto">
          <a:xfrm>
            <a:off x="670560" y="1573370"/>
            <a:ext cx="5222240" cy="2628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כותרת 4">
            <a:extLst>
              <a:ext uri="{FF2B5EF4-FFF2-40B4-BE49-F238E27FC236}">
                <a16:creationId xmlns:a16="http://schemas.microsoft.com/office/drawing/2014/main" id="{65387285-97A5-429B-A7C6-62C39540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dirty="0"/>
              <a:t>Static Binding</a:t>
            </a:r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20C66-91FD-4A73-BCFF-61CF863B4E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ACC0E4-EC00-4E59-90A5-EE0BE3315A6A}"/>
              </a:ext>
            </a:extLst>
          </p:cNvPr>
          <p:cNvSpPr/>
          <p:nvPr/>
        </p:nvSpPr>
        <p:spPr bwMode="auto">
          <a:xfrm>
            <a:off x="6451597" y="4455159"/>
            <a:ext cx="1554479" cy="1777067"/>
          </a:xfrm>
          <a:prstGeom prst="rect">
            <a:avLst/>
          </a:prstGeom>
          <a:solidFill>
            <a:srgbClr val="C9DB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5CAEE4-8F32-4CF5-9BFC-15CEB6095212}"/>
              </a:ext>
            </a:extLst>
          </p:cNvPr>
          <p:cNvSpPr txBox="1"/>
          <p:nvPr/>
        </p:nvSpPr>
        <p:spPr>
          <a:xfrm>
            <a:off x="6451597" y="6196581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Heap</a:t>
            </a:r>
            <a:endParaRPr lang="en-IL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A3E1C0-0FCA-45FD-90CC-9E9A6233B7F9}"/>
              </a:ext>
            </a:extLst>
          </p:cNvPr>
          <p:cNvSpPr txBox="1"/>
          <p:nvPr/>
        </p:nvSpPr>
        <p:spPr>
          <a:xfrm>
            <a:off x="761999" y="1573370"/>
            <a:ext cx="607422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Shape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static void foo(){…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BindingTest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1400" dirty="0">
                <a:latin typeface="Courier New" pitchFamily="49" charset="0"/>
                <a:ea typeface="PMingLiU" pitchFamily="18" charset="-120"/>
                <a:cs typeface="Courier New" pitchFamily="49" charset="0"/>
              </a:rPr>
              <a:t>  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Shape.foo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    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  </a:t>
            </a:r>
          </a:p>
          <a:p>
            <a:pPr algn="l" rtl="0">
              <a:buNone/>
            </a:pP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    </a:t>
            </a: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4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01B46E-F849-4B92-A566-D244BB9614D8}"/>
              </a:ext>
            </a:extLst>
          </p:cNvPr>
          <p:cNvSpPr/>
          <p:nvPr/>
        </p:nvSpPr>
        <p:spPr bwMode="auto">
          <a:xfrm>
            <a:off x="6609080" y="5492184"/>
            <a:ext cx="1270000" cy="66495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code</a:t>
            </a: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B2A5FD-6E0F-47ED-A8A7-7C102534E08D}"/>
              </a:ext>
            </a:extLst>
          </p:cNvPr>
          <p:cNvSpPr/>
          <p:nvPr/>
        </p:nvSpPr>
        <p:spPr bwMode="auto">
          <a:xfrm>
            <a:off x="4678683" y="4455159"/>
            <a:ext cx="1554479" cy="1777067"/>
          </a:xfrm>
          <a:prstGeom prst="rect">
            <a:avLst/>
          </a:prstGeom>
          <a:pattFill prst="pct75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973A11-3D88-472D-883B-94C91751B239}"/>
              </a:ext>
            </a:extLst>
          </p:cNvPr>
          <p:cNvSpPr txBox="1"/>
          <p:nvPr/>
        </p:nvSpPr>
        <p:spPr>
          <a:xfrm>
            <a:off x="4661992" y="6212754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Stack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70967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24E440F-F8C3-479B-94FF-1EA921394EA8}"/>
              </a:ext>
            </a:extLst>
          </p:cNvPr>
          <p:cNvSpPr/>
          <p:nvPr/>
        </p:nvSpPr>
        <p:spPr bwMode="auto">
          <a:xfrm>
            <a:off x="6451597" y="4455159"/>
            <a:ext cx="1554479" cy="1777067"/>
          </a:xfrm>
          <a:prstGeom prst="rect">
            <a:avLst/>
          </a:prstGeom>
          <a:solidFill>
            <a:srgbClr val="C9DB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208FDB-DA8C-4A95-A2E8-7E6FD72C4DBA}"/>
              </a:ext>
            </a:extLst>
          </p:cNvPr>
          <p:cNvSpPr/>
          <p:nvPr/>
        </p:nvSpPr>
        <p:spPr bwMode="auto">
          <a:xfrm>
            <a:off x="4678683" y="4455159"/>
            <a:ext cx="1554479" cy="1777067"/>
          </a:xfrm>
          <a:prstGeom prst="rect">
            <a:avLst/>
          </a:prstGeom>
          <a:pattFill prst="pct75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80D6D9-1F12-4835-99D7-1788CE841261}"/>
              </a:ext>
            </a:extLst>
          </p:cNvPr>
          <p:cNvSpPr/>
          <p:nvPr/>
        </p:nvSpPr>
        <p:spPr bwMode="auto">
          <a:xfrm>
            <a:off x="6609080" y="5492184"/>
            <a:ext cx="1270000" cy="66495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code</a:t>
            </a: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6B65AD-62AE-4B4B-918B-38EE0C0E7AD2}"/>
              </a:ext>
            </a:extLst>
          </p:cNvPr>
          <p:cNvSpPr/>
          <p:nvPr/>
        </p:nvSpPr>
        <p:spPr bwMode="auto">
          <a:xfrm>
            <a:off x="670560" y="1573370"/>
            <a:ext cx="5222240" cy="2628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כותרת 4">
            <a:extLst>
              <a:ext uri="{FF2B5EF4-FFF2-40B4-BE49-F238E27FC236}">
                <a16:creationId xmlns:a16="http://schemas.microsoft.com/office/drawing/2014/main" id="{65387285-97A5-429B-A7C6-62C39540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dirty="0"/>
              <a:t>Static Binding</a:t>
            </a:r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20C66-91FD-4A73-BCFF-61CF863B4E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A3E1C0-0FCA-45FD-90CC-9E9A6233B7F9}"/>
              </a:ext>
            </a:extLst>
          </p:cNvPr>
          <p:cNvSpPr txBox="1"/>
          <p:nvPr/>
        </p:nvSpPr>
        <p:spPr>
          <a:xfrm>
            <a:off x="761999" y="1573370"/>
            <a:ext cx="607422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Shape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700: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static void foo(){…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BindingTest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1400" dirty="0">
                <a:latin typeface="Courier New" pitchFamily="49" charset="0"/>
                <a:ea typeface="PMingLiU" pitchFamily="18" charset="-120"/>
                <a:cs typeface="Courier New" pitchFamily="49" charset="0"/>
              </a:rPr>
              <a:t>  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Shape.foo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400" b="1" i="1" dirty="0" err="1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jumpTo</a:t>
            </a:r>
            <a:r>
              <a:rPr lang="en-US" sz="1400" b="1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(700)</a:t>
            </a:r>
          </a:p>
          <a:p>
            <a:pPr algn="l" rtl="0">
              <a:buNone/>
            </a:pP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    </a:t>
            </a: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4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4D4F5D7F-6336-4CC6-A212-4D5199355497}"/>
              </a:ext>
            </a:extLst>
          </p:cNvPr>
          <p:cNvSpPr/>
          <p:nvPr/>
        </p:nvSpPr>
        <p:spPr bwMode="auto">
          <a:xfrm rot="9606785">
            <a:off x="439855" y="1236809"/>
            <a:ext cx="3554143" cy="1946021"/>
          </a:xfrm>
          <a:prstGeom prst="arc">
            <a:avLst>
              <a:gd name="adj1" fmla="val 18658489"/>
              <a:gd name="adj2" fmla="val 1801758"/>
            </a:avLst>
          </a:prstGeom>
          <a:noFill/>
          <a:ln w="25400" cap="flat" cmpd="sng" algn="ctr">
            <a:solidFill>
              <a:srgbClr val="FF9933"/>
            </a:solidFill>
            <a:prstDash val="solid"/>
            <a:round/>
            <a:headEnd type="none" w="lg" len="lg"/>
            <a:tailEnd type="arrow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A7F07088-E8E9-419A-981F-48A21CBF07A3}"/>
              </a:ext>
            </a:extLst>
          </p:cNvPr>
          <p:cNvSpPr/>
          <p:nvPr/>
        </p:nvSpPr>
        <p:spPr bwMode="auto">
          <a:xfrm rot="10338414">
            <a:off x="6469301" y="5562045"/>
            <a:ext cx="863229" cy="522739"/>
          </a:xfrm>
          <a:prstGeom prst="arc">
            <a:avLst>
              <a:gd name="adj1" fmla="val 18875193"/>
              <a:gd name="adj2" fmla="val 3980192"/>
            </a:avLst>
          </a:prstGeom>
          <a:noFill/>
          <a:ln w="25400" cap="flat" cmpd="sng" algn="ctr">
            <a:solidFill>
              <a:srgbClr val="FF9933"/>
            </a:solidFill>
            <a:prstDash val="solid"/>
            <a:round/>
            <a:headEnd type="none" w="lg" len="sm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55DD68-6F38-4E8A-BD70-8F01CC4AFBEA}"/>
              </a:ext>
            </a:extLst>
          </p:cNvPr>
          <p:cNvSpPr txBox="1"/>
          <p:nvPr/>
        </p:nvSpPr>
        <p:spPr>
          <a:xfrm>
            <a:off x="6451597" y="6196581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Heap</a:t>
            </a:r>
            <a:endParaRPr lang="en-IL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C798D2-DB4F-4453-B8DA-C0815730F119}"/>
              </a:ext>
            </a:extLst>
          </p:cNvPr>
          <p:cNvSpPr txBox="1"/>
          <p:nvPr/>
        </p:nvSpPr>
        <p:spPr>
          <a:xfrm>
            <a:off x="4661992" y="6212754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Stack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88945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56B65AD-62AE-4B4B-918B-38EE0C0E7AD2}"/>
              </a:ext>
            </a:extLst>
          </p:cNvPr>
          <p:cNvSpPr/>
          <p:nvPr/>
        </p:nvSpPr>
        <p:spPr bwMode="auto">
          <a:xfrm>
            <a:off x="670560" y="1573370"/>
            <a:ext cx="5222240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46D0E6-CA19-4824-8EB5-C6CCA39DE4A0}"/>
              </a:ext>
            </a:extLst>
          </p:cNvPr>
          <p:cNvSpPr/>
          <p:nvPr/>
        </p:nvSpPr>
        <p:spPr bwMode="auto">
          <a:xfrm>
            <a:off x="6451597" y="4455159"/>
            <a:ext cx="1554479" cy="1777067"/>
          </a:xfrm>
          <a:prstGeom prst="rect">
            <a:avLst/>
          </a:prstGeom>
          <a:solidFill>
            <a:srgbClr val="C9DB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A5B748-1344-4485-9865-B892AFCA390E}"/>
              </a:ext>
            </a:extLst>
          </p:cNvPr>
          <p:cNvSpPr/>
          <p:nvPr/>
        </p:nvSpPr>
        <p:spPr bwMode="auto">
          <a:xfrm>
            <a:off x="4678683" y="4455159"/>
            <a:ext cx="1554479" cy="1777067"/>
          </a:xfrm>
          <a:prstGeom prst="rect">
            <a:avLst/>
          </a:prstGeom>
          <a:pattFill prst="pct75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כותרת 4">
            <a:extLst>
              <a:ext uri="{FF2B5EF4-FFF2-40B4-BE49-F238E27FC236}">
                <a16:creationId xmlns:a16="http://schemas.microsoft.com/office/drawing/2014/main" id="{65387285-97A5-429B-A7C6-62C39540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dirty="0"/>
              <a:t>Dynamic Binding</a:t>
            </a:r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20C66-91FD-4A73-BCFF-61CF863B4E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A3E1C0-0FCA-45FD-90CC-9E9A6233B7F9}"/>
              </a:ext>
            </a:extLst>
          </p:cNvPr>
          <p:cNvSpPr txBox="1"/>
          <p:nvPr/>
        </p:nvSpPr>
        <p:spPr>
          <a:xfrm>
            <a:off x="761999" y="1573370"/>
            <a:ext cx="6074229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Shape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void foo(){…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Circle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Shape {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void foo(){…}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BindingTest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Shape c =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Circle();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dirty="0">
                <a:latin typeface="Courier New" pitchFamily="49" charset="0"/>
                <a:ea typeface="PMingLiU" pitchFamily="18" charset="-120"/>
                <a:cs typeface="Courier New" pitchFamily="49" charset="0"/>
              </a:rPr>
              <a:t>         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.foo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          </a:t>
            </a:r>
          </a:p>
          <a:p>
            <a:pPr algn="l" rtl="0">
              <a:buNone/>
            </a:pP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    </a:t>
            </a: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4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8D3A8DF-5AED-44DC-9686-8EE42AB08631}"/>
              </a:ext>
            </a:extLst>
          </p:cNvPr>
          <p:cNvSpPr/>
          <p:nvPr/>
        </p:nvSpPr>
        <p:spPr bwMode="auto">
          <a:xfrm>
            <a:off x="6609080" y="5492184"/>
            <a:ext cx="1270000" cy="66495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code</a:t>
            </a: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2EBC79C-4AC6-4B67-B4E0-4C4EEA2F58CD}"/>
              </a:ext>
            </a:extLst>
          </p:cNvPr>
          <p:cNvSpPr/>
          <p:nvPr/>
        </p:nvSpPr>
        <p:spPr bwMode="auto">
          <a:xfrm>
            <a:off x="6609080" y="4686741"/>
            <a:ext cx="864602" cy="452697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240A2BF-5022-4CE5-9DA0-850610B9A6A6}"/>
              </a:ext>
            </a:extLst>
          </p:cNvPr>
          <p:cNvCxnSpPr/>
          <p:nvPr/>
        </p:nvCxnSpPr>
        <p:spPr bwMode="auto">
          <a:xfrm>
            <a:off x="1494368" y="3860802"/>
            <a:ext cx="368300" cy="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2710367-3B06-4122-91B1-6E1F1E13A3A0}"/>
              </a:ext>
            </a:extLst>
          </p:cNvPr>
          <p:cNvSpPr txBox="1"/>
          <p:nvPr/>
        </p:nvSpPr>
        <p:spPr>
          <a:xfrm>
            <a:off x="6451597" y="6196581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Heap</a:t>
            </a:r>
            <a:endParaRPr lang="en-IL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12C2AD-9830-4749-8DF7-D27F9DD5D400}"/>
              </a:ext>
            </a:extLst>
          </p:cNvPr>
          <p:cNvSpPr txBox="1"/>
          <p:nvPr/>
        </p:nvSpPr>
        <p:spPr>
          <a:xfrm>
            <a:off x="4661992" y="6212754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Stack</a:t>
            </a:r>
            <a:endParaRPr lang="en-IL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3B8195-25E6-4A64-97C9-9A5A17BB7A77}"/>
              </a:ext>
            </a:extLst>
          </p:cNvPr>
          <p:cNvSpPr/>
          <p:nvPr/>
        </p:nvSpPr>
        <p:spPr bwMode="auto">
          <a:xfrm>
            <a:off x="5071803" y="5380634"/>
            <a:ext cx="663517" cy="282802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/>
              <a:t>c</a:t>
            </a: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C049C56-DF9B-4AB3-8633-D486934350CE}"/>
              </a:ext>
            </a:extLst>
          </p:cNvPr>
          <p:cNvCxnSpPr>
            <a:cxnSpLocks/>
          </p:cNvCxnSpPr>
          <p:nvPr/>
        </p:nvCxnSpPr>
        <p:spPr bwMode="auto">
          <a:xfrm flipV="1">
            <a:off x="5735320" y="4913090"/>
            <a:ext cx="864602" cy="467544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056F6EB-0765-4CDD-BD7A-E851B9D7FBE8}"/>
              </a:ext>
            </a:extLst>
          </p:cNvPr>
          <p:cNvSpPr txBox="1"/>
          <p:nvPr/>
        </p:nvSpPr>
        <p:spPr>
          <a:xfrm>
            <a:off x="6465248" y="4660521"/>
            <a:ext cx="1158240" cy="2616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 sz="1100"/>
            </a:lvl1pPr>
          </a:lstStyle>
          <a:p>
            <a:r>
              <a:rPr lang="en-US" dirty="0"/>
              <a:t>Circle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64342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Nested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Outer {</a:t>
            </a:r>
          </a:p>
          <a:p>
            <a:pPr marL="0" indent="0" algn="l" rtl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static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NestedButNotInner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 algn="l" rtl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...</a:t>
            </a:r>
          </a:p>
          <a:p>
            <a:pPr marL="0" indent="0" algn="l" rtl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 algn="l" rtl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class Inner {</a:t>
            </a:r>
          </a:p>
          <a:p>
            <a:pPr marL="0" indent="0" algn="l" rtl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...</a:t>
            </a:r>
          </a:p>
          <a:p>
            <a:pPr marL="0" indent="0" algn="l" rtl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 algn="l" rtl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</a:t>
            </a:fld>
            <a:endParaRPr lang="he-IL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722313" y="2362200"/>
            <a:ext cx="7772400" cy="220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e-IL" dirty="0"/>
          </a:p>
        </p:txBody>
      </p:sp>
      <p:pic>
        <p:nvPicPr>
          <p:cNvPr id="3074" name="Picture 2" descr="Nest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0" y="5270853"/>
            <a:ext cx="1442272" cy="144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09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56B65AD-62AE-4B4B-918B-38EE0C0E7AD2}"/>
              </a:ext>
            </a:extLst>
          </p:cNvPr>
          <p:cNvSpPr/>
          <p:nvPr/>
        </p:nvSpPr>
        <p:spPr bwMode="auto">
          <a:xfrm>
            <a:off x="670560" y="1573370"/>
            <a:ext cx="5222240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FD0FA33-C4DC-4480-B0FD-A21E175FCF18}"/>
              </a:ext>
            </a:extLst>
          </p:cNvPr>
          <p:cNvSpPr/>
          <p:nvPr/>
        </p:nvSpPr>
        <p:spPr bwMode="auto">
          <a:xfrm>
            <a:off x="6451597" y="4455159"/>
            <a:ext cx="1554479" cy="1777067"/>
          </a:xfrm>
          <a:prstGeom prst="rect">
            <a:avLst/>
          </a:prstGeom>
          <a:solidFill>
            <a:srgbClr val="C9DB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B897B6-274F-408C-A191-02A7324A3E3E}"/>
              </a:ext>
            </a:extLst>
          </p:cNvPr>
          <p:cNvSpPr/>
          <p:nvPr/>
        </p:nvSpPr>
        <p:spPr bwMode="auto">
          <a:xfrm>
            <a:off x="4678683" y="4455159"/>
            <a:ext cx="1554479" cy="1777067"/>
          </a:xfrm>
          <a:prstGeom prst="rect">
            <a:avLst/>
          </a:prstGeom>
          <a:pattFill prst="pct75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385469C-1877-4F1C-87E6-66FF4CF6C2A0}"/>
              </a:ext>
            </a:extLst>
          </p:cNvPr>
          <p:cNvSpPr/>
          <p:nvPr/>
        </p:nvSpPr>
        <p:spPr bwMode="auto">
          <a:xfrm>
            <a:off x="6609080" y="4686741"/>
            <a:ext cx="864602" cy="452697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F2CD09-9772-4380-9CB2-C5FD11BF6780}"/>
              </a:ext>
            </a:extLst>
          </p:cNvPr>
          <p:cNvSpPr txBox="1"/>
          <p:nvPr/>
        </p:nvSpPr>
        <p:spPr>
          <a:xfrm>
            <a:off x="4661992" y="6212754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Stack</a:t>
            </a:r>
            <a:endParaRPr lang="en-IL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6EA0119-8926-401E-87DA-B1A8BB4C0102}"/>
              </a:ext>
            </a:extLst>
          </p:cNvPr>
          <p:cNvSpPr/>
          <p:nvPr/>
        </p:nvSpPr>
        <p:spPr bwMode="auto">
          <a:xfrm>
            <a:off x="5071803" y="5380634"/>
            <a:ext cx="663517" cy="282802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/>
              <a:t>c</a:t>
            </a: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0C49D5A-E90A-41DA-8950-C6FA2AE4F603}"/>
              </a:ext>
            </a:extLst>
          </p:cNvPr>
          <p:cNvCxnSpPr>
            <a:cxnSpLocks/>
          </p:cNvCxnSpPr>
          <p:nvPr/>
        </p:nvCxnSpPr>
        <p:spPr bwMode="auto">
          <a:xfrm flipV="1">
            <a:off x="5735320" y="4913090"/>
            <a:ext cx="864602" cy="467544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כותרת 4">
            <a:extLst>
              <a:ext uri="{FF2B5EF4-FFF2-40B4-BE49-F238E27FC236}">
                <a16:creationId xmlns:a16="http://schemas.microsoft.com/office/drawing/2014/main" id="{65387285-97A5-429B-A7C6-62C39540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dirty="0"/>
              <a:t>Dynamic Binding</a:t>
            </a:r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20C66-91FD-4A73-BCFF-61CF863B4E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A3E1C0-0FCA-45FD-90CC-9E9A6233B7F9}"/>
              </a:ext>
            </a:extLst>
          </p:cNvPr>
          <p:cNvSpPr txBox="1"/>
          <p:nvPr/>
        </p:nvSpPr>
        <p:spPr>
          <a:xfrm>
            <a:off x="761999" y="1573370"/>
            <a:ext cx="6074229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Shape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void foo(){…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Circle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Shape {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void foo(){…}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BindingTest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Shape c =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Circle();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dirty="0">
                <a:latin typeface="Courier New" pitchFamily="49" charset="0"/>
                <a:ea typeface="PMingLiU" pitchFamily="18" charset="-120"/>
                <a:cs typeface="Courier New" pitchFamily="49" charset="0"/>
              </a:rPr>
              <a:t>         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.foo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400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400" i="1" dirty="0" err="1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400" i="1" dirty="0" err="1" smtClean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ircle.foo</a:t>
            </a:r>
            <a:endParaRPr lang="en-US" sz="1400" i="1" dirty="0">
              <a:solidFill>
                <a:srgbClr val="FF9933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400" i="1" dirty="0" err="1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jumpTo</a:t>
            </a:r>
            <a:r>
              <a:rPr lang="en-US" sz="1400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(x)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pPr algn="l" rtl="0">
              <a:buNone/>
            </a:pP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    </a:t>
            </a: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4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8D3A8DF-5AED-44DC-9686-8EE42AB08631}"/>
              </a:ext>
            </a:extLst>
          </p:cNvPr>
          <p:cNvSpPr/>
          <p:nvPr/>
        </p:nvSpPr>
        <p:spPr bwMode="auto">
          <a:xfrm>
            <a:off x="6609080" y="5492184"/>
            <a:ext cx="1270000" cy="66495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code</a:t>
            </a: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216D626-8240-4215-9FA1-B6D8E16EFBA0}"/>
              </a:ext>
            </a:extLst>
          </p:cNvPr>
          <p:cNvSpPr/>
          <p:nvPr/>
        </p:nvSpPr>
        <p:spPr bwMode="auto">
          <a:xfrm rot="20359035">
            <a:off x="6381551" y="5067269"/>
            <a:ext cx="942736" cy="685893"/>
          </a:xfrm>
          <a:prstGeom prst="arc">
            <a:avLst>
              <a:gd name="adj1" fmla="val 18875193"/>
              <a:gd name="adj2" fmla="val 3980192"/>
            </a:avLst>
          </a:prstGeom>
          <a:noFill/>
          <a:ln w="25400" cap="flat" cmpd="sng" algn="ctr">
            <a:solidFill>
              <a:srgbClr val="FF9933"/>
            </a:solidFill>
            <a:prstDash val="solid"/>
            <a:round/>
            <a:headEnd type="none" w="lg" len="sm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B1BA9DCD-51D5-42F2-BE39-B6096552AFEA}"/>
              </a:ext>
            </a:extLst>
          </p:cNvPr>
          <p:cNvSpPr/>
          <p:nvPr/>
        </p:nvSpPr>
        <p:spPr bwMode="auto">
          <a:xfrm rot="10365969">
            <a:off x="288972" y="2545385"/>
            <a:ext cx="4503823" cy="1955126"/>
          </a:xfrm>
          <a:prstGeom prst="arc">
            <a:avLst>
              <a:gd name="adj1" fmla="val 18699260"/>
              <a:gd name="adj2" fmla="val 2348857"/>
            </a:avLst>
          </a:prstGeom>
          <a:noFill/>
          <a:ln w="25400" cap="flat" cmpd="sng" algn="ctr">
            <a:solidFill>
              <a:srgbClr val="FF9933"/>
            </a:solidFill>
            <a:prstDash val="solid"/>
            <a:round/>
            <a:headEnd type="none" w="lg" len="lg"/>
            <a:tailEnd type="arrow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E630FF-8ACB-4E81-8B4F-E503A6B235D7}"/>
              </a:ext>
            </a:extLst>
          </p:cNvPr>
          <p:cNvSpPr txBox="1"/>
          <p:nvPr/>
        </p:nvSpPr>
        <p:spPr>
          <a:xfrm>
            <a:off x="6441561" y="4857856"/>
            <a:ext cx="6024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foo</a:t>
            </a:r>
            <a:endParaRPr lang="en-IL" sz="1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3DB08B-CF8E-422D-93DD-173FB0AB19A0}"/>
              </a:ext>
            </a:extLst>
          </p:cNvPr>
          <p:cNvSpPr txBox="1"/>
          <p:nvPr/>
        </p:nvSpPr>
        <p:spPr>
          <a:xfrm>
            <a:off x="6465248" y="4660521"/>
            <a:ext cx="1158240" cy="2616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 sz="1100"/>
            </a:lvl1pPr>
          </a:lstStyle>
          <a:p>
            <a:r>
              <a:rPr lang="en-US" dirty="0"/>
              <a:t>Circle</a:t>
            </a:r>
            <a:endParaRPr lang="en-IL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FD84F35-D5CA-42B1-A582-BF039EA28BDC}"/>
              </a:ext>
            </a:extLst>
          </p:cNvPr>
          <p:cNvSpPr txBox="1"/>
          <p:nvPr/>
        </p:nvSpPr>
        <p:spPr>
          <a:xfrm>
            <a:off x="6451597" y="6196581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Heap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04895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Static binding (or early binding)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16493"/>
            <a:ext cx="8153400" cy="3819525"/>
          </a:xfrm>
        </p:spPr>
        <p:txBody>
          <a:bodyPr/>
          <a:lstStyle/>
          <a:p>
            <a:pPr algn="l" rtl="0"/>
            <a:r>
              <a:rPr lang="en-US" altLang="zh-TW" dirty="0">
                <a:ea typeface="PMingLiU" pitchFamily="18" charset="-120"/>
              </a:rPr>
              <a:t>Static binding: bind at </a:t>
            </a:r>
            <a:r>
              <a:rPr lang="en-US" altLang="zh-TW" u="sng" dirty="0">
                <a:ea typeface="PMingLiU" pitchFamily="18" charset="-120"/>
              </a:rPr>
              <a:t>compilation time</a:t>
            </a:r>
            <a:endParaRPr lang="en-US" altLang="zh-TW" dirty="0">
              <a:ea typeface="PMingLiU" pitchFamily="18" charset="-120"/>
            </a:endParaRPr>
          </a:p>
          <a:p>
            <a:pPr algn="l" rtl="0"/>
            <a:r>
              <a:rPr lang="en-US" altLang="zh-TW" dirty="0">
                <a:ea typeface="PMingLiU" pitchFamily="18" charset="-120"/>
              </a:rPr>
              <a:t>Performed if the compiler can resolve the binding at compile time</a:t>
            </a:r>
          </a:p>
          <a:p>
            <a:pPr algn="l" rtl="0"/>
            <a:r>
              <a:rPr lang="en-US" altLang="zh-TW" dirty="0">
                <a:ea typeface="PMingLiU" pitchFamily="18" charset="-120"/>
              </a:rPr>
              <a:t>Applied for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Static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Private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Final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Fields 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C6016F3-EE06-44B2-8FD8-4D95AFA4BE7E}" type="slidenum">
              <a:rPr lang="ar-SA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ight Brace 4"/>
          <p:cNvSpPr/>
          <p:nvPr/>
        </p:nvSpPr>
        <p:spPr bwMode="auto">
          <a:xfrm rot="10800000" flipH="1">
            <a:off x="3015574" y="3419860"/>
            <a:ext cx="294901" cy="1433493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10475" y="3772353"/>
            <a:ext cx="183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אי אפשר לדרוס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39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altLang="zh-TW" dirty="0">
                <a:ea typeface="PMingLiU" pitchFamily="18" charset="-120"/>
              </a:rPr>
              <a:t>Static binding example – Static methods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93850"/>
            <a:ext cx="8050213" cy="4998974"/>
          </a:xfrm>
        </p:spPr>
        <p:txBody>
          <a:bodyPr>
            <a:normAutofit fontScale="47500" lnSpcReduction="20000"/>
          </a:bodyPr>
          <a:lstStyle/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m()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"A"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m()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"B"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StaticBindingTest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A.m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B.m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A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A b =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a.m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b.m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altLang="zh-TW" sz="29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altLang="zh-TW" sz="1200" b="1" dirty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641FD27-96C4-4838-94F2-F33560373E1F}" type="slidenum">
              <a:rPr lang="ar-SA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Vertical Scroll 6"/>
          <p:cNvSpPr/>
          <p:nvPr/>
        </p:nvSpPr>
        <p:spPr>
          <a:xfrm>
            <a:off x="6568800" y="3212976"/>
            <a:ext cx="1512168" cy="1713491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Output: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	A</a:t>
            </a:r>
            <a:br>
              <a:rPr lang="en-US" altLang="zh-TW" b="1" dirty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B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A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69821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zh-TW" dirty="0">
                <a:ea typeface="PMingLiU" pitchFamily="18" charset="-120"/>
              </a:rPr>
              <a:t> Static binding example - Fields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93850"/>
            <a:ext cx="8050213" cy="4975225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"member of A"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900" b="1" dirty="0">
              <a:solidFill>
                <a:srgbClr val="7F0055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"member of B"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StaticBindingTest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lnSpc>
                <a:spcPct val="80000"/>
              </a:lnSpc>
              <a:buNone/>
            </a:pPr>
            <a:endParaRPr lang="en-US" altLang="zh-TW" sz="19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 b =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B c =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c.someString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altLang="zh-TW" sz="19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altLang="zh-TW" sz="19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9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altLang="zh-TW" sz="1800" b="1" dirty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641FD27-96C4-4838-94F2-F33560373E1F}" type="slidenum">
              <a:rPr lang="ar-SA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5868269" y="4271368"/>
            <a:ext cx="3096344" cy="1196435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Output: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	member of A</a:t>
            </a:r>
            <a:br>
              <a:rPr lang="en-US" altLang="zh-TW" b="1" dirty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	member of A</a:t>
            </a:r>
            <a:br>
              <a:rPr lang="en-US" altLang="zh-TW" b="1" dirty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	member of B</a:t>
            </a:r>
          </a:p>
        </p:txBody>
      </p:sp>
    </p:spTree>
    <p:extLst>
      <p:ext uri="{BB962C8B-B14F-4D97-AF65-F5344CB8AC3E}">
        <p14:creationId xmlns:p14="http://schemas.microsoft.com/office/powerpoint/2010/main" val="195241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Binding</a:t>
            </a:r>
            <a:endParaRPr lang="en-US" altLang="zh-TW" dirty="0">
              <a:ea typeface="PMingLiU" pitchFamily="18" charset="-12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52625"/>
            <a:ext cx="8153400" cy="4645025"/>
          </a:xfrm>
        </p:spPr>
        <p:txBody>
          <a:bodyPr>
            <a:normAutofit/>
          </a:bodyPr>
          <a:lstStyle/>
          <a:p>
            <a:pPr algn="l" rtl="0"/>
            <a:r>
              <a:rPr lang="en-US" altLang="zh-TW" sz="2800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void </a:t>
            </a:r>
            <a:r>
              <a:rPr lang="en-US" altLang="zh-TW" sz="2800" dirty="0" err="1">
                <a:latin typeface="Consolas" pitchFamily="49" charset="0"/>
                <a:ea typeface="PMingLiU" pitchFamily="18" charset="-120"/>
                <a:cs typeface="Consolas" pitchFamily="49" charset="0"/>
              </a:rPr>
              <a:t>func</a:t>
            </a:r>
            <a:r>
              <a:rPr lang="en-US" altLang="zh-TW" sz="2800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(Account </a:t>
            </a:r>
            <a:r>
              <a:rPr lang="en-US" altLang="zh-TW" sz="2800" dirty="0" err="1">
                <a:latin typeface="Consolas" pitchFamily="49" charset="0"/>
                <a:ea typeface="PMingLiU" pitchFamily="18" charset="-120"/>
                <a:cs typeface="Consolas" pitchFamily="49" charset="0"/>
              </a:rPr>
              <a:t>obj</a:t>
            </a:r>
            <a:r>
              <a:rPr lang="en-US" altLang="zh-TW" sz="2800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) { </a:t>
            </a:r>
          </a:p>
          <a:p>
            <a:pPr algn="l" rtl="0">
              <a:buNone/>
            </a:pPr>
            <a:r>
              <a:rPr lang="en-US" altLang="zh-TW" sz="2800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		</a:t>
            </a:r>
            <a:r>
              <a:rPr lang="en-US" altLang="zh-TW" sz="2800" dirty="0" err="1">
                <a:latin typeface="Consolas" pitchFamily="49" charset="0"/>
                <a:ea typeface="PMingLiU" pitchFamily="18" charset="-120"/>
                <a:cs typeface="Consolas" pitchFamily="49" charset="0"/>
              </a:rPr>
              <a:t>obj.deposit</a:t>
            </a:r>
            <a:r>
              <a:rPr lang="en-US" altLang="zh-TW" sz="2800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();</a:t>
            </a:r>
          </a:p>
          <a:p>
            <a:pPr algn="l" rtl="0">
              <a:buFont typeface="Wingdings" pitchFamily="2" charset="2"/>
              <a:buNone/>
            </a:pPr>
            <a:r>
              <a:rPr lang="en-US" altLang="zh-TW" sz="2800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	}</a:t>
            </a:r>
          </a:p>
          <a:p>
            <a:pPr algn="l" rtl="0"/>
            <a:r>
              <a:rPr lang="en-US" altLang="zh-TW" sz="2800" dirty="0">
                <a:ea typeface="PMingLiU" pitchFamily="18" charset="-120"/>
              </a:rPr>
              <a:t>What should the compiler do here? 	</a:t>
            </a:r>
          </a:p>
          <a:p>
            <a:pPr lvl="1" algn="l" rtl="0"/>
            <a:r>
              <a:rPr lang="en-US" altLang="zh-TW" sz="2400" dirty="0">
                <a:ea typeface="PMingLiU" pitchFamily="18" charset="-120"/>
              </a:rPr>
              <a:t>The compiler doesn’t know which concrete object type is referenced by </a:t>
            </a:r>
            <a:r>
              <a:rPr lang="en-US" altLang="zh-TW" sz="2400" dirty="0" err="1">
                <a:latin typeface="Consolas" pitchFamily="49" charset="0"/>
                <a:ea typeface="PMingLiU" pitchFamily="18" charset="-120"/>
                <a:cs typeface="Consolas" pitchFamily="49" charset="0"/>
              </a:rPr>
              <a:t>obj</a:t>
            </a:r>
            <a:endParaRPr lang="en-US" altLang="zh-TW" sz="2400" dirty="0">
              <a:latin typeface="Consolas" pitchFamily="49" charset="0"/>
              <a:ea typeface="PMingLiU" pitchFamily="18" charset="-120"/>
              <a:cs typeface="Consolas" pitchFamily="49" charset="0"/>
            </a:endParaRPr>
          </a:p>
          <a:p>
            <a:pPr lvl="1" algn="l" rtl="0"/>
            <a:r>
              <a:rPr lang="en-US" altLang="zh-TW" sz="2400" dirty="0">
                <a:ea typeface="PMingLiU" pitchFamily="18" charset="-120"/>
              </a:rPr>
              <a:t>The method to be called can only be known at run time (</a:t>
            </a:r>
            <a:r>
              <a:rPr lang="en-US" altLang="zh-TW" sz="2400" i="1" dirty="0">
                <a:solidFill>
                  <a:srgbClr val="FF3300"/>
                </a:solidFill>
                <a:ea typeface="PMingLiU" pitchFamily="18" charset="-120"/>
              </a:rPr>
              <a:t>because of polymorphism and method overriding</a:t>
            </a:r>
            <a:r>
              <a:rPr lang="en-US" altLang="zh-TW" sz="2400" dirty="0">
                <a:ea typeface="PMingLiU" pitchFamily="18" charset="-120"/>
              </a:rPr>
              <a:t>)</a:t>
            </a:r>
          </a:p>
          <a:p>
            <a:pPr lvl="1" algn="l" rtl="0"/>
            <a:r>
              <a:rPr lang="en-US" altLang="zh-TW" sz="2400" u="sng" dirty="0">
                <a:ea typeface="PMingLiU" pitchFamily="18" charset="-120"/>
              </a:rPr>
              <a:t>Run-time binding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2CD8BCD-44E6-48A1-AEAD-808B17205974}" type="slidenum">
              <a:rPr lang="ar-SA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5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r>
              <a:rPr lang="en-US" dirty="0"/>
              <a:t>Dynamic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517904"/>
            <a:ext cx="8485632" cy="5187696"/>
          </a:xfrm>
        </p:spPr>
        <p:txBody>
          <a:bodyPr>
            <a:noAutofit/>
          </a:bodyPr>
          <a:lstStyle/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DynamicBindingTest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main(String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[])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Vehicle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vehicle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new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Car();	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			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//The reference type is Vehicle but run-time object is Car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vehicle.start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();      	 	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			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//Car's start called because start() is overridden method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Vehicle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start()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"Inside start method of Vehicle"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);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Car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extends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Vehicle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</a:t>
            </a:r>
            <a:r>
              <a:rPr lang="en-US" sz="1400" b="1" dirty="0">
                <a:solidFill>
                  <a:srgbClr val="646464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@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Override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start()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"Inside start method of Car"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);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dirty="0">
              <a:latin typeface="Times New Roman"/>
              <a:ea typeface="Times New Roman"/>
              <a:cs typeface="Davi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25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3579888" y="6044088"/>
            <a:ext cx="4608512" cy="408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rtl="0"/>
            <a:r>
              <a:rPr lang="en-US" dirty="0"/>
              <a:t>Output: “</a:t>
            </a:r>
            <a:r>
              <a:rPr lang="en-US" b="1" dirty="0"/>
              <a:t>Inside start method of Car”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46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difference between static and dynamic binding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b="1" dirty="0"/>
              <a:t>Static</a:t>
            </a:r>
            <a:r>
              <a:rPr lang="en-US" sz="2400" dirty="0"/>
              <a:t> binding happens at </a:t>
            </a:r>
            <a:r>
              <a:rPr lang="en-US" sz="2400" b="1" dirty="0" smtClean="0"/>
              <a:t>compile-time</a:t>
            </a:r>
            <a:endParaRPr lang="he-IL" sz="2400" b="1" dirty="0" smtClean="0"/>
          </a:p>
          <a:p>
            <a:pPr algn="l" rtl="0"/>
            <a:r>
              <a:rPr lang="en-US" sz="2400" b="1" dirty="0" smtClean="0"/>
              <a:t>dynamic</a:t>
            </a:r>
            <a:r>
              <a:rPr lang="en-US" sz="2400" dirty="0" smtClean="0"/>
              <a:t> </a:t>
            </a:r>
            <a:r>
              <a:rPr lang="en-US" sz="2400" dirty="0"/>
              <a:t>binding happens at </a:t>
            </a:r>
            <a:r>
              <a:rPr lang="en-US" sz="2400" b="1" dirty="0"/>
              <a:t>runtime</a:t>
            </a:r>
            <a:r>
              <a:rPr lang="en-US" sz="2400" dirty="0"/>
              <a:t>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Binding of </a:t>
            </a:r>
            <a:r>
              <a:rPr lang="en-US" sz="2400" b="1" dirty="0"/>
              <a:t>private</a:t>
            </a:r>
            <a:r>
              <a:rPr lang="en-US" sz="2400" dirty="0"/>
              <a:t>, </a:t>
            </a:r>
            <a:r>
              <a:rPr lang="en-US" sz="2400" b="1" dirty="0"/>
              <a:t>static</a:t>
            </a:r>
            <a:r>
              <a:rPr lang="en-US" sz="2400" dirty="0"/>
              <a:t> and </a:t>
            </a:r>
            <a:r>
              <a:rPr lang="en-US" sz="2400" b="1" dirty="0"/>
              <a:t>final</a:t>
            </a:r>
            <a:r>
              <a:rPr lang="en-US" sz="2400" dirty="0"/>
              <a:t> methods always happen at </a:t>
            </a:r>
            <a:r>
              <a:rPr lang="en-US" sz="2400" b="1" dirty="0"/>
              <a:t>compile</a:t>
            </a:r>
            <a:r>
              <a:rPr lang="en-US" sz="2400" dirty="0"/>
              <a:t> time since these methods cannot be </a:t>
            </a:r>
            <a:r>
              <a:rPr lang="en-US" sz="2400" dirty="0" smtClean="0"/>
              <a:t>overridden</a:t>
            </a:r>
            <a:endParaRPr lang="he-IL" sz="2400" dirty="0" smtClean="0"/>
          </a:p>
          <a:p>
            <a:pPr algn="l" rtl="0"/>
            <a:r>
              <a:rPr lang="en-US" sz="2400" dirty="0" smtClean="0"/>
              <a:t>Binding </a:t>
            </a:r>
            <a:r>
              <a:rPr lang="en-US" sz="2400" dirty="0"/>
              <a:t>of </a:t>
            </a:r>
            <a:r>
              <a:rPr lang="en-US" sz="2400" b="1" dirty="0"/>
              <a:t>overridden</a:t>
            </a:r>
            <a:r>
              <a:rPr lang="en-US" sz="2400" dirty="0"/>
              <a:t> methods happen at </a:t>
            </a:r>
            <a:r>
              <a:rPr lang="en-US" sz="2400" b="1" dirty="0"/>
              <a:t>runtime</a:t>
            </a:r>
            <a:r>
              <a:rPr lang="en-US" sz="2400" dirty="0"/>
              <a:t>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Java uses static binding for overloaded methods and dynamic binding for overridden methods.</a:t>
            </a:r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5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9F5B-7405-42D9-AF92-A3F8790AB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שאלה מבחינה (2021 ב', מועד א')</a:t>
            </a:r>
            <a:endParaRPr lang="en-IL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8BC2E83-6985-4F7A-AD3D-777AD9233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674" y="5810227"/>
            <a:ext cx="3168651" cy="633809"/>
          </a:xfrm>
          <a:ln>
            <a:solidFill>
              <a:srgbClr val="FF9933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he-IL" sz="1800" dirty="0"/>
              <a:t>מה יודפס בהרצת התכנית </a:t>
            </a:r>
            <a:r>
              <a:rPr lang="en-US" sz="1800" dirty="0"/>
              <a:t>Sub</a:t>
            </a:r>
            <a:r>
              <a:rPr lang="he-IL" sz="1800" dirty="0"/>
              <a:t>?</a:t>
            </a:r>
            <a:endParaRPr lang="en-IL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21EEF-DA01-4AE4-BDD2-7D0FE9F815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CB9339-CB6B-4BC6-88D3-102413E81D29}"/>
              </a:ext>
            </a:extLst>
          </p:cNvPr>
          <p:cNvSpPr txBox="1"/>
          <p:nvPr/>
        </p:nvSpPr>
        <p:spPr>
          <a:xfrm>
            <a:off x="604980" y="1590490"/>
            <a:ext cx="732366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{}{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2 + foo();}</a:t>
            </a: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foo{}{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5 + moo();}</a:t>
            </a: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/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oo{}{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1;}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Sub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goo{}{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+ foo();}</a:t>
            </a: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foo{}{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3;}</a:t>
            </a: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/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moo{}{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2;}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Sub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Sub();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sub.goo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  </a:t>
            </a:r>
          </a:p>
          <a:p>
            <a:pPr algn="l" rtl="0">
              <a:buNone/>
            </a:pP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    </a:t>
            </a:r>
            <a:r>
              <a:rPr lang="en-US" altLang="zh-TW" sz="1400" dirty="0" smtClean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    </a:t>
            </a:r>
            <a:r>
              <a:rPr lang="en-US" altLang="zh-TW" sz="1400" b="1" dirty="0" smtClean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400" b="1" dirty="0">
              <a:solidFill>
                <a:srgbClr val="000000"/>
              </a:solidFill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buNone/>
            </a:pP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4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6638" y="3515693"/>
            <a:ext cx="2337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it-IT" dirty="0" smtClean="0">
                <a:solidFill>
                  <a:srgbClr val="FF0000"/>
                </a:solidFill>
                <a:latin typeface="Consolas" panose="020B0609020204030204" pitchFamily="49" charset="0"/>
              </a:rPr>
              <a:t>1. no </a:t>
            </a:r>
            <a:r>
              <a:rPr lang="it-IT" dirty="0">
                <a:solidFill>
                  <a:srgbClr val="FF0000"/>
                </a:solidFill>
                <a:latin typeface="Consolas" panose="020B0609020204030204" pitchFamily="49" charset="0"/>
              </a:rPr>
              <a:t>goo in Base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6638" y="1763901"/>
            <a:ext cx="2337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2. no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func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in Sub</a:t>
            </a:r>
          </a:p>
        </p:txBody>
      </p:sp>
      <p:sp>
        <p:nvSpPr>
          <p:cNvPr id="8" name="Rectangle 7"/>
          <p:cNvSpPr/>
          <p:nvPr/>
        </p:nvSpPr>
        <p:spPr>
          <a:xfrm>
            <a:off x="5982393" y="2302910"/>
            <a:ext cx="2337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3. foo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is private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76158" y="4350155"/>
            <a:ext cx="30696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4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.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moo is not private/static/final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71539" y="3947757"/>
            <a:ext cx="2337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5. foo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is private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38249" y="5491282"/>
            <a:ext cx="1451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2+5+2+3=12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8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  <p:bldP spid="9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50397" y="2571344"/>
            <a:ext cx="6400800" cy="1752600"/>
          </a:xfrm>
        </p:spPr>
        <p:txBody>
          <a:bodyPr>
            <a:normAutofit/>
          </a:bodyPr>
          <a:lstStyle/>
          <a:p>
            <a:pPr algn="r" eaLnBrk="1" hangingPunct="1"/>
            <a:r>
              <a:rPr lang="he-IL" sz="3600" dirty="0" smtClean="0">
                <a:cs typeface="Guttman Yad-Brush" pitchFamily="2" charset="-79"/>
              </a:rPr>
              <a:t>הסוף...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743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מחלקה מקוננת </a:t>
            </a:r>
            <a:r>
              <a:rPr lang="en-US" dirty="0"/>
              <a:t>Nested Class)</a:t>
            </a:r>
            <a:r>
              <a:rPr lang="he-IL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he-IL" dirty="0"/>
              <a:t>מחלקה מקוננת היא מחלקה המוגדרת בתוך מחלקה אחרת.</a:t>
            </a:r>
          </a:p>
          <a:p>
            <a:r>
              <a:rPr lang="he-IL" dirty="0"/>
              <a:t> סוגים: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/>
              <a:t>סטטית (</a:t>
            </a:r>
            <a:r>
              <a:rPr lang="en-US" sz="2800" dirty="0"/>
              <a:t>static member</a:t>
            </a:r>
            <a:r>
              <a:rPr lang="he-IL" sz="2800" dirty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/>
              <a:t>לא סטטית (</a:t>
            </a:r>
            <a:r>
              <a:rPr lang="en-US" sz="2800" dirty="0"/>
              <a:t>non-static member</a:t>
            </a:r>
            <a:r>
              <a:rPr lang="he-IL" sz="2800" dirty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 smtClean="0"/>
              <a:t>מקומית (</a:t>
            </a:r>
            <a:r>
              <a:rPr lang="en-US" sz="2800" dirty="0" smtClean="0"/>
              <a:t>local</a:t>
            </a:r>
            <a:r>
              <a:rPr lang="he-IL" sz="2800" dirty="0" smtClean="0"/>
              <a:t>)</a:t>
            </a:r>
            <a:endParaRPr lang="en-US" sz="2800" u="sng" dirty="0" smtClean="0"/>
          </a:p>
          <a:p>
            <a:pPr marL="914400" lvl="1" indent="-514350">
              <a:buFont typeface="+mj-lt"/>
              <a:buAutoNum type="arabicPeriod"/>
            </a:pPr>
            <a:r>
              <a:rPr lang="he-IL" sz="2800" dirty="0" smtClean="0"/>
              <a:t>אנונימית </a:t>
            </a:r>
            <a:r>
              <a:rPr lang="he-IL" sz="2800" dirty="0"/>
              <a:t>(</a:t>
            </a:r>
            <a:r>
              <a:rPr lang="en-US" sz="2800" dirty="0"/>
              <a:t>anonymous</a:t>
            </a:r>
            <a:r>
              <a:rPr lang="he-IL" sz="2800" dirty="0"/>
              <a:t>)</a:t>
            </a:r>
          </a:p>
          <a:p>
            <a:pPr marL="0" indent="0">
              <a:buNone/>
            </a:pPr>
            <a:endParaRPr lang="he-IL" sz="2400" dirty="0"/>
          </a:p>
          <a:p>
            <a:pPr marL="0" indent="0">
              <a:buNone/>
            </a:pPr>
            <a:r>
              <a:rPr lang="he-IL" sz="2400" dirty="0" smtClean="0"/>
              <a:t>מחלקה </a:t>
            </a:r>
            <a:r>
              <a:rPr lang="he-IL" sz="2400" dirty="0"/>
              <a:t>סטטית </a:t>
            </a:r>
            <a:r>
              <a:rPr lang="en-IL" sz="2400" dirty="0"/>
              <a:t>–</a:t>
            </a:r>
            <a:r>
              <a:rPr lang="he-IL" sz="2400" dirty="0"/>
              <a:t> לא קשורה ל-</a:t>
            </a:r>
            <a:r>
              <a:rPr lang="en-US" sz="2400" dirty="0"/>
              <a:t>instance</a:t>
            </a:r>
            <a:r>
              <a:rPr lang="he-IL" sz="2400" dirty="0"/>
              <a:t> של המחלק העוטפת.</a:t>
            </a:r>
          </a:p>
          <a:p>
            <a:pPr marL="0" indent="0">
              <a:buNone/>
            </a:pPr>
            <a:r>
              <a:rPr lang="he-IL" sz="2400" dirty="0" smtClean="0"/>
              <a:t>לא </a:t>
            </a:r>
            <a:r>
              <a:rPr lang="he-IL" sz="2400" dirty="0"/>
              <a:t>סטטיות </a:t>
            </a:r>
            <a:r>
              <a:rPr lang="en-IL" sz="2400" dirty="0" smtClean="0"/>
              <a:t>–</a:t>
            </a:r>
            <a:r>
              <a:rPr lang="he-IL" sz="2400" dirty="0" smtClean="0"/>
              <a:t> כן </a:t>
            </a:r>
            <a:r>
              <a:rPr lang="he-IL" sz="2400" dirty="0"/>
              <a:t>קשורות ל</a:t>
            </a:r>
            <a:r>
              <a:rPr lang="en-US" sz="2400" dirty="0"/>
              <a:t>instance</a:t>
            </a:r>
            <a:r>
              <a:rPr lang="he-IL" sz="2400" dirty="0"/>
              <a:t> של המחלקה </a:t>
            </a:r>
            <a:r>
              <a:rPr lang="he-IL" sz="2400" dirty="0" smtClean="0"/>
              <a:t>העוטפת.</a:t>
            </a:r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020339" y="6310312"/>
            <a:ext cx="1905000" cy="457200"/>
          </a:xfrm>
        </p:spPr>
        <p:txBody>
          <a:bodyPr/>
          <a:lstStyle/>
          <a:p>
            <a:fld id="{38789D86-1AA1-4D6C-BBBC-7EAB5B60D3E1}" type="slidenum">
              <a:rPr lang="he-IL" smtClean="0"/>
              <a:pPr/>
              <a:t>3</a:t>
            </a:fld>
            <a:endParaRPr lang="he-IL" dirty="0"/>
          </a:p>
        </p:txBody>
      </p:sp>
      <p:sp>
        <p:nvSpPr>
          <p:cNvPr id="5" name="Left Brace 4"/>
          <p:cNvSpPr/>
          <p:nvPr/>
        </p:nvSpPr>
        <p:spPr bwMode="auto">
          <a:xfrm>
            <a:off x="2714612" y="3046781"/>
            <a:ext cx="285752" cy="1500198"/>
          </a:xfrm>
          <a:prstGeom prst="leftBrace">
            <a:avLst>
              <a:gd name="adj1" fmla="val 8333"/>
              <a:gd name="adj2" fmla="val 50508"/>
            </a:avLst>
          </a:prstGeom>
          <a:noFill/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594000" rIns="1872000" bIns="45720" numCol="1" rtlCol="1" anchor="t" anchorCtr="0" compatLnSpc="1">
            <a:prstTxWarp prst="textNoShape">
              <a:avLst/>
            </a:prstTxWarp>
          </a:bodyPr>
          <a:lstStyle/>
          <a:p>
            <a:pPr marL="358775" marR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מחלקות </a:t>
            </a:r>
            <a:r>
              <a:rPr kumimoji="0" lang="he-IL" sz="2000" b="1" i="0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פנימיות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he-IL" sz="2000" dirty="0"/>
              <a:t> (</a:t>
            </a:r>
            <a:r>
              <a:rPr lang="en-US" sz="2000" dirty="0"/>
              <a:t>inner</a:t>
            </a:r>
            <a:r>
              <a:rPr lang="he-IL" sz="2000" dirty="0"/>
              <a:t>)</a:t>
            </a:r>
            <a:endParaRPr kumimoji="0" lang="he-IL" sz="20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urved Left Arrow 9"/>
          <p:cNvSpPr/>
          <p:nvPr/>
        </p:nvSpPr>
        <p:spPr bwMode="auto">
          <a:xfrm flipV="1">
            <a:off x="8229600" y="3796880"/>
            <a:ext cx="457200" cy="586410"/>
          </a:xfrm>
          <a:prstGeom prst="curved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Curved Left Arrow 10"/>
          <p:cNvSpPr/>
          <p:nvPr/>
        </p:nvSpPr>
        <p:spPr bwMode="auto">
          <a:xfrm flipV="1">
            <a:off x="8264319" y="3213163"/>
            <a:ext cx="457200" cy="586410"/>
          </a:xfrm>
          <a:prstGeom prst="curved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10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בשביל מה זה טוב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46" y="1600200"/>
            <a:ext cx="6224954" cy="4876800"/>
          </a:xfrm>
        </p:spPr>
        <p:txBody>
          <a:bodyPr/>
          <a:lstStyle/>
          <a:p>
            <a:r>
              <a:rPr lang="he-IL" b="1" dirty="0"/>
              <a:t>קיבוץ לוגי</a:t>
            </a:r>
          </a:p>
          <a:p>
            <a:pPr marL="450850" lvl="1" indent="6350">
              <a:buNone/>
            </a:pPr>
            <a:r>
              <a:rPr lang="he-IL" sz="2400" dirty="0"/>
              <a:t>אם משתמשים בטיפוס מסוים רק בהקשר של טיפוס אחר, נטמיע את הטיפוס כדי לשמר את הקשר הלוגי</a:t>
            </a:r>
            <a:r>
              <a:rPr lang="he-IL" sz="2400" dirty="0" smtClean="0"/>
              <a:t>.</a:t>
            </a:r>
            <a:endParaRPr lang="he-IL" sz="2400" dirty="0"/>
          </a:p>
          <a:p>
            <a:r>
              <a:rPr lang="he-IL" b="1" dirty="0" err="1"/>
              <a:t>הכמסה</a:t>
            </a:r>
            <a:r>
              <a:rPr lang="he-IL" b="1" dirty="0"/>
              <a:t> מוגברת</a:t>
            </a:r>
          </a:p>
          <a:p>
            <a:pPr marL="450850" lvl="1" indent="-17463">
              <a:buNone/>
            </a:pPr>
            <a:r>
              <a:rPr lang="he-IL" sz="2400" dirty="0"/>
              <a:t>על ידי הטמעת טיפוס אחד באחר אנו חושפים את המידע הפרטי רק לטיפוס המוטמע ולא לכולם.</a:t>
            </a:r>
          </a:p>
          <a:p>
            <a:r>
              <a:rPr lang="he-IL" b="1" dirty="0"/>
              <a:t>קריאות</a:t>
            </a:r>
          </a:p>
          <a:p>
            <a:pPr lvl="1">
              <a:buNone/>
            </a:pPr>
            <a:r>
              <a:rPr lang="he-IL" sz="2400" dirty="0"/>
              <a:t>מיקום הגדרת טיפוס בסמוך למקום השימוש בו.</a:t>
            </a:r>
          </a:p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</a:t>
            </a:fld>
            <a:endParaRPr lang="he-IL"/>
          </a:p>
        </p:txBody>
      </p:sp>
      <p:pic>
        <p:nvPicPr>
          <p:cNvPr id="1026" name="Picture 2" descr="https://cdn-icons-png.flaticon.com/512/2534/25348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0" y="1861037"/>
            <a:ext cx="1014413" cy="10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dn-icons-png.flaticon.com/512/812/8126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42" y="5006548"/>
            <a:ext cx="1025342" cy="10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dn-icons.flaticon.com/png/512/2163/premium/2163350.png?token=exp=1652874219~hmac=2bf507b3a635041264d5eda214ee05d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" y="1899138"/>
            <a:ext cx="938213" cy="93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>
            <a:stCxn id="1026" idx="1"/>
            <a:endCxn id="1030" idx="3"/>
          </p:cNvCxnSpPr>
          <p:nvPr/>
        </p:nvCxnSpPr>
        <p:spPr>
          <a:xfrm flipH="1">
            <a:off x="1131887" y="2368244"/>
            <a:ext cx="46892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https://cdn-icons-png.flaticon.com/512/3721/3721997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0" y="3424726"/>
            <a:ext cx="1227748" cy="122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8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מחלקות מקוננות - תכונות משותפות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800" b="1" dirty="0"/>
              <a:t>למחלקה מקוננת </a:t>
            </a:r>
            <a:r>
              <a:rPr lang="he-IL" sz="2800" dirty="0"/>
              <a:t>יש </a:t>
            </a:r>
            <a:r>
              <a:rPr lang="he-IL" sz="2800" b="1" dirty="0"/>
              <a:t>גישה לשדות הפרטיים </a:t>
            </a:r>
            <a:r>
              <a:rPr lang="he-IL" sz="2800" dirty="0"/>
              <a:t>של המחלקה העוטפת ולהיפך	</a:t>
            </a:r>
          </a:p>
          <a:p>
            <a:pPr lvl="1"/>
            <a:r>
              <a:rPr lang="he-IL" sz="2800" dirty="0"/>
              <a:t>הנראות של המחלקה היא עבור "צד שלישי"</a:t>
            </a:r>
          </a:p>
          <a:p>
            <a:r>
              <a:rPr lang="he-IL" sz="2800" dirty="0"/>
              <a:t>אלו הן מחלקות (כמעט)</a:t>
            </a:r>
            <a:r>
              <a:rPr lang="en-US" sz="2800" dirty="0"/>
              <a:t> </a:t>
            </a:r>
            <a:r>
              <a:rPr lang="he-IL" sz="2800" dirty="0"/>
              <a:t>רגילות לכל דבר ועניין</a:t>
            </a:r>
          </a:p>
          <a:p>
            <a:pPr lvl="1"/>
            <a:r>
              <a:rPr lang="he-IL" sz="2800" dirty="0"/>
              <a:t>יכולות להיות אבסטרקטיות, לממש מנשקים, לרשת ממחלקות אחרות וכדומה</a:t>
            </a:r>
          </a:p>
          <a:p>
            <a:pPr lvl="1"/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788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Static Member Class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" y="1600200"/>
            <a:ext cx="8270688" cy="4876800"/>
          </a:xfrm>
        </p:spPr>
        <p:txBody>
          <a:bodyPr/>
          <a:lstStyle/>
          <a:p>
            <a:r>
              <a:rPr lang="he-IL" sz="2800" dirty="0"/>
              <a:t>מחלקה רגילה ש"במקרה" מוגדרת בתוך מחלקה אחרת</a:t>
            </a:r>
          </a:p>
          <a:p>
            <a:r>
              <a:rPr lang="he-IL" sz="2800" dirty="0"/>
              <a:t>החוקים החלים על איברים סטטיים אחרים חלים גם על מחלקות סטטיות</a:t>
            </a:r>
          </a:p>
          <a:p>
            <a:pPr lvl="1"/>
            <a:r>
              <a:rPr lang="he-IL" sz="2400" dirty="0"/>
              <a:t>גישה לשדות / פונקציות סטטיים בלבד</a:t>
            </a:r>
          </a:p>
          <a:p>
            <a:pPr lvl="1"/>
            <a:r>
              <a:rPr lang="he-IL" sz="2400" dirty="0"/>
              <a:t>גישה לאיברים לא סטטיים רק בעזרת הפניה לאובייקט</a:t>
            </a:r>
          </a:p>
          <a:p>
            <a:r>
              <a:rPr lang="he-IL" sz="2800" dirty="0"/>
              <a:t>גישה לטיפוס בעזרת שם המחלקה העוטפת</a:t>
            </a:r>
          </a:p>
          <a:p>
            <a:pPr algn="l" rtl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OuterClass.StaticNestedClass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he-IL" sz="2800" dirty="0"/>
              <a:t>יצירת אובייקט</a:t>
            </a:r>
          </a:p>
          <a:p>
            <a:pPr algn="l" rtl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nested = </a:t>
            </a:r>
          </a:p>
          <a:p>
            <a:pPr algn="l" rtl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  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6</a:t>
            </a:fld>
            <a:endParaRPr lang="he-IL"/>
          </a:p>
        </p:txBody>
      </p:sp>
      <p:sp>
        <p:nvSpPr>
          <p:cNvPr id="4" name="Right Brace 3"/>
          <p:cNvSpPr/>
          <p:nvPr/>
        </p:nvSpPr>
        <p:spPr bwMode="auto">
          <a:xfrm rot="16200000">
            <a:off x="2772089" y="3101050"/>
            <a:ext cx="195942" cy="4278086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6982" y="4752470"/>
            <a:ext cx="706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62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Non-static Member Class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כל מופע של המחלקה הפנימית משויך למופע של המחלקה החיצונית</a:t>
            </a:r>
          </a:p>
          <a:p>
            <a:endParaRPr lang="he-IL" dirty="0"/>
          </a:p>
          <a:p>
            <a:endParaRPr lang="he-IL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he-IL" dirty="0"/>
              <a:t>השיוך מבוצע בזמן יצירת האובייקט ואינו ניתן לשינוי</a:t>
            </a:r>
          </a:p>
          <a:p>
            <a:pPr lvl="1"/>
            <a:r>
              <a:rPr lang="he-IL" sz="2400" dirty="0"/>
              <a:t>באובייקט הפנימי קיימת הפניה לאובייקט החיצוני (</a:t>
            </a:r>
            <a:r>
              <a:rPr lang="en-US" sz="2400" dirty="0"/>
              <a:t>qualified this</a:t>
            </a:r>
            <a:r>
              <a:rPr lang="he-IL" sz="2400" dirty="0"/>
              <a:t>)</a:t>
            </a:r>
            <a:endParaRPr lang="he-IL" dirty="0"/>
          </a:p>
          <a:p>
            <a:pPr>
              <a:buNone/>
            </a:pPr>
            <a:endParaRPr lang="he-IL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7</a:t>
            </a:fld>
            <a:endParaRPr lang="he-IL"/>
          </a:p>
        </p:txBody>
      </p:sp>
      <p:sp>
        <p:nvSpPr>
          <p:cNvPr id="6" name="Oval 5"/>
          <p:cNvSpPr/>
          <p:nvPr/>
        </p:nvSpPr>
        <p:spPr bwMode="auto">
          <a:xfrm>
            <a:off x="3988773" y="2754915"/>
            <a:ext cx="1357200" cy="1357322"/>
          </a:xfrm>
          <a:prstGeom prst="ellipse">
            <a:avLst/>
          </a:prstGeom>
          <a:solidFill>
            <a:schemeClr val="tx1">
              <a:lumMod val="25000"/>
              <a:lumOff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703153" y="3469295"/>
            <a:ext cx="360000" cy="360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6131913" y="3326419"/>
            <a:ext cx="2286016" cy="571504"/>
          </a:xfrm>
          <a:prstGeom prst="borderCallout1">
            <a:avLst>
              <a:gd name="adj1" fmla="val 50181"/>
              <a:gd name="adj2" fmla="val -416"/>
              <a:gd name="adj3" fmla="val 57817"/>
              <a:gd name="adj4" fmla="val -479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מופע של המחלקה הפנימית</a:t>
            </a:r>
          </a:p>
        </p:txBody>
      </p:sp>
      <p:sp>
        <p:nvSpPr>
          <p:cNvPr id="9" name="Line Callout 1 8"/>
          <p:cNvSpPr/>
          <p:nvPr/>
        </p:nvSpPr>
        <p:spPr bwMode="auto">
          <a:xfrm>
            <a:off x="1274129" y="2754915"/>
            <a:ext cx="2286016" cy="571504"/>
          </a:xfrm>
          <a:prstGeom prst="borderCallout1">
            <a:avLst>
              <a:gd name="adj1" fmla="val 42002"/>
              <a:gd name="adj2" fmla="val 100976"/>
              <a:gd name="adj3" fmla="val 71994"/>
              <a:gd name="adj4" fmla="val 13938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מופע של המחלקה החיצונית</a:t>
            </a:r>
          </a:p>
        </p:txBody>
      </p:sp>
    </p:spTree>
    <p:extLst>
      <p:ext uri="{BB962C8B-B14F-4D97-AF65-F5344CB8AC3E}">
        <p14:creationId xmlns:p14="http://schemas.microsoft.com/office/powerpoint/2010/main" val="162209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 eaLnBrk="1" hangingPunct="1"/>
            <a:r>
              <a:rPr lang="en-US" dirty="0"/>
              <a:t>House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864272" y="1614488"/>
            <a:ext cx="6760184" cy="369331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he-IL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he-IL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marL="432000" lvl="1" algn="l" rtl="0">
              <a:spcBef>
                <a:spcPts val="0"/>
              </a:spcBef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	public class Room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576F2B"/>
                </a:solidFill>
                <a:latin typeface="Courier New" pitchFamily="49" charset="0"/>
                <a:cs typeface="Courier New" pitchFamily="49" charset="0"/>
              </a:rPr>
              <a:t>	    // implicit reference to a House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double width;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private double height;</a:t>
            </a:r>
          </a:p>
          <a:p>
            <a:pPr marL="432000" lvl="1" algn="l" rtl="0">
              <a:spcBef>
                <a:spcPts val="0"/>
              </a:spcBef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public String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    return "Room inside: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address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}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4071934" y="5000636"/>
            <a:ext cx="2928958" cy="357190"/>
          </a:xfrm>
          <a:prstGeom prst="borderCallout1">
            <a:avLst>
              <a:gd name="adj1" fmla="val -11630"/>
              <a:gd name="adj2" fmla="val 57490"/>
              <a:gd name="adj3" fmla="val -169017"/>
              <a:gd name="adj4" fmla="val 90903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גישה למשתנה פרטי לא סטטי</a:t>
            </a:r>
          </a:p>
        </p:txBody>
      </p:sp>
    </p:spTree>
    <p:extLst>
      <p:ext uri="{BB962C8B-B14F-4D97-AF65-F5344CB8AC3E}">
        <p14:creationId xmlns:p14="http://schemas.microsoft.com/office/powerpoint/2010/main" val="184059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182880" y="1641187"/>
            <a:ext cx="8388350" cy="52168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	private double  </a:t>
            </a:r>
            <a:r>
              <a:rPr 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Room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    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implicit reference to a House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	public String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return  "Room height: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 " House height: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House.this.height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	}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/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 rtl="0" eaLnBrk="1" hangingPunct="1"/>
            <a:r>
              <a:rPr lang="en-US" dirty="0"/>
              <a:t>Inner Classes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9</a:t>
            </a:fld>
            <a:endParaRPr lang="he-IL"/>
          </a:p>
        </p:txBody>
      </p:sp>
      <p:sp>
        <p:nvSpPr>
          <p:cNvPr id="394244" name="AutoShape 4"/>
          <p:cNvSpPr>
            <a:spLocks noChangeArrowheads="1"/>
          </p:cNvSpPr>
          <p:nvPr/>
        </p:nvSpPr>
        <p:spPr bwMode="auto">
          <a:xfrm>
            <a:off x="6268720" y="5791200"/>
            <a:ext cx="2092325" cy="457200"/>
          </a:xfrm>
          <a:prstGeom prst="wedgeRectCallout">
            <a:avLst>
              <a:gd name="adj1" fmla="val -14443"/>
              <a:gd name="adj2" fmla="val -171792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Height of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House</a:t>
            </a:r>
          </a:p>
        </p:txBody>
      </p:sp>
      <p:sp>
        <p:nvSpPr>
          <p:cNvPr id="394245" name="AutoShape 5"/>
          <p:cNvSpPr>
            <a:spLocks noChangeArrowheads="1"/>
          </p:cNvSpPr>
          <p:nvPr/>
        </p:nvSpPr>
        <p:spPr bwMode="auto">
          <a:xfrm>
            <a:off x="6680200" y="3195403"/>
            <a:ext cx="2287588" cy="832521"/>
          </a:xfrm>
          <a:prstGeom prst="wedgeRectCallout">
            <a:avLst>
              <a:gd name="adj1" fmla="val -34328"/>
              <a:gd name="adj2" fmla="val 107133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Height of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Room</a:t>
            </a:r>
          </a:p>
          <a:p>
            <a:pPr algn="ctr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Same as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this.height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4247" name="Line 7"/>
          <p:cNvSpPr>
            <a:spLocks noChangeShapeType="1"/>
          </p:cNvSpPr>
          <p:nvPr/>
        </p:nvSpPr>
        <p:spPr bwMode="auto">
          <a:xfrm flipV="1">
            <a:off x="7518400" y="4329113"/>
            <a:ext cx="1588" cy="2968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" name="Rounded Rectangle 1"/>
          <p:cNvSpPr/>
          <p:nvPr/>
        </p:nvSpPr>
        <p:spPr bwMode="auto">
          <a:xfrm>
            <a:off x="3747052" y="5635488"/>
            <a:ext cx="1719470" cy="43732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Shadowing</a:t>
            </a:r>
          </a:p>
        </p:txBody>
      </p:sp>
    </p:spTree>
    <p:extLst>
      <p:ext uri="{BB962C8B-B14F-4D97-AF65-F5344CB8AC3E}">
        <p14:creationId xmlns:p14="http://schemas.microsoft.com/office/powerpoint/2010/main" val="113590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4" grpId="0" animBg="1"/>
      <p:bldP spid="394245" grpId="0" animBg="1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>
          <a:solidFill>
            <a:srgbClr val="92D050"/>
          </a:solidFill>
        </a:ln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897</Words>
  <Application>Microsoft Office PowerPoint</Application>
  <PresentationFormat>On-screen Show (4:3)</PresentationFormat>
  <Paragraphs>437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Arial</vt:lpstr>
      <vt:lpstr>Calibri</vt:lpstr>
      <vt:lpstr>Comic Sans MS</vt:lpstr>
      <vt:lpstr>Consolas</vt:lpstr>
      <vt:lpstr>Courier New</vt:lpstr>
      <vt:lpstr>David</vt:lpstr>
      <vt:lpstr>Guttman Yad-Brush</vt:lpstr>
      <vt:lpstr>PMingLiU</vt:lpstr>
      <vt:lpstr>Segoe UI</vt:lpstr>
      <vt:lpstr>Times New Roman</vt:lpstr>
      <vt:lpstr>Wingdings</vt:lpstr>
      <vt:lpstr>sw1</vt:lpstr>
      <vt:lpstr>תוכנה 1</vt:lpstr>
      <vt:lpstr>Nested classes</vt:lpstr>
      <vt:lpstr>מחלקה מקוננת Nested Class))</vt:lpstr>
      <vt:lpstr>בשביל מה זה טוב ?</vt:lpstr>
      <vt:lpstr>מחלקות מקוננות - תכונות משותפות</vt:lpstr>
      <vt:lpstr>Static Member Class</vt:lpstr>
      <vt:lpstr>Non-static Member Class</vt:lpstr>
      <vt:lpstr>House Example</vt:lpstr>
      <vt:lpstr>Inner Classes</vt:lpstr>
      <vt:lpstr>Inner Classes</vt:lpstr>
      <vt:lpstr>Inner Classes</vt:lpstr>
      <vt:lpstr>Inner Classes: static vs non-static</vt:lpstr>
      <vt:lpstr>Static vs. Dynamic Binding</vt:lpstr>
      <vt:lpstr>Static versus Dynamic Binding</vt:lpstr>
      <vt:lpstr>Binding in Java</vt:lpstr>
      <vt:lpstr>Binding in Java</vt:lpstr>
      <vt:lpstr>Static Binding</vt:lpstr>
      <vt:lpstr>Static Binding</vt:lpstr>
      <vt:lpstr>Dynamic Binding</vt:lpstr>
      <vt:lpstr>Dynamic Binding</vt:lpstr>
      <vt:lpstr>Static binding (or early binding)</vt:lpstr>
      <vt:lpstr>Static binding example – Static methods</vt:lpstr>
      <vt:lpstr> Static binding example - Fields</vt:lpstr>
      <vt:lpstr>Dynamic Binding</vt:lpstr>
      <vt:lpstr>Dynamic Binding</vt:lpstr>
      <vt:lpstr>difference between static and dynamic binding </vt:lpstr>
      <vt:lpstr>שאלה מבחינה (2021 ב', מועד א')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2022-05-18T12:25:02Z</dcterms:created>
  <dcterms:modified xsi:type="dcterms:W3CDTF">2022-05-18T12:25:23Z</dcterms:modified>
</cp:coreProperties>
</file>