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6"/>
  </p:notesMasterIdLst>
  <p:handoutMasterIdLst>
    <p:handoutMasterId r:id="rId37"/>
  </p:handoutMasterIdLst>
  <p:sldIdLst>
    <p:sldId id="287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9" r:id="rId12"/>
    <p:sldId id="300" r:id="rId13"/>
    <p:sldId id="301" r:id="rId14"/>
    <p:sldId id="302" r:id="rId15"/>
    <p:sldId id="303" r:id="rId16"/>
    <p:sldId id="32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1" r:id="rId3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61" autoAdjust="0"/>
    <p:restoredTop sz="77181" autoAdjust="0"/>
  </p:normalViewPr>
  <p:slideViewPr>
    <p:cSldViewPr snapToGrid="0">
      <p:cViewPr varScale="1">
        <p:scale>
          <a:sx n="135" d="100"/>
          <a:sy n="135" d="100"/>
        </p:scale>
        <p:origin x="91" y="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33FD34-3308-44EE-99C1-30635FA605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8B6394-52D4-4164-8D75-0EB289AD30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81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 Widget Toolkit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ספרייה שבמקור</a:t>
            </a:r>
            <a:r>
              <a:rPr lang="he-IL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קשורה </a:t>
            </a:r>
            <a:r>
              <a:rPr lang="he-IL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לאקליפס</a:t>
            </a:r>
            <a:r>
              <a:rPr lang="he-IL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he-IL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Graphical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user interface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eaLnBrk="1" hangingPunct="1"/>
            <a:endParaRPr lang="en-US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pPr eaLnBrk="1" hangingPunct="1"/>
            <a:r>
              <a:rPr lang="en-US" sz="1200" b="1" dirty="0" err="1">
                <a:solidFill>
                  <a:srgbClr val="000000"/>
                </a:solidFill>
                <a:latin typeface="Consolas"/>
                <a:ea typeface="Calibri"/>
              </a:rPr>
              <a:t>setLayout</a:t>
            </a:r>
            <a:r>
              <a:rPr lang="he-IL" sz="12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IL" sz="1200" b="0" dirty="0">
                <a:solidFill>
                  <a:srgbClr val="000000"/>
                </a:solidFill>
                <a:latin typeface="Consolas"/>
                <a:ea typeface="Calibri"/>
              </a:rPr>
              <a:t>–</a:t>
            </a:r>
            <a:r>
              <a:rPr lang="he-IL" sz="1200" b="0" dirty="0">
                <a:solidFill>
                  <a:srgbClr val="000000"/>
                </a:solidFill>
                <a:latin typeface="Consolas"/>
                <a:ea typeface="Calibri"/>
              </a:rPr>
              <a:t> הולך להגדיר איך כל ה-</a:t>
            </a:r>
            <a:r>
              <a:rPr lang="en-US" sz="1200" b="0" dirty="0">
                <a:solidFill>
                  <a:srgbClr val="000000"/>
                </a:solidFill>
                <a:latin typeface="Consolas"/>
                <a:ea typeface="Calibri"/>
              </a:rPr>
              <a:t>widget</a:t>
            </a:r>
            <a:r>
              <a:rPr lang="he-IL" sz="1200" b="0" dirty="0">
                <a:solidFill>
                  <a:srgbClr val="000000"/>
                </a:solidFill>
                <a:latin typeface="Consolas"/>
                <a:ea typeface="Calibri"/>
              </a:rPr>
              <a:t> בתוכו הולכים להיראות. את זה נגדיר באמצעות אובייקט.</a:t>
            </a:r>
            <a:endParaRPr lang="en-US" sz="1200" b="0" dirty="0">
              <a:solidFill>
                <a:srgbClr val="000000"/>
              </a:solidFill>
              <a:latin typeface="Consolas"/>
              <a:ea typeface="Calibri"/>
            </a:endParaRPr>
          </a:p>
          <a:p>
            <a:pPr eaLnBrk="1" hangingPunct="1"/>
            <a:r>
              <a:rPr lang="he-IL" sz="1200" b="0" dirty="0">
                <a:solidFill>
                  <a:srgbClr val="000000"/>
                </a:solidFill>
                <a:latin typeface="Consolas"/>
              </a:rPr>
              <a:t>ורטיקל</a:t>
            </a:r>
            <a:r>
              <a:rPr lang="he-IL" sz="1200" b="0" baseline="0" dirty="0">
                <a:solidFill>
                  <a:srgbClr val="000000"/>
                </a:solidFill>
                <a:latin typeface="Consolas"/>
              </a:rPr>
              <a:t> יהיה אנכי, </a:t>
            </a:r>
            <a:r>
              <a:rPr lang="he-IL" sz="1200" b="0" baseline="0" dirty="0" err="1">
                <a:solidFill>
                  <a:srgbClr val="000000"/>
                </a:solidFill>
                <a:latin typeface="Consolas"/>
              </a:rPr>
              <a:t>הוריזונטל</a:t>
            </a:r>
            <a:r>
              <a:rPr lang="he-IL" sz="1200" b="0" baseline="0" dirty="0">
                <a:solidFill>
                  <a:srgbClr val="000000"/>
                </a:solidFill>
                <a:latin typeface="Consolas"/>
              </a:rPr>
              <a:t> יהיה אופקי. איך יראו ה-</a:t>
            </a:r>
            <a:r>
              <a:rPr lang="en-US" sz="1200" b="0" baseline="0" dirty="0">
                <a:solidFill>
                  <a:srgbClr val="000000"/>
                </a:solidFill>
                <a:latin typeface="Consolas"/>
              </a:rPr>
              <a:t>widget</a:t>
            </a:r>
            <a:r>
              <a:rPr lang="he-IL" sz="1200" b="0" baseline="0" dirty="0">
                <a:solidFill>
                  <a:srgbClr val="000000"/>
                </a:solidFill>
                <a:latin typeface="Consolas"/>
              </a:rPr>
              <a:t> בתוך ה-</a:t>
            </a:r>
            <a:r>
              <a:rPr lang="en-US" sz="1200" b="0" baseline="0" dirty="0">
                <a:solidFill>
                  <a:srgbClr val="000000"/>
                </a:solidFill>
                <a:latin typeface="Consolas"/>
              </a:rPr>
              <a:t>shell</a:t>
            </a:r>
            <a:r>
              <a:rPr lang="he-IL" sz="1200" b="0" baseline="0" dirty="0">
                <a:solidFill>
                  <a:srgbClr val="000000"/>
                </a:solidFill>
                <a:latin typeface="Consolas"/>
              </a:rPr>
              <a:t>, אפשר היה גם לעשות </a:t>
            </a:r>
            <a:r>
              <a:rPr lang="en-US" sz="1200" b="0" baseline="0" dirty="0">
                <a:solidFill>
                  <a:srgbClr val="000000"/>
                </a:solidFill>
                <a:latin typeface="Consolas"/>
              </a:rPr>
              <a:t>grid</a:t>
            </a:r>
          </a:p>
          <a:p>
            <a:pPr eaLnBrk="1" hangingPunct="1"/>
            <a:r>
              <a:rPr lang="he-IL" sz="1200" b="0" baseline="0" dirty="0" err="1">
                <a:solidFill>
                  <a:srgbClr val="000000"/>
                </a:solidFill>
                <a:latin typeface="Consolas"/>
              </a:rPr>
              <a:t>עככשיו</a:t>
            </a:r>
            <a:r>
              <a:rPr lang="he-IL" sz="1200" b="0" baseline="0" dirty="0">
                <a:solidFill>
                  <a:srgbClr val="000000"/>
                </a:solidFill>
                <a:latin typeface="Consolas"/>
              </a:rPr>
              <a:t> בעצם ה-</a:t>
            </a:r>
            <a:r>
              <a:rPr lang="en-US" sz="1200" b="0" baseline="0" dirty="0">
                <a:solidFill>
                  <a:srgbClr val="000000"/>
                </a:solidFill>
                <a:latin typeface="Consolas"/>
              </a:rPr>
              <a:t>shell</a:t>
            </a:r>
            <a:r>
              <a:rPr lang="he-IL" sz="1200" b="0" baseline="0" dirty="0">
                <a:solidFill>
                  <a:srgbClr val="000000"/>
                </a:solidFill>
                <a:latin typeface="Consolas"/>
              </a:rPr>
              <a:t> הוא ה-</a:t>
            </a:r>
            <a:r>
              <a:rPr lang="en-US" sz="1200" b="0" baseline="0" dirty="0" err="1">
                <a:solidFill>
                  <a:srgbClr val="000000"/>
                </a:solidFill>
                <a:latin typeface="Consolas"/>
              </a:rPr>
              <a:t>paretn</a:t>
            </a:r>
            <a:r>
              <a:rPr lang="he-IL" sz="1200" b="0" baseline="0" dirty="0">
                <a:solidFill>
                  <a:srgbClr val="000000"/>
                </a:solidFill>
                <a:latin typeface="Consolas"/>
              </a:rPr>
              <a:t> וה-</a:t>
            </a:r>
            <a:r>
              <a:rPr lang="en-US" sz="1200" b="0" baseline="0" dirty="0">
                <a:solidFill>
                  <a:srgbClr val="000000"/>
                </a:solidFill>
                <a:latin typeface="Consolas"/>
              </a:rPr>
              <a:t>SWT.PUSH</a:t>
            </a:r>
            <a:r>
              <a:rPr lang="he-IL" sz="1200" b="0" baseline="0" dirty="0">
                <a:solidFill>
                  <a:srgbClr val="000000"/>
                </a:solidFill>
                <a:latin typeface="Consolas"/>
              </a:rPr>
              <a:t> הוא ה-</a:t>
            </a:r>
            <a:r>
              <a:rPr lang="en-US" sz="1200" b="0" baseline="0" dirty="0">
                <a:solidFill>
                  <a:srgbClr val="000000"/>
                </a:solidFill>
                <a:latin typeface="Consolas"/>
              </a:rPr>
              <a:t>style</a:t>
            </a:r>
            <a:endParaRPr lang="he-IL" b="0" dirty="0"/>
          </a:p>
        </p:txBody>
      </p:sp>
    </p:spTree>
    <p:extLst>
      <p:ext uri="{BB962C8B-B14F-4D97-AF65-F5344CB8AC3E}">
        <p14:creationId xmlns:p14="http://schemas.microsoft.com/office/powerpoint/2010/main" val="3727057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r>
              <a:rPr lang="he-IL" dirty="0"/>
              <a:t>הרצנו את שלושת החלקים הראשונים ובעצם לא קרה כלום.</a:t>
            </a:r>
          </a:p>
          <a:p>
            <a:r>
              <a:rPr lang="he-IL" dirty="0"/>
              <a:t>למה? כי לא עשינו את </a:t>
            </a:r>
            <a:r>
              <a:rPr lang="he-IL" baseline="0" dirty="0"/>
              <a:t>שתי הפקודות האלו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83656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7530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r>
              <a:rPr lang="he-IL" sz="1200" b="0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הופכים את המסך להיות </a:t>
            </a:r>
            <a:r>
              <a:rPr lang="he-IL" sz="1200" b="0" i="0" kern="120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רספונסיבי</a:t>
            </a:r>
            <a:endParaRPr lang="he-IL" sz="1200" b="0" i="0" kern="1200" dirty="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Every SWT application requires at least one Display and one or more Shell instances. The main Shell gets, as a default parameter, a Display as a constructor argument. Each Shell is constructed with a Display and if none is provided during construction it will use either the Display which is currently used or a default one.</a:t>
            </a:r>
          </a:p>
          <a:p>
            <a:br>
              <a:rPr lang="en-US" sz="12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47886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pPr eaLnBrk="1" hangingPunct="1"/>
            <a:r>
              <a:rPr lang="en-US" sz="12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shell.isDisposed</a:t>
            </a:r>
            <a:r>
              <a:rPr lang="he-IL" sz="1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מחזירה </a:t>
            </a:r>
            <a:r>
              <a:rPr lang="en-US" sz="1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he-IL" sz="1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אם לחצו על </a:t>
            </a:r>
            <a:r>
              <a:rPr lang="en-US" sz="1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he-IL" sz="1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</a:p>
          <a:p>
            <a:pPr eaLnBrk="1" hangingPunct="1"/>
            <a:r>
              <a:rPr lang="he-IL" sz="1200" dirty="0">
                <a:solidFill>
                  <a:srgbClr val="000000"/>
                </a:solidFill>
                <a:latin typeface="Consolas" pitchFamily="49" charset="0"/>
              </a:rPr>
              <a:t>כל עוד לא לחצו על </a:t>
            </a:r>
            <a:r>
              <a:rPr lang="en-US" sz="1200" dirty="0">
                <a:solidFill>
                  <a:srgbClr val="000000"/>
                </a:solidFill>
                <a:latin typeface="Consolas" pitchFamily="49" charset="0"/>
              </a:rPr>
              <a:t>x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אז </a:t>
            </a:r>
            <a:r>
              <a:rPr lang="he-IL" sz="1200" baseline="0" dirty="0" err="1">
                <a:solidFill>
                  <a:srgbClr val="000000"/>
                </a:solidFill>
                <a:latin typeface="Consolas" pitchFamily="49" charset="0"/>
              </a:rPr>
              <a:t>הכל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הוא </a:t>
            </a:r>
            <a:r>
              <a:rPr lang="en-US" sz="1200" baseline="0" dirty="0">
                <a:solidFill>
                  <a:srgbClr val="000000"/>
                </a:solidFill>
                <a:latin typeface="Consolas" pitchFamily="49" charset="0"/>
              </a:rPr>
              <a:t>true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כי יוחזר </a:t>
            </a:r>
            <a:r>
              <a:rPr lang="en-US" sz="1200" baseline="0" dirty="0">
                <a:solidFill>
                  <a:srgbClr val="000000"/>
                </a:solidFill>
                <a:latin typeface="Consolas" pitchFamily="49" charset="0"/>
              </a:rPr>
              <a:t>false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ועליו </a:t>
            </a:r>
            <a:r>
              <a:rPr lang="en-US" sz="1200" baseline="0" dirty="0">
                <a:solidFill>
                  <a:srgbClr val="000000"/>
                </a:solidFill>
                <a:latin typeface="Consolas" pitchFamily="49" charset="0"/>
              </a:rPr>
              <a:t>not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.</a:t>
            </a:r>
          </a:p>
          <a:p>
            <a:pPr eaLnBrk="1" hangingPunct="1"/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עכשיו אנחנו הולכים לדבר עם </a:t>
            </a:r>
            <a:r>
              <a:rPr lang="en-US" sz="1200" baseline="0" dirty="0">
                <a:solidFill>
                  <a:srgbClr val="000000"/>
                </a:solidFill>
                <a:latin typeface="Consolas" pitchFamily="49" charset="0"/>
              </a:rPr>
              <a:t>display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, קוראים ל-</a:t>
            </a:r>
            <a:r>
              <a:rPr lang="en-US" sz="1200" baseline="0" dirty="0" err="1">
                <a:solidFill>
                  <a:srgbClr val="000000"/>
                </a:solidFill>
                <a:latin typeface="Consolas" pitchFamily="49" charset="0"/>
              </a:rPr>
              <a:t>readAndDispatch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, תלך למערכת ההפעלה ותראה אם יש </a:t>
            </a:r>
            <a:r>
              <a:rPr lang="he-IL" sz="1200" baseline="0" dirty="0" err="1">
                <a:solidFill>
                  <a:srgbClr val="000000"/>
                </a:solidFill>
                <a:latin typeface="Consolas" pitchFamily="49" charset="0"/>
              </a:rPr>
              <a:t>איוונטים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שמחכים לך בתור.</a:t>
            </a:r>
          </a:p>
          <a:p>
            <a:pPr eaLnBrk="1" hangingPunct="1"/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לחיצה על מקלדת, הקשה, העכבר עבר על כפתור </a:t>
            </a:r>
            <a:r>
              <a:rPr lang="he-IL" sz="1200" baseline="0" dirty="0" err="1">
                <a:solidFill>
                  <a:srgbClr val="000000"/>
                </a:solidFill>
                <a:latin typeface="Consolas" pitchFamily="49" charset="0"/>
              </a:rPr>
              <a:t>וכו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.</a:t>
            </a:r>
          </a:p>
          <a:p>
            <a:pPr eaLnBrk="1" hangingPunct="1"/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אם אין, יוחזר </a:t>
            </a:r>
            <a:r>
              <a:rPr lang="en-US" sz="1200" baseline="0" dirty="0">
                <a:solidFill>
                  <a:srgbClr val="000000"/>
                </a:solidFill>
                <a:latin typeface="Consolas" pitchFamily="49" charset="0"/>
              </a:rPr>
              <a:t>false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, ואז </a:t>
            </a:r>
            <a:r>
              <a:rPr lang="en-US" sz="1200" baseline="0" dirty="0">
                <a:solidFill>
                  <a:srgbClr val="000000"/>
                </a:solidFill>
                <a:latin typeface="Consolas" pitchFamily="49" charset="0"/>
              </a:rPr>
              <a:t>not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על </a:t>
            </a:r>
            <a:r>
              <a:rPr lang="en-US" sz="1200" baseline="0" dirty="0" err="1">
                <a:solidFill>
                  <a:srgbClr val="000000"/>
                </a:solidFill>
                <a:latin typeface="Consolas" pitchFamily="49" charset="0"/>
              </a:rPr>
              <a:t>flase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יהיה </a:t>
            </a:r>
            <a:r>
              <a:rPr lang="en-US" sz="1200" baseline="0" dirty="0">
                <a:solidFill>
                  <a:srgbClr val="000000"/>
                </a:solidFill>
                <a:latin typeface="Consolas" pitchFamily="49" charset="0"/>
              </a:rPr>
              <a:t>true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ואז ישלח לישון </a:t>
            </a:r>
            <a:r>
              <a:rPr lang="en-IL" sz="1200" baseline="0" dirty="0">
                <a:solidFill>
                  <a:srgbClr val="000000"/>
                </a:solidFill>
                <a:latin typeface="Consolas" pitchFamily="49" charset="0"/>
              </a:rPr>
              <a:t>–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200" baseline="0" dirty="0">
                <a:solidFill>
                  <a:srgbClr val="000000"/>
                </a:solidFill>
                <a:latin typeface="Consolas" pitchFamily="49" charset="0"/>
              </a:rPr>
              <a:t>sleep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.</a:t>
            </a:r>
          </a:p>
          <a:p>
            <a:pPr eaLnBrk="1" hangingPunct="1"/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אם שום דבר לא מחכה לי נכנס ל-</a:t>
            </a:r>
            <a:r>
              <a:rPr lang="en-US" sz="1200" baseline="0" dirty="0">
                <a:solidFill>
                  <a:srgbClr val="000000"/>
                </a:solidFill>
                <a:latin typeface="Consolas" pitchFamily="49" charset="0"/>
              </a:rPr>
              <a:t>if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. אומרים למערכת ההפעלה, אני הולך לישון, תעירו אותי כשיש </a:t>
            </a:r>
            <a:r>
              <a:rPr lang="he-IL" sz="1200" baseline="0" dirty="0" err="1">
                <a:solidFill>
                  <a:srgbClr val="000000"/>
                </a:solidFill>
                <a:latin typeface="Consolas" pitchFamily="49" charset="0"/>
              </a:rPr>
              <a:t>איוונט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חדש.</a:t>
            </a:r>
          </a:p>
          <a:p>
            <a:pPr eaLnBrk="1" hangingPunct="1"/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ואז נחזור לעוד </a:t>
            </a:r>
            <a:r>
              <a:rPr lang="he-IL" sz="1200" baseline="0" dirty="0" err="1">
                <a:solidFill>
                  <a:srgbClr val="000000"/>
                </a:solidFill>
                <a:latin typeface="Consolas" pitchFamily="49" charset="0"/>
              </a:rPr>
              <a:t>איטרציה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ואז אם לחצו על כפתור מטפל בזה.</a:t>
            </a:r>
          </a:p>
          <a:p>
            <a:pPr eaLnBrk="1" hangingPunct="1"/>
            <a:r>
              <a:rPr lang="en-US" sz="12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readAndDispatch</a:t>
            </a:r>
            <a:r>
              <a:rPr lang="he-IL" sz="1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מקבל </a:t>
            </a:r>
            <a:r>
              <a:rPr lang="he-IL" sz="12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איננוט</a:t>
            </a:r>
            <a:r>
              <a:rPr lang="he-IL" sz="1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ושולח את זה ל-</a:t>
            </a:r>
            <a:r>
              <a:rPr lang="en-US" sz="1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widget</a:t>
            </a:r>
            <a:r>
              <a:rPr lang="he-IL" sz="1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שאחראי עליו.</a:t>
            </a:r>
          </a:p>
          <a:p>
            <a:pPr eaLnBrk="1" hangingPunct="1"/>
            <a:r>
              <a:rPr lang="en-US" sz="1200" baseline="0" dirty="0">
                <a:solidFill>
                  <a:srgbClr val="000000"/>
                </a:solidFill>
                <a:latin typeface="Consolas" pitchFamily="49" charset="0"/>
              </a:rPr>
              <a:t>Dispose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IL" sz="1200" baseline="0" dirty="0">
                <a:solidFill>
                  <a:srgbClr val="000000"/>
                </a:solidFill>
                <a:latin typeface="Consolas" pitchFamily="49" charset="0"/>
              </a:rPr>
              <a:t>–</a:t>
            </a:r>
            <a:r>
              <a:rPr lang="he-IL" sz="1200" baseline="0" dirty="0">
                <a:solidFill>
                  <a:srgbClr val="000000"/>
                </a:solidFill>
                <a:latin typeface="Consolas" pitchFamily="49" charset="0"/>
              </a:rPr>
              <a:t> סיימנו את השיחה, זה חשוב כי מערכת ההפעלה שומרת משתנים משלה שקשורים לשיח שלנו שצריך לשחרר ולכן חשוב לשים את זה בסוף.</a:t>
            </a:r>
          </a:p>
        </p:txBody>
      </p:sp>
    </p:spTree>
    <p:extLst>
      <p:ext uri="{BB962C8B-B14F-4D97-AF65-F5344CB8AC3E}">
        <p14:creationId xmlns:p14="http://schemas.microsoft.com/office/powerpoint/2010/main" val="21689501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איפה השלב הראשון תופס אותי בקוד? באיזו שורה אהיה כשיש לה משהו לומר</a:t>
            </a:r>
            <a:r>
              <a:rPr lang="he-IL" baseline="0" dirty="0"/>
              <a:t> לי </a:t>
            </a:r>
            <a:r>
              <a:rPr lang="en-IL" baseline="0" dirty="0"/>
              <a:t>–</a:t>
            </a:r>
            <a:r>
              <a:rPr lang="he-IL" baseline="0" dirty="0"/>
              <a:t> בתוך ה-</a:t>
            </a:r>
            <a:r>
              <a:rPr lang="en-US" baseline="0" dirty="0"/>
              <a:t>while</a:t>
            </a:r>
            <a:r>
              <a:rPr lang="he-IL" baseline="0" dirty="0"/>
              <a:t>, ב-</a:t>
            </a:r>
            <a:r>
              <a:rPr lang="en-US" baseline="0" dirty="0"/>
              <a:t>sleep</a:t>
            </a:r>
            <a:r>
              <a:rPr lang="he-IL" baseline="0" dirty="0"/>
              <a:t>. אנחנו ישנים ומאירים אותנו כי קרה משהו. הרי אמרתי לו, תעיר אותי כשיש משהו חדש ואז חוזרים לבדוק מה קרה.</a:t>
            </a:r>
          </a:p>
          <a:p>
            <a:r>
              <a:rPr lang="he-IL" baseline="0" dirty="0"/>
              <a:t>זה נודע ל-</a:t>
            </a:r>
            <a:r>
              <a:rPr lang="en-US" baseline="0" dirty="0"/>
              <a:t>display</a:t>
            </a:r>
            <a:r>
              <a:rPr lang="he-IL" baseline="0" dirty="0"/>
              <a:t> כי הוא מדבר עם מערכת ההפעלה.</a:t>
            </a:r>
          </a:p>
          <a:p>
            <a:r>
              <a:rPr lang="he-IL" baseline="0" dirty="0"/>
              <a:t>ה-</a:t>
            </a:r>
            <a:r>
              <a:rPr lang="en-US" baseline="0" dirty="0"/>
              <a:t>display</a:t>
            </a:r>
            <a:r>
              <a:rPr lang="he-IL" baseline="0" dirty="0"/>
              <a:t> העיר אותנו מהשינה ואז חזרנו ל-</a:t>
            </a:r>
            <a:r>
              <a:rPr lang="en-US" baseline="0" dirty="0" err="1"/>
              <a:t>readAndDispatch</a:t>
            </a:r>
            <a:r>
              <a:rPr lang="he-IL" baseline="0" dirty="0"/>
              <a:t> ואז בודקים לאן צריך להעביר את המסר</a:t>
            </a:r>
          </a:p>
          <a:p>
            <a:r>
              <a:rPr lang="he-IL" baseline="0" dirty="0"/>
              <a:t>דברים יתחילו לפעול.</a:t>
            </a:r>
          </a:p>
          <a:p>
            <a:r>
              <a:rPr lang="he-IL" baseline="0" dirty="0"/>
              <a:t>לכל </a:t>
            </a:r>
            <a:r>
              <a:rPr lang="he-IL" baseline="0" dirty="0" err="1"/>
              <a:t>ווידגט</a:t>
            </a:r>
            <a:r>
              <a:rPr lang="he-IL" baseline="0" dirty="0"/>
              <a:t> יש פונקציה שנקראת </a:t>
            </a:r>
            <a:r>
              <a:rPr lang="en-US" baseline="0" dirty="0" err="1"/>
              <a:t>addListener</a:t>
            </a:r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5869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בעצם בפועל ה-</a:t>
            </a:r>
            <a:r>
              <a:rPr lang="en-US" dirty="0"/>
              <a:t>Display</a:t>
            </a:r>
            <a:r>
              <a:rPr lang="he-IL" baseline="0" dirty="0"/>
              <a:t> מכיר רק את ה-</a:t>
            </a:r>
            <a:r>
              <a:rPr lang="en-US" baseline="0" dirty="0"/>
              <a:t>Shell</a:t>
            </a:r>
            <a:r>
              <a:rPr lang="he-IL" baseline="0" dirty="0"/>
              <a:t>. הם לא ממש פה, זה עובר דרך </a:t>
            </a:r>
            <a:r>
              <a:rPr lang="en-US" baseline="0" dirty="0"/>
              <a:t>shell</a:t>
            </a:r>
            <a:r>
              <a:rPr lang="he-IL" baseline="0" dirty="0"/>
              <a:t> שמחלחל אותה בצורה </a:t>
            </a:r>
            <a:r>
              <a:rPr lang="he-IL" baseline="0" dirty="0" err="1"/>
              <a:t>מסויימת</a:t>
            </a:r>
            <a:r>
              <a:rPr lang="he-IL" baseline="0" dirty="0"/>
              <a:t>.</a:t>
            </a:r>
          </a:p>
          <a:p>
            <a:r>
              <a:rPr lang="he-IL" baseline="0" dirty="0"/>
              <a:t>וה-</a:t>
            </a:r>
            <a:r>
              <a:rPr lang="en-US" baseline="0" dirty="0"/>
              <a:t>Shell</a:t>
            </a:r>
            <a:r>
              <a:rPr lang="he-IL" baseline="0" dirty="0"/>
              <a:t> הוא האב של כל הכפתורים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67223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655BC4-53D5-4F04-B411-37D9E68CE3F6}" type="slidenum">
              <a:rPr lang="he-IL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913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B2.addSelectionListener()</a:t>
            </a:r>
            <a:endParaRPr lang="he-IL" dirty="0"/>
          </a:p>
          <a:p>
            <a:r>
              <a:rPr lang="he-IL" dirty="0"/>
              <a:t>ומביאים</a:t>
            </a:r>
            <a:r>
              <a:rPr lang="he-IL" baseline="0" dirty="0"/>
              <a:t> לו אובייקט שהוא </a:t>
            </a:r>
            <a:r>
              <a:rPr lang="en-US" baseline="0" dirty="0"/>
              <a:t>listener</a:t>
            </a:r>
            <a:r>
              <a:rPr lang="he-IL" baseline="0" dirty="0"/>
              <a:t> שמממש את הממשק </a:t>
            </a:r>
            <a:r>
              <a:rPr lang="en-US" baseline="0" dirty="0" err="1"/>
              <a:t>SelectionListener</a:t>
            </a:r>
            <a:r>
              <a:rPr lang="he-IL" baseline="0" dirty="0"/>
              <a:t>.</a:t>
            </a:r>
          </a:p>
          <a:p>
            <a:r>
              <a:rPr lang="he-IL" baseline="0" dirty="0"/>
              <a:t>ככה מתחנו את הקו בין ה-</a:t>
            </a:r>
            <a:r>
              <a:rPr lang="en-US" baseline="0" dirty="0"/>
              <a:t>Button</a:t>
            </a:r>
            <a:r>
              <a:rPr lang="he-IL" baseline="0" dirty="0"/>
              <a:t> ל-</a:t>
            </a:r>
            <a:r>
              <a:rPr lang="en-US" baseline="0" dirty="0"/>
              <a:t>listener</a:t>
            </a:r>
            <a:endParaRPr lang="he-IL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E0AAC1-BB47-4902-B58D-A073524BEF5A}" type="slidenum">
              <a:rPr lang="he-IL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137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e-IL" dirty="0"/>
              <a:t>יש</a:t>
            </a:r>
            <a:r>
              <a:rPr lang="he-IL" baseline="0" dirty="0"/>
              <a:t> חובה למלא שתי פונקציות</a:t>
            </a:r>
          </a:p>
          <a:p>
            <a:pPr eaLnBrk="1" hangingPunct="1"/>
            <a:r>
              <a:rPr lang="he-IL" baseline="0" dirty="0"/>
              <a:t>הראשונה אומרת מה קורה כאשר לוחצים על הכפתור.</a:t>
            </a:r>
          </a:p>
          <a:p>
            <a:pPr eaLnBrk="1" hangingPunct="1"/>
            <a:r>
              <a:rPr lang="he-IL" baseline="0" dirty="0"/>
              <a:t>בדיקה לפני ה-</a:t>
            </a:r>
            <a:r>
              <a:rPr lang="en-US" baseline="0" dirty="0"/>
              <a:t>casting</a:t>
            </a:r>
            <a:endParaRPr lang="he-IL" baseline="0" dirty="0"/>
          </a:p>
          <a:p>
            <a:pPr eaLnBrk="1" hangingPunct="1"/>
            <a:r>
              <a:rPr lang="he-IL" baseline="0" dirty="0"/>
              <a:t>ואז בודקים </a:t>
            </a:r>
            <a:r>
              <a:rPr lang="en-US" baseline="0" dirty="0" err="1"/>
              <a:t>getSource</a:t>
            </a:r>
            <a:r>
              <a:rPr lang="he-IL" baseline="0" dirty="0"/>
              <a:t> כדי להבין מי שלח אותי. ה</a:t>
            </a:r>
            <a:r>
              <a:rPr lang="en-US" baseline="0" dirty="0"/>
              <a:t>event</a:t>
            </a:r>
            <a:r>
              <a:rPr lang="he-IL" baseline="0" dirty="0"/>
              <a:t> שקיבלתי עבר דרך </a:t>
            </a:r>
            <a:r>
              <a:rPr lang="en-US" baseline="0" dirty="0"/>
              <a:t>button2</a:t>
            </a:r>
            <a:r>
              <a:rPr lang="he-IL" baseline="0" dirty="0"/>
              <a:t> אלי.</a:t>
            </a:r>
          </a:p>
          <a:p>
            <a:pPr eaLnBrk="1" hangingPunct="1"/>
            <a:r>
              <a:rPr lang="he-IL" baseline="0" dirty="0"/>
              <a:t>אז מה שיוחזר זה הכפתור, אנחנו רוצים שה-</a:t>
            </a:r>
            <a:r>
              <a:rPr lang="en-US" baseline="0" dirty="0"/>
              <a:t>object</a:t>
            </a:r>
            <a:r>
              <a:rPr lang="he-IL" baseline="0" dirty="0"/>
              <a:t> יומר להיות </a:t>
            </a:r>
            <a:r>
              <a:rPr lang="en-US" baseline="0" dirty="0"/>
              <a:t>Button</a:t>
            </a:r>
            <a:r>
              <a:rPr lang="he-IL" baseline="0" dirty="0"/>
              <a:t> </a:t>
            </a:r>
          </a:p>
          <a:p>
            <a:pPr eaLnBrk="1" hangingPunct="1"/>
            <a:r>
              <a:rPr lang="he-IL" baseline="0" dirty="0"/>
              <a:t>ואז נרצה לעשות </a:t>
            </a:r>
            <a:r>
              <a:rPr lang="en-US" baseline="0" dirty="0" err="1"/>
              <a:t>b.setText</a:t>
            </a:r>
            <a:r>
              <a:rPr lang="he-IL" baseline="0" dirty="0"/>
              <a:t>.</a:t>
            </a:r>
          </a:p>
          <a:p>
            <a:pPr eaLnBrk="1" hangingPunct="1"/>
            <a:r>
              <a:rPr lang="he-IL" baseline="0" dirty="0"/>
              <a:t>מה המאזין הזה עושה? מה נראה ב-</a:t>
            </a:r>
            <a:r>
              <a:rPr lang="en-US" baseline="0" dirty="0" err="1"/>
              <a:t>gui</a:t>
            </a:r>
            <a:r>
              <a:rPr lang="he-IL" baseline="0" dirty="0"/>
              <a:t>, הטקסט של הכפתור ישתנה!</a:t>
            </a:r>
          </a:p>
          <a:p>
            <a:pPr eaLnBrk="1" hangingPunct="1"/>
            <a:r>
              <a:rPr lang="he-IL" baseline="0" dirty="0"/>
              <a:t>בדיקת מקרה שה-</a:t>
            </a:r>
            <a:r>
              <a:rPr lang="en-US" baseline="0" dirty="0"/>
              <a:t>Listener</a:t>
            </a:r>
            <a:r>
              <a:rPr lang="he-IL" baseline="0" dirty="0"/>
              <a:t> לא מתאים.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07543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לצייר על הלוח: יש לנו את ה-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publish()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שהוא עליון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he-IL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ואז יש תחתיו קטנים שהם בעלי הפעולות 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sub()</a:t>
            </a:r>
            <a:r>
              <a:rPr lang="he-IL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unsub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he-IL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וכל פעם שה-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</a:t>
            </a:r>
            <a:r>
              <a:rPr lang="he-IL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רוצה לעשות משהו היא עושה 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Publish</a:t>
            </a:r>
            <a:r>
              <a:rPr lang="he-IL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ומי שעוקב מקבל הודעה. כך נעבוד עם 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SWT</a:t>
            </a:r>
            <a:r>
              <a:rPr lang="he-IL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 Widget Toolkit</a:t>
            </a:r>
          </a:p>
          <a:p>
            <a:r>
              <a:rPr lang="he-IL" dirty="0"/>
              <a:t>המבנים הבסיסיים של ממשק המשתמש והאירועים שהם מייצרים הם אלמנטים קבועים (יחסית)</a:t>
            </a:r>
            <a:r>
              <a:rPr lang="en-US" dirty="0"/>
              <a:t> </a:t>
            </a:r>
            <a:r>
              <a:rPr lang="he-IL" dirty="0"/>
              <a:t> כמו ה </a:t>
            </a:r>
            <a:r>
              <a:rPr lang="en-US" dirty="0"/>
              <a:t>data</a:t>
            </a:r>
            <a:r>
              <a:rPr lang="he-IL" dirty="0"/>
              <a:t> שראינו </a:t>
            </a:r>
            <a:r>
              <a:rPr lang="he-IL" dirty="0" err="1"/>
              <a:t>בתירגול</a:t>
            </a:r>
            <a:r>
              <a:rPr lang="he-IL" dirty="0"/>
              <a:t> הקודם. לעומת זאת המאזינים הם שונים מאוד זה מזה – התגובה ללחיצה על כפתור באפליקציה אחת שונה מאוד מאשר באפליקציה אחרת ואפילו שונה מהתגובה ללחיצה על כפתור אחר באותה האפליקציה.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D54A9-1DDA-454D-BAFC-F71D19A44391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573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addSelectionListener</a:t>
            </a:r>
            <a:r>
              <a:rPr lang="he-IL" sz="1200" dirty="0">
                <a:solidFill>
                  <a:srgbClr val="000000"/>
                </a:solidFill>
                <a:latin typeface="Consolas"/>
                <a:ea typeface="Calibri"/>
              </a:rPr>
              <a:t> יש רק ל-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button</a:t>
            </a:r>
            <a:r>
              <a:rPr lang="he-IL" sz="1200" dirty="0">
                <a:solidFill>
                  <a:srgbClr val="000000"/>
                </a:solidFill>
                <a:latin typeface="Consolas"/>
                <a:ea typeface="Calibri"/>
              </a:rPr>
              <a:t> כי זה בחירה ולא לכל 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widget</a:t>
            </a:r>
            <a:r>
              <a:rPr lang="he-IL" sz="1200" dirty="0">
                <a:solidFill>
                  <a:srgbClr val="000000"/>
                </a:solidFill>
                <a:latin typeface="Consolas"/>
                <a:ea typeface="Calibri"/>
              </a:rPr>
              <a:t> יש משמעות לבחירה.</a:t>
            </a:r>
          </a:p>
          <a:p>
            <a:pPr eaLnBrk="1" hangingPunct="1"/>
            <a:r>
              <a:rPr lang="he-IL" sz="1200" dirty="0">
                <a:solidFill>
                  <a:srgbClr val="000000"/>
                </a:solidFill>
                <a:latin typeface="Consolas"/>
              </a:rPr>
              <a:t>יש פה הפעלה של הפונקציה 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addlistener</a:t>
            </a:r>
            <a:r>
              <a:rPr lang="he-IL" sz="1200" dirty="0">
                <a:solidFill>
                  <a:srgbClr val="000000"/>
                </a:solidFill>
                <a:latin typeface="Consolas"/>
              </a:rPr>
              <a:t> שיש לכל</a:t>
            </a:r>
            <a:r>
              <a:rPr lang="he-IL" sz="1200" baseline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aseline="0" dirty="0">
                <a:solidFill>
                  <a:srgbClr val="000000"/>
                </a:solidFill>
                <a:latin typeface="Consolas"/>
              </a:rPr>
              <a:t>widget</a:t>
            </a:r>
            <a:r>
              <a:rPr lang="he-IL" sz="1200" baseline="0" dirty="0">
                <a:solidFill>
                  <a:srgbClr val="000000"/>
                </a:solidFill>
                <a:latin typeface="Consolas"/>
              </a:rPr>
              <a:t>, עושה המרה וכותב את המספר 13 שהוא קבוע.</a:t>
            </a:r>
          </a:p>
          <a:p>
            <a:pPr eaLnBrk="1" hangingPunct="1"/>
            <a:r>
              <a:rPr lang="he-IL" sz="1200" baseline="0" dirty="0">
                <a:solidFill>
                  <a:srgbClr val="000000"/>
                </a:solidFill>
                <a:latin typeface="Consolas"/>
              </a:rPr>
              <a:t>13 הוא </a:t>
            </a:r>
            <a:r>
              <a:rPr lang="en-US" sz="1200" baseline="0" dirty="0">
                <a:solidFill>
                  <a:srgbClr val="000000"/>
                </a:solidFill>
                <a:latin typeface="Consolas"/>
              </a:rPr>
              <a:t>event</a:t>
            </a:r>
            <a:r>
              <a:rPr lang="he-IL" sz="1200" baseline="0" dirty="0">
                <a:solidFill>
                  <a:srgbClr val="000000"/>
                </a:solidFill>
                <a:latin typeface="Consolas"/>
              </a:rPr>
              <a:t> של לחיצה והוסיף אותו.</a:t>
            </a:r>
          </a:p>
          <a:p>
            <a:pPr eaLnBrk="1" hangingPunct="1"/>
            <a:r>
              <a:rPr lang="he-IL" sz="1200" baseline="0" dirty="0">
                <a:solidFill>
                  <a:srgbClr val="000000"/>
                </a:solidFill>
                <a:latin typeface="Consolas"/>
              </a:rPr>
              <a:t>למה יש אותו רק ל-</a:t>
            </a:r>
            <a:r>
              <a:rPr lang="en-US" sz="1200" baseline="0" dirty="0">
                <a:solidFill>
                  <a:srgbClr val="000000"/>
                </a:solidFill>
                <a:latin typeface="Consolas"/>
              </a:rPr>
              <a:t>button</a:t>
            </a:r>
            <a:r>
              <a:rPr lang="he-IL" sz="1200" baseline="0" dirty="0">
                <a:solidFill>
                  <a:srgbClr val="000000"/>
                </a:solidFill>
                <a:latin typeface="Consolas"/>
              </a:rPr>
              <a:t> כי הוא לא רוצה שנזכור את המספר 13 ועטף אותו במשהו אחר.</a:t>
            </a:r>
          </a:p>
          <a:p>
            <a:pPr eaLnBrk="1" hangingPunct="1"/>
            <a:r>
              <a:rPr lang="he-IL" sz="1200" baseline="0" dirty="0">
                <a:solidFill>
                  <a:srgbClr val="000000"/>
                </a:solidFill>
                <a:latin typeface="Consolas"/>
              </a:rPr>
              <a:t>עכשיו אפשר לעשות את 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addlistener</a:t>
            </a:r>
            <a:r>
              <a:rPr lang="he-IL" sz="1200" dirty="0">
                <a:solidFill>
                  <a:srgbClr val="000000"/>
                </a:solidFill>
                <a:latin typeface="Consolas"/>
              </a:rPr>
              <a:t> עם אותו הקוד לכמה 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listener</a:t>
            </a:r>
            <a:r>
              <a:rPr lang="he-IL" sz="1200" dirty="0">
                <a:solidFill>
                  <a:srgbClr val="000000"/>
                </a:solidFill>
                <a:latin typeface="Consolas"/>
              </a:rPr>
              <a:t> שונים ואז הייתה רשימה, נגיד 5 שכולם המספר 13 ואז כל פעם שהיה 13 הוא היה מפעיל אותם אחד אחרי</a:t>
            </a:r>
            <a:r>
              <a:rPr lang="he-IL" sz="1200" baseline="0" dirty="0">
                <a:solidFill>
                  <a:srgbClr val="000000"/>
                </a:solidFill>
                <a:latin typeface="Consolas"/>
              </a:rPr>
              <a:t> השני לפי סדר ההכנסה.</a:t>
            </a:r>
          </a:p>
          <a:p>
            <a:pPr eaLnBrk="1" hangingPunct="1"/>
            <a:r>
              <a:rPr lang="he-IL" sz="1200" baseline="0" dirty="0">
                <a:solidFill>
                  <a:srgbClr val="000000"/>
                </a:solidFill>
                <a:latin typeface="Consolas"/>
              </a:rPr>
              <a:t>זו פונקציה לא מחלקה.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90805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/>
              <a:t>לא בהכרח הייתי רוצה שה-</a:t>
            </a:r>
            <a:r>
              <a:rPr lang="en-US" dirty="0"/>
              <a:t>listener</a:t>
            </a:r>
            <a:r>
              <a:rPr lang="he-IL" baseline="0" dirty="0"/>
              <a:t> תוכל לגשת למשתנים הפנימיים שלי, נגיד של ה-</a:t>
            </a:r>
            <a:r>
              <a:rPr lang="en-US" baseline="0" dirty="0"/>
              <a:t>button</a:t>
            </a:r>
            <a:r>
              <a:rPr lang="he-IL" baseline="0" dirty="0"/>
              <a:t>.</a:t>
            </a:r>
          </a:p>
          <a:p>
            <a:r>
              <a:rPr lang="he-IL" baseline="0" dirty="0"/>
              <a:t>כדי לפתור את זה, נייצר את ה-</a:t>
            </a:r>
            <a:r>
              <a:rPr lang="en-US" baseline="0" dirty="0"/>
              <a:t>listener</a:t>
            </a:r>
            <a:r>
              <a:rPr lang="he-IL" baseline="0" dirty="0"/>
              <a:t> כמחלקה פנימית.</a:t>
            </a:r>
            <a:endParaRPr lang="he-IL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99B951-1087-432A-89D2-49AE0E115AAD}" type="slidenum">
              <a:rPr lang="he-IL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541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e-IL" dirty="0"/>
              <a:t>יש פה דוגמא אחרת, שדות שנרצה </a:t>
            </a:r>
            <a:r>
              <a:rPr lang="he-IL" dirty="0" err="1"/>
              <a:t>שישארו</a:t>
            </a:r>
            <a:r>
              <a:rPr lang="he-IL" dirty="0"/>
              <a:t> </a:t>
            </a:r>
            <a:r>
              <a:rPr lang="en-US" dirty="0"/>
              <a:t>private</a:t>
            </a:r>
            <a:r>
              <a:rPr lang="he-IL" dirty="0"/>
              <a:t>.</a:t>
            </a:r>
          </a:p>
          <a:p>
            <a:pPr eaLnBrk="1" hangingPunct="1"/>
            <a:r>
              <a:rPr lang="he-IL" dirty="0"/>
              <a:t>יש</a:t>
            </a:r>
            <a:r>
              <a:rPr lang="he-IL" baseline="0" dirty="0"/>
              <a:t> לנו </a:t>
            </a:r>
            <a:r>
              <a:rPr lang="en-US" baseline="0" dirty="0"/>
              <a:t>main</a:t>
            </a:r>
            <a:r>
              <a:rPr lang="he-IL" baseline="0" dirty="0"/>
              <a:t> ואת </a:t>
            </a:r>
            <a:r>
              <a:rPr lang="en-US" baseline="0" dirty="0"/>
              <a:t>listener</a:t>
            </a:r>
            <a:r>
              <a:rPr lang="he-IL" baseline="0" dirty="0"/>
              <a:t>, קודם היה לנו את </a:t>
            </a:r>
            <a:r>
              <a:rPr lang="en-US" baseline="0" dirty="0"/>
              <a:t>selection</a:t>
            </a:r>
            <a:r>
              <a:rPr lang="he-IL" baseline="0" dirty="0"/>
              <a:t> עכשיו זה </a:t>
            </a:r>
            <a:r>
              <a:rPr lang="en-US" baseline="0" dirty="0"/>
              <a:t>key</a:t>
            </a:r>
            <a:r>
              <a:rPr lang="he-IL" baseline="0" dirty="0"/>
              <a:t> שהוא </a:t>
            </a:r>
            <a:r>
              <a:rPr lang="en-US" baseline="0" dirty="0"/>
              <a:t>inner handler</a:t>
            </a:r>
            <a:r>
              <a:rPr lang="he-IL" baseline="0" dirty="0"/>
              <a:t>.</a:t>
            </a:r>
          </a:p>
          <a:p>
            <a:pPr eaLnBrk="1" hangingPunct="1"/>
            <a:r>
              <a:rPr lang="he-IL" baseline="0" dirty="0"/>
              <a:t>הן עוטפות את ה-</a:t>
            </a:r>
            <a:r>
              <a:rPr lang="en-US" baseline="0" dirty="0"/>
              <a:t>listener</a:t>
            </a:r>
            <a:r>
              <a:rPr lang="he-IL" baseline="0" dirty="0"/>
              <a:t> המקורי (לא ניכנס אליו). כדי להתעסק עם לחיצת עכבר נשתמש ב-</a:t>
            </a:r>
            <a:r>
              <a:rPr lang="en-US" baseline="0" dirty="0"/>
              <a:t>key listener</a:t>
            </a:r>
            <a:r>
              <a:rPr lang="he-IL" baseline="0" dirty="0"/>
              <a:t>.</a:t>
            </a:r>
          </a:p>
          <a:p>
            <a:pPr eaLnBrk="1" hangingPunct="1"/>
            <a:r>
              <a:rPr lang="he-IL" baseline="0" dirty="0"/>
              <a:t>יש לו שתי פונקציות </a:t>
            </a:r>
            <a:r>
              <a:rPr lang="en-IL" baseline="0" dirty="0"/>
              <a:t>–</a:t>
            </a:r>
            <a:r>
              <a:rPr lang="he-IL" baseline="0" dirty="0"/>
              <a:t> לחיצה ושחרור המקש.</a:t>
            </a:r>
          </a:p>
          <a:p>
            <a:pPr eaLnBrk="1" hangingPunct="1"/>
            <a:r>
              <a:rPr lang="he-IL" baseline="0" dirty="0"/>
              <a:t>יש </a:t>
            </a:r>
            <a:r>
              <a:rPr lang="en-US" baseline="0" dirty="0" err="1"/>
              <a:t>lable</a:t>
            </a:r>
            <a:r>
              <a:rPr lang="he-IL" baseline="0" dirty="0"/>
              <a:t> ויש </a:t>
            </a:r>
            <a:r>
              <a:rPr lang="en-US" baseline="0" dirty="0"/>
              <a:t>text</a:t>
            </a:r>
            <a:r>
              <a:rPr lang="he-IL" baseline="0" dirty="0"/>
              <a:t>.</a:t>
            </a:r>
          </a:p>
          <a:p>
            <a:pPr eaLnBrk="1" hangingPunct="1"/>
            <a:r>
              <a:rPr lang="he-IL" baseline="0" dirty="0"/>
              <a:t>ואז שואלים אם מה שלחצנו עליו הוא </a:t>
            </a:r>
            <a:r>
              <a:rPr lang="en-US" baseline="0" dirty="0"/>
              <a:t>CR</a:t>
            </a:r>
            <a:r>
              <a:rPr lang="he-IL" baseline="0" dirty="0"/>
              <a:t> שזה </a:t>
            </a:r>
            <a:r>
              <a:rPr lang="en-US" baseline="0" dirty="0"/>
              <a:t>end of line</a:t>
            </a:r>
            <a:r>
              <a:rPr lang="he-IL" baseline="0" dirty="0"/>
              <a:t>.</a:t>
            </a:r>
          </a:p>
          <a:p>
            <a:pPr eaLnBrk="1" hangingPunct="1"/>
            <a:r>
              <a:rPr lang="he-IL" baseline="0" dirty="0"/>
              <a:t>אז תסדר את הטקסט ואחרי זה תרוקן אותו.</a:t>
            </a:r>
          </a:p>
          <a:p>
            <a:pPr eaLnBrk="1" hangingPunct="1"/>
            <a:r>
              <a:rPr lang="he-IL" baseline="0" dirty="0"/>
              <a:t>הקלדנו, לחצנו </a:t>
            </a:r>
            <a:r>
              <a:rPr lang="en-US" baseline="0" dirty="0"/>
              <a:t>enter</a:t>
            </a:r>
            <a:r>
              <a:rPr lang="he-IL" baseline="0" dirty="0"/>
              <a:t> ואז הגענו ל</a:t>
            </a:r>
            <a:r>
              <a:rPr lang="en-US" baseline="0" dirty="0"/>
              <a:t>event</a:t>
            </a:r>
            <a:r>
              <a:rPr lang="he-IL" baseline="0" dirty="0"/>
              <a:t> הזה והפעם כן נכנסתי ואז השורה שכתבנו </a:t>
            </a:r>
            <a:r>
              <a:rPr lang="he-IL" baseline="0" dirty="0" err="1"/>
              <a:t>תיהיה</a:t>
            </a:r>
            <a:r>
              <a:rPr lang="he-IL" baseline="0" dirty="0"/>
              <a:t> ה-</a:t>
            </a:r>
            <a:r>
              <a:rPr lang="en-US" baseline="0" dirty="0" err="1"/>
              <a:t>Lable</a:t>
            </a:r>
            <a:r>
              <a:rPr lang="he-IL" baseline="0" dirty="0"/>
              <a:t> ונמחק את ה-</a:t>
            </a:r>
            <a:r>
              <a:rPr lang="en-US" baseline="0" dirty="0"/>
              <a:t>text</a:t>
            </a:r>
            <a:r>
              <a:rPr lang="he-IL" baseline="0" dirty="0"/>
              <a:t>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2570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e-IL" dirty="0"/>
              <a:t>פונקציה אחרת באותה המחלקה.</a:t>
            </a:r>
          </a:p>
          <a:p>
            <a:pPr eaLnBrk="1" hangingPunct="1"/>
            <a:r>
              <a:rPr lang="he-IL" dirty="0"/>
              <a:t>את ה-</a:t>
            </a:r>
            <a:r>
              <a:rPr lang="en-US" dirty="0"/>
              <a:t>listener</a:t>
            </a:r>
            <a:r>
              <a:rPr lang="he-IL" baseline="0" dirty="0"/>
              <a:t> נשים על ה-</a:t>
            </a:r>
            <a:r>
              <a:rPr lang="en-US" baseline="0" dirty="0"/>
              <a:t>text</a:t>
            </a:r>
            <a:r>
              <a:rPr lang="he-IL" baseline="0" dirty="0"/>
              <a:t> כי אנחנו רוצים לעקוב אחריו.</a:t>
            </a:r>
          </a:p>
          <a:p>
            <a:pPr eaLnBrk="1" hangingPunct="1"/>
            <a:r>
              <a:rPr lang="he-IL" baseline="0" dirty="0"/>
              <a:t>והוא מחלקה פנימית אז זה טוב לנו כי אז אפשר לגשת לשדות פרטיים.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21529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/>
              <a:t>לרוב ניצור </a:t>
            </a:r>
            <a:r>
              <a:rPr lang="en-US" dirty="0"/>
              <a:t>Listener</a:t>
            </a:r>
            <a:r>
              <a:rPr lang="he-IL" dirty="0"/>
              <a:t> אחד ולא נעביר</a:t>
            </a:r>
            <a:r>
              <a:rPr lang="he-IL" baseline="0" dirty="0"/>
              <a:t> אותו למקום אחר ואז אפיל ולא צריך לתת לו שם ונשתמש במחלקה אנונימית.</a:t>
            </a:r>
          </a:p>
          <a:p>
            <a:endParaRPr lang="he-IL" dirty="0"/>
          </a:p>
          <a:p>
            <a:r>
              <a:rPr lang="he-IL" dirty="0"/>
              <a:t>באותו אופן</a:t>
            </a:r>
            <a:r>
              <a:rPr lang="he-IL" baseline="0" dirty="0"/>
              <a:t> יש פה מחלקה שמממשת </a:t>
            </a:r>
            <a:r>
              <a:rPr lang="en-US" baseline="0" dirty="0"/>
              <a:t>interface</a:t>
            </a:r>
            <a:endParaRPr lang="he-IL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AB228-D92C-43FB-BE4F-BFFA2BF79455}" type="slidenum">
              <a:rPr lang="he-IL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922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e-IL" dirty="0"/>
              <a:t>למה צריך לממש את שתי הפונקציות? כי יש ממשק של </a:t>
            </a:r>
            <a:r>
              <a:rPr lang="en-US" dirty="0" err="1"/>
              <a:t>keyListener</a:t>
            </a:r>
            <a:r>
              <a:rPr lang="he-IL" dirty="0"/>
              <a:t>- תכניס</a:t>
            </a:r>
            <a:r>
              <a:rPr lang="he-IL" baseline="0" dirty="0"/>
              <a:t> </a:t>
            </a:r>
            <a:r>
              <a:rPr lang="en-US" baseline="0" dirty="0"/>
              <a:t>instance</a:t>
            </a:r>
            <a:r>
              <a:rPr lang="he-IL" baseline="0" dirty="0"/>
              <a:t> של המחלקה שממש את </a:t>
            </a:r>
            <a:r>
              <a:rPr lang="en-US" baseline="0" dirty="0" err="1"/>
              <a:t>KeyListener</a:t>
            </a:r>
            <a:r>
              <a:rPr lang="he-IL" baseline="0" dirty="0"/>
              <a:t>.</a:t>
            </a:r>
          </a:p>
          <a:p>
            <a:pPr eaLnBrk="1" hangingPunct="1"/>
            <a:r>
              <a:rPr lang="he-IL" baseline="0" dirty="0"/>
              <a:t>יש פה מחלקה ריקה, אפשר לייפות את זה קצת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194585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e-IL" dirty="0"/>
              <a:t>נכון התגעגעת למחלקות </a:t>
            </a:r>
            <a:r>
              <a:rPr lang="he-IL" dirty="0" err="1"/>
              <a:t>אבטסרקטיות</a:t>
            </a:r>
            <a:r>
              <a:rPr lang="he-I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83104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/>
              <a:t>קבועים</a:t>
            </a:r>
            <a:r>
              <a:rPr lang="he-IL" baseline="0" dirty="0"/>
              <a:t> של המחלקה. מומלץ לפתוח את הקוד ולראות איך זה נראה.</a:t>
            </a:r>
          </a:p>
          <a:p>
            <a:r>
              <a:rPr lang="he-IL" baseline="0" dirty="0"/>
              <a:t>לוקח זמן קצת להכיר את ההיררכיה</a:t>
            </a:r>
            <a:endParaRPr lang="he-IL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528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972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74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/>
              <a:t>המבנים הבסיסיים של ממשק המשתמש והאירועים שהם מייצרים הם אלמנטים קבועים (יחסית)</a:t>
            </a:r>
            <a:r>
              <a:rPr lang="en-US"/>
              <a:t> </a:t>
            </a:r>
            <a:r>
              <a:rPr lang="he-IL"/>
              <a:t> כמו ה </a:t>
            </a:r>
            <a:r>
              <a:rPr lang="en-US"/>
              <a:t>data</a:t>
            </a:r>
            <a:r>
              <a:rPr lang="he-IL"/>
              <a:t> שראינו בתירגול הקודם. לעומת זאת המאזינים הם שונים מאוד זה מזה – התגובה ללחיצה על כפתור באפליקציה אחת שונה מאוד מאשר באפליקציה אחרת ואפילו שונה מהתגובה ללחיצה על כפתור אחר באותה האפליקציה.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D54A9-1DDA-454D-BAFC-F71D19A44391}" type="slidenum">
              <a:rPr lang="he-IL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019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151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358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856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469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00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F46AE7-765C-4F4A-87CC-47EA1325F8E6}" type="slidenum">
              <a:rPr lang="he-IL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84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/>
              <a:t>ההורה: מי מכיל את ה</a:t>
            </a:r>
            <a:r>
              <a:rPr lang="en-US" dirty="0"/>
              <a:t>widget</a:t>
            </a:r>
            <a:r>
              <a:rPr lang="he-IL" dirty="0"/>
              <a:t>. </a:t>
            </a:r>
          </a:p>
          <a:p>
            <a:r>
              <a:rPr lang="he-IL" dirty="0"/>
              <a:t>בעצם יהיה לנו</a:t>
            </a:r>
            <a:r>
              <a:rPr lang="he-IL" baseline="0" dirty="0"/>
              <a:t> אוסף של </a:t>
            </a:r>
            <a:r>
              <a:rPr lang="en-US" baseline="0" dirty="0"/>
              <a:t>Composite</a:t>
            </a:r>
            <a:r>
              <a:rPr lang="he-IL" baseline="0" dirty="0"/>
              <a:t> שתחתיו יש כמה </a:t>
            </a:r>
            <a:r>
              <a:rPr lang="en-US" baseline="0" dirty="0"/>
              <a:t>widgets</a:t>
            </a:r>
            <a:endParaRPr lang="he-IL" dirty="0"/>
          </a:p>
          <a:p>
            <a:r>
              <a:rPr lang="he-IL" dirty="0"/>
              <a:t>לכל ה</a:t>
            </a:r>
            <a:r>
              <a:rPr lang="en-US" dirty="0"/>
              <a:t>widgets</a:t>
            </a:r>
            <a:r>
              <a:rPr lang="he-IL" dirty="0"/>
              <a:t> יש הורה חוץ מה-</a:t>
            </a:r>
            <a:r>
              <a:rPr lang="en-US" dirty="0"/>
              <a:t>shell </a:t>
            </a:r>
            <a:r>
              <a:rPr lang="he-IL" dirty="0"/>
              <a:t> שהוא ה-</a:t>
            </a:r>
            <a:r>
              <a:rPr lang="en-US" dirty="0"/>
              <a:t>root</a:t>
            </a:r>
            <a:r>
              <a:rPr lang="he-IL" dirty="0"/>
              <a:t>.</a:t>
            </a:r>
            <a:br>
              <a:rPr lang="en-US" dirty="0"/>
            </a:br>
            <a:r>
              <a:rPr lang="he-IL" dirty="0"/>
              <a:t>סגנון: </a:t>
            </a:r>
            <a:r>
              <a:rPr lang="en-US" dirty="0"/>
              <a:t>int</a:t>
            </a:r>
            <a:r>
              <a:rPr lang="he-IL" dirty="0"/>
              <a:t> קבוע, אחד מסגנונות המוגדרים בספרייה. 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F46AE7-765C-4F4A-87CC-47EA1325F8E6}" type="slidenum">
              <a:rPr lang="he-IL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95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Every SWT application requires at least one Display and one or more Shell instances. The main Shell gets, as a default parameter, a Display as a constructor argument. Each Shell is constructed with a Display and if none is provided during construction it will use either the Display which is currently used or a default one.</a:t>
            </a:r>
          </a:p>
          <a:p>
            <a:r>
              <a:rPr lang="he-IL" sz="12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בעצם כל עוד התוכנה רצה יש סוג של לולאת </a:t>
            </a:r>
            <a:r>
              <a:rPr lang="en-US" sz="12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for </a:t>
            </a:r>
            <a:r>
              <a:rPr lang="he-IL" sz="12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אינסופית כל עוד החלון </a:t>
            </a:r>
            <a:r>
              <a:rPr lang="en-US" sz="12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shell</a:t>
            </a:r>
            <a:r>
              <a:rPr lang="he-IL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 פתוח, עד מתי זה רץ? תלוי במשתמש. אחת לכמה זמן שואלת את ה-</a:t>
            </a:r>
            <a:r>
              <a:rPr lang="en-US" sz="1200" b="1" i="0" kern="1200" baseline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displya</a:t>
            </a:r>
            <a:r>
              <a:rPr lang="he-IL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 מה קרה בדקה הנוכחית. האם נלחץ כפתור במקלדת או באתר.</a:t>
            </a:r>
          </a:p>
          <a:p>
            <a:r>
              <a:rPr lang="he-IL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רוצים לחכות בין בדיקות ולכן יש </a:t>
            </a:r>
            <a:r>
              <a:rPr lang="en-US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sleep</a:t>
            </a:r>
            <a:r>
              <a:rPr lang="he-IL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 זה יוצר </a:t>
            </a:r>
            <a:r>
              <a:rPr lang="he-IL" sz="1200" b="1" i="0" kern="1200" baseline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דילאיי</a:t>
            </a:r>
            <a:r>
              <a:rPr lang="he-IL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 בין פעולות.</a:t>
            </a:r>
          </a:p>
          <a:p>
            <a:r>
              <a:rPr lang="he-IL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שאל האם החלון עדיין פתוח. מחזירה </a:t>
            </a:r>
            <a:r>
              <a:rPr lang="en-US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true</a:t>
            </a:r>
            <a:r>
              <a:rPr lang="he-IL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 כשמסיימת לעשות את ה-</a:t>
            </a:r>
            <a:r>
              <a:rPr lang="en-US" sz="1200" b="1" i="0" kern="1200" baseline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readAndDispatch</a:t>
            </a:r>
            <a:endParaRPr lang="he-IL" sz="1200" b="1" i="0" kern="1200" baseline="0" dirty="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endParaRPr>
          </a:p>
          <a:p>
            <a:r>
              <a:rPr lang="he-IL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נסגר כאשר סוגרים אותה לרוב על ידי לחיצה על איקס.</a:t>
            </a:r>
            <a:br>
              <a:rPr lang="en-US" sz="12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</a:br>
            <a:endParaRPr lang="he-IL" u="sng" dirty="0"/>
          </a:p>
        </p:txBody>
      </p:sp>
    </p:spTree>
    <p:extLst>
      <p:ext uri="{BB962C8B-B14F-4D97-AF65-F5344CB8AC3E}">
        <p14:creationId xmlns:p14="http://schemas.microsoft.com/office/powerpoint/2010/main" val="528615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br>
              <a:rPr lang="en-US" sz="12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65903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pPr eaLnBrk="1" hangingPunct="1"/>
            <a:r>
              <a:rPr lang="en-US" dirty="0" err="1"/>
              <a:t>getDefault</a:t>
            </a:r>
            <a:r>
              <a:rPr lang="he-IL" dirty="0"/>
              <a:t> פונקציה סטטית מחזירה סינגלטון של </a:t>
            </a:r>
            <a:r>
              <a:rPr lang="en-US" dirty="0"/>
              <a:t>Display</a:t>
            </a:r>
            <a:r>
              <a:rPr lang="he-IL" dirty="0"/>
              <a:t>.</a:t>
            </a:r>
            <a:endParaRPr lang="en-US" dirty="0"/>
          </a:p>
          <a:p>
            <a:pPr eaLnBrk="1" hangingPunct="1"/>
            <a:r>
              <a:rPr lang="he-IL" dirty="0"/>
              <a:t> </a:t>
            </a:r>
            <a:r>
              <a:rPr lang="en-US" dirty="0"/>
              <a:t>Display</a:t>
            </a:r>
            <a:r>
              <a:rPr lang="he-IL" dirty="0"/>
              <a:t> משמש כקשר למערכת ההפעלה. נציג מערכת ההפעלה בתוכנית.</a:t>
            </a:r>
          </a:p>
          <a:p>
            <a:pPr eaLnBrk="1" hangingPunct="1"/>
            <a:r>
              <a:rPr lang="he-IL" dirty="0"/>
              <a:t>זה</a:t>
            </a:r>
            <a:r>
              <a:rPr lang="he-IL" baseline="0" dirty="0"/>
              <a:t> </a:t>
            </a:r>
            <a:r>
              <a:rPr lang="en-US" baseline="0" dirty="0"/>
              <a:t>design pattern</a:t>
            </a:r>
            <a:r>
              <a:rPr lang="he-IL" baseline="0" dirty="0"/>
              <a:t> שהוא </a:t>
            </a:r>
            <a:r>
              <a:rPr lang="en-US" baseline="0" dirty="0"/>
              <a:t>singleton</a:t>
            </a:r>
            <a:r>
              <a:rPr lang="he-IL" baseline="0" dirty="0"/>
              <a:t>, </a:t>
            </a:r>
            <a:r>
              <a:rPr lang="he-IL" baseline="0" dirty="0" err="1"/>
              <a:t>מעכרת</a:t>
            </a:r>
            <a:r>
              <a:rPr lang="he-IL" baseline="0" dirty="0"/>
              <a:t> ההפעלה לא צריכה כמה ערוצי שיחה איתי, אלא רק ערוץ אחד.</a:t>
            </a:r>
          </a:p>
          <a:p>
            <a:pPr eaLnBrk="1" hangingPunct="1"/>
            <a:r>
              <a:rPr lang="he-IL" baseline="0" dirty="0"/>
              <a:t>בעצם אי אפשר לעשות לו </a:t>
            </a:r>
            <a:r>
              <a:rPr lang="en-US" baseline="0" dirty="0"/>
              <a:t>new</a:t>
            </a:r>
            <a:r>
              <a:rPr lang="he-IL" baseline="0" dirty="0"/>
              <a:t>, אי אפשר להפעיל את </a:t>
            </a:r>
            <a:r>
              <a:rPr lang="he-IL" baseline="0" dirty="0" err="1"/>
              <a:t>הקונסטרקטור</a:t>
            </a:r>
            <a:r>
              <a:rPr lang="he-IL" baseline="0" dirty="0"/>
              <a:t> שלו, הוא </a:t>
            </a:r>
            <a:r>
              <a:rPr lang="en-US" baseline="0" dirty="0"/>
              <a:t>private</a:t>
            </a:r>
            <a:r>
              <a:rPr lang="he-IL" baseline="0" dirty="0"/>
              <a:t>.</a:t>
            </a:r>
          </a:p>
          <a:p>
            <a:pPr eaLnBrk="1" hangingPunct="1"/>
            <a:r>
              <a:rPr lang="he-IL" baseline="0" dirty="0"/>
              <a:t>ואז מוודאי שדרך המתודה הסטטית הזו יוצרים </a:t>
            </a:r>
            <a:r>
              <a:rPr lang="en-US" baseline="0" dirty="0"/>
              <a:t>Instance</a:t>
            </a:r>
            <a:r>
              <a:rPr lang="he-IL" baseline="0" dirty="0"/>
              <a:t> של אותו ה-</a:t>
            </a:r>
            <a:r>
              <a:rPr lang="en-US" baseline="0" dirty="0"/>
              <a:t>display</a:t>
            </a:r>
            <a:r>
              <a:rPr lang="he-IL" baseline="0" dirty="0"/>
              <a:t>. עשו לו פעם אחת </a:t>
            </a:r>
            <a:r>
              <a:rPr lang="en-US" baseline="0" dirty="0"/>
              <a:t>new</a:t>
            </a:r>
            <a:r>
              <a:rPr lang="he-IL" baseline="0" dirty="0"/>
              <a:t> ופה מחזירים את אותו האובייקט.</a:t>
            </a:r>
          </a:p>
          <a:p>
            <a:pPr eaLnBrk="1" hangingPunct="1"/>
            <a:r>
              <a:rPr lang="he-IL" baseline="0" dirty="0"/>
              <a:t>כל קליק מקבלים רק בערוץ אחד ולא בכמה.</a:t>
            </a:r>
          </a:p>
          <a:p>
            <a:pPr eaLnBrk="1" hangingPunct="1"/>
            <a:r>
              <a:rPr lang="en-US" baseline="0" dirty="0"/>
              <a:t>Shell</a:t>
            </a:r>
            <a:r>
              <a:rPr lang="he-IL" baseline="0" dirty="0"/>
              <a:t> הוא בפרט </a:t>
            </a:r>
            <a:r>
              <a:rPr lang="en-US" baseline="0" dirty="0"/>
              <a:t>widget</a:t>
            </a:r>
            <a:r>
              <a:rPr lang="he-IL" baseline="0" dirty="0"/>
              <a:t>, יש לו בנאי נוסף שיכול לקבל את ה-</a:t>
            </a:r>
            <a:r>
              <a:rPr lang="en-US" baseline="0" dirty="0"/>
              <a:t>display</a:t>
            </a:r>
            <a:r>
              <a:rPr lang="he-IL" baseline="0" dirty="0"/>
              <a:t> וכך יוכל לתקשר עם מערכת ההפעלה.</a:t>
            </a:r>
          </a:p>
          <a:p>
            <a:pPr eaLnBrk="1" hangingPunct="1"/>
            <a:r>
              <a:rPr lang="he-IL" baseline="0" dirty="0"/>
              <a:t>סוג של אבא של העץ, הורה של כפתורים ושל </a:t>
            </a:r>
            <a:r>
              <a:rPr lang="he-IL" baseline="0" dirty="0" err="1"/>
              <a:t>לייבלים</a:t>
            </a:r>
            <a:r>
              <a:rPr lang="he-IL" baseline="0" dirty="0"/>
              <a:t>. הוא מדבר עם ה-</a:t>
            </a:r>
            <a:r>
              <a:rPr lang="en-US" baseline="0" dirty="0"/>
              <a:t>display</a:t>
            </a:r>
            <a:r>
              <a:rPr lang="he-IL" baseline="0" dirty="0"/>
              <a:t> ואין לו אבא.</a:t>
            </a:r>
            <a:br>
              <a:rPr lang="en-US" dirty="0"/>
            </a:b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20085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br>
              <a:rPr lang="en-US" sz="12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7724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eclipse.org/juno/index.jsp?topic=/org.eclipse.platform.doc.isv/reference/api/org/eclipse/swt/widgets/Control.html&amp;anchor=pack()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eclipse.org/juno/index.jsp?topic=/org.eclipse.platform.doc.isv/reference/api/org/eclipse/swt/layout/GridLayout.ht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eclipse.org/swt/widgets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help.eclipse.org/juno/index.jsp?topic=/org.eclipse.platform.doc.isv/reference/api/org/eclipse/swt/widgets/Widget.html" TargetMode="Externa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eclipse.org/juno/index.jsp?topic=/org.eclipse.platform.doc.isv/reference/api/org/eclipse/swt/widgets/Display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help.eclipse.org/juno/index.jsp?topic=/org.eclipse.platform.doc.isv/reference/api/org/eclipse/swt/widgets/Shell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5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2808312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תרגול מספר </a:t>
            </a:r>
            <a:r>
              <a:rPr lang="en-US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11</a:t>
            </a:r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: </a:t>
            </a:r>
          </a:p>
          <a:p>
            <a:r>
              <a:rPr lang="en-US" sz="4400" b="1" dirty="0" err="1">
                <a:solidFill>
                  <a:srgbClr val="000099"/>
                </a:solidFill>
              </a:rPr>
              <a:t>Gui</a:t>
            </a:r>
            <a:endParaRPr lang="en-US" sz="4400" b="1" dirty="0">
              <a:solidFill>
                <a:srgbClr val="000099"/>
              </a:solidFill>
            </a:endParaRPr>
          </a:p>
          <a:p>
            <a:pPr algn="r"/>
            <a:r>
              <a:rPr lang="he-IL" sz="4400" dirty="0"/>
              <a:t>ממשק משתמש גרפי בעזרת </a:t>
            </a:r>
            <a:r>
              <a:rPr lang="en-US" sz="4400" dirty="0"/>
              <a:t>SWT</a:t>
            </a:r>
            <a:endParaRPr lang="en-US" sz="4400" b="1" dirty="0">
              <a:solidFill>
                <a:srgbClr val="000099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</a:t>
            </a:fld>
            <a:endParaRPr lang="he-IL"/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</a:t>
            </a:fld>
            <a:endParaRPr lang="he-IL" sz="1000">
              <a:solidFill>
                <a:srgbClr val="CCCCCC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50950" y="5557838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  <p:extLst>
      <p:ext uri="{BB962C8B-B14F-4D97-AF65-F5344CB8AC3E}">
        <p14:creationId xmlns:p14="http://schemas.microsoft.com/office/powerpoint/2010/main" val="324916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10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אז מה היה לנו כאן?	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20" y="1685365"/>
            <a:ext cx="8003279" cy="5020235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shell.</a:t>
            </a:r>
            <a:r>
              <a:rPr lang="en-US" sz="2000" b="1" dirty="0" err="1">
                <a:solidFill>
                  <a:srgbClr val="000000"/>
                </a:solidFill>
                <a:latin typeface="Consolas"/>
                <a:ea typeface="Calibri"/>
              </a:rPr>
              <a:t>setLayout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20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12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273050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לכל 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Composite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ניתן להוסיף 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layout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שיגדיר כיצד 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מסודרים בתוכו</a:t>
            </a: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800" b="1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– ה- 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ממלאים את ה-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Composite</a:t>
            </a:r>
            <a:endParaRPr lang="he-IL" sz="18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nsolas"/>
                <a:ea typeface="Calibri"/>
              </a:rPr>
              <a:t>SWT.VERTICAL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– ה-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מסודרים בצורה אנכית לפי סדר הוספתם ל-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Composite</a:t>
            </a:r>
            <a:endParaRPr lang="he-IL" sz="18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800" b="1" dirty="0" err="1">
                <a:solidFill>
                  <a:srgbClr val="000000"/>
                </a:solidFill>
                <a:latin typeface="Consolas"/>
                <a:ea typeface="Calibri"/>
              </a:rPr>
              <a:t>RowLayout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– דומה ל-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, אבל ה- 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שומרים על גודל קבוע</a:t>
            </a:r>
            <a:endParaRPr lang="en-US" sz="18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800" b="1" dirty="0" err="1">
                <a:solidFill>
                  <a:srgbClr val="000000"/>
                </a:solidFill>
                <a:latin typeface="Consolas"/>
                <a:ea typeface="Calibri"/>
              </a:rPr>
              <a:t>GridLayout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– מסדר את ה- 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בגריד (לפי עמודות ושורות)</a:t>
            </a:r>
            <a:br>
              <a:rPr lang="en-US" sz="1900" dirty="0">
                <a:solidFill>
                  <a:srgbClr val="000000"/>
                </a:solidFill>
                <a:latin typeface="Consolas"/>
                <a:ea typeface="Calibri"/>
              </a:rPr>
            </a:br>
            <a:endParaRPr lang="he-IL" sz="19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Clr>
                <a:srgbClr val="330066"/>
              </a:buClr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shell.</a:t>
            </a:r>
            <a:r>
              <a:rPr lang="en-US" sz="2000" b="1" dirty="0" err="1">
                <a:solidFill>
                  <a:srgbClr val="000000"/>
                </a:solidFill>
                <a:latin typeface="Consolas"/>
                <a:ea typeface="Calibri"/>
              </a:rPr>
              <a:t>setText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"example1"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Clr>
                <a:srgbClr val="330066"/>
              </a:buClr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1100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355600" indent="-355600">
              <a:lnSpc>
                <a:spcPct val="115000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setText</a:t>
            </a:r>
            <a:r>
              <a:rPr lang="he-IL" sz="2000" dirty="0">
                <a:solidFill>
                  <a:srgbClr val="000000"/>
                </a:solidFill>
                <a:latin typeface="Consolas"/>
                <a:ea typeface="Calibri"/>
              </a:rPr>
              <a:t> – משתנה בהתאם לטיפוס ה- 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Widget</a:t>
            </a:r>
            <a:r>
              <a:rPr lang="he-IL" sz="2000" dirty="0">
                <a:solidFill>
                  <a:srgbClr val="000000"/>
                </a:solidFill>
                <a:latin typeface="Consolas"/>
                <a:ea typeface="Calibri"/>
              </a:rPr>
              <a:t>. בחלון – קובע את הכותרת, בכפתור לחיצה (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PUSH</a:t>
            </a:r>
            <a:r>
              <a:rPr lang="he-IL" sz="2000" dirty="0">
                <a:solidFill>
                  <a:srgbClr val="000000"/>
                </a:solidFill>
                <a:latin typeface="Consolas"/>
                <a:ea typeface="Calibri"/>
              </a:rPr>
              <a:t>) – קובע מה כתוב על הכפתור.</a:t>
            </a:r>
            <a:endParaRPr lang="en-US" sz="20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he-IL" sz="15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900" dirty="0">
                <a:solidFill>
                  <a:srgbClr val="000000"/>
                </a:solidFill>
                <a:latin typeface="Consolas"/>
                <a:ea typeface="Calibri"/>
              </a:rPr>
              <a:t>Button ok = </a:t>
            </a:r>
            <a:r>
              <a:rPr lang="en-US" sz="19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900" dirty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900" i="1" dirty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9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9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900" dirty="0" err="1">
                <a:solidFill>
                  <a:srgbClr val="000000"/>
                </a:solidFill>
                <a:latin typeface="Consolas"/>
                <a:ea typeface="Calibri"/>
              </a:rPr>
              <a:t>ok.</a:t>
            </a:r>
            <a:r>
              <a:rPr lang="en-US" sz="1900" b="1" dirty="0" err="1">
                <a:solidFill>
                  <a:srgbClr val="000000"/>
                </a:solidFill>
                <a:latin typeface="Consolas"/>
                <a:ea typeface="Calibri"/>
              </a:rPr>
              <a:t>setText</a:t>
            </a:r>
            <a:r>
              <a:rPr lang="en-US" sz="19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900" dirty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9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57200" y="1397496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A00FF"/>
                </a:solidFill>
                <a:latin typeface="Consolas"/>
                <a:ea typeface="Calibri"/>
              </a:rPr>
              <a:t>example1</a:t>
            </a:r>
            <a:endParaRPr lang="en-US" dirty="0"/>
          </a:p>
        </p:txBody>
      </p:sp>
      <p:cxnSp>
        <p:nvCxnSpPr>
          <p:cNvPr id="4" name="Curved Connector 3"/>
          <p:cNvCxnSpPr>
            <a:stCxn id="2" idx="0"/>
          </p:cNvCxnSpPr>
          <p:nvPr/>
        </p:nvCxnSpPr>
        <p:spPr>
          <a:xfrm rot="16200000" flipV="1">
            <a:off x="597045" y="938458"/>
            <a:ext cx="759141" cy="158935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40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11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כפתור</a:t>
            </a:r>
            <a:endParaRPr lang="en-US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ShellWithButton1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Display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Shell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"example1"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6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Button ok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ok.setText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700" dirty="0">
                <a:latin typeface="Consolas"/>
                <a:ea typeface="Calibri"/>
              </a:rPr>
              <a:t> </a:t>
            </a:r>
            <a:endParaRPr lang="en-US" sz="1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shell.isDisposed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display.readAndDispatch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display.sleep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display.dispose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מלבן 20">
            <a:extLst>
              <a:ext uri="{FF2B5EF4-FFF2-40B4-BE49-F238E27FC236}">
                <a16:creationId xmlns:a16="http://schemas.microsoft.com/office/drawing/2014/main" id="{A43A6F8C-F88A-4A32-9377-C9F156C62285}"/>
              </a:ext>
            </a:extLst>
          </p:cNvPr>
          <p:cNvSpPr/>
          <p:nvPr/>
        </p:nvSpPr>
        <p:spPr>
          <a:xfrm>
            <a:off x="1049583" y="3942594"/>
            <a:ext cx="4681453" cy="417666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ine Callout 1 5">
            <a:extLst>
              <a:ext uri="{FF2B5EF4-FFF2-40B4-BE49-F238E27FC236}">
                <a16:creationId xmlns:a16="http://schemas.microsoft.com/office/drawing/2014/main" id="{8AB152A6-4344-4B57-8BF6-BDA1B42F3782}"/>
              </a:ext>
            </a:extLst>
          </p:cNvPr>
          <p:cNvSpPr/>
          <p:nvPr/>
        </p:nvSpPr>
        <p:spPr bwMode="auto">
          <a:xfrm>
            <a:off x="5818667" y="3126878"/>
            <a:ext cx="3139883" cy="643586"/>
          </a:xfrm>
          <a:prstGeom prst="borderCallout1">
            <a:avLst>
              <a:gd name="adj1" fmla="val 161841"/>
              <a:gd name="adj2" fmla="val -2304"/>
              <a:gd name="adj3" fmla="val 101467"/>
              <a:gd name="adj4" fmla="val 52829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חישובים של איך התצוגה צריכה להיראות ופתיחת החלון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09600" y="685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/>
              <a:t>כפתור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27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12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אז מה היה לנו כאן?	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marL="355600" indent="-35560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hlinkClick r:id="rId3"/>
              </a:rPr>
              <a:t>pack</a:t>
            </a:r>
            <a:r>
              <a:rPr lang="he-IL" sz="2000" dirty="0">
                <a:solidFill>
                  <a:srgbClr val="000000"/>
                </a:solidFill>
                <a:latin typeface="Consolas"/>
                <a:ea typeface="Calibri"/>
              </a:rPr>
              <a:t>– </a:t>
            </a:r>
            <a:r>
              <a:rPr lang="he-IL" sz="2000" dirty="0" err="1">
                <a:solidFill>
                  <a:srgbClr val="000000"/>
                </a:solidFill>
                <a:latin typeface="Consolas"/>
                <a:ea typeface="Calibri"/>
              </a:rPr>
              <a:t>גורם</a:t>
            </a:r>
            <a:r>
              <a:rPr lang="he-IL" sz="2000" dirty="0">
                <a:solidFill>
                  <a:srgbClr val="000000"/>
                </a:solidFill>
                <a:latin typeface="Consolas"/>
                <a:ea typeface="Calibri"/>
              </a:rPr>
              <a:t> לאובייקט גרפי לחשב ולהתאים את גודלו, למשל בהתאם ל-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layout</a:t>
            </a:r>
            <a:r>
              <a:rPr lang="he-IL" sz="2000" dirty="0">
                <a:solidFill>
                  <a:srgbClr val="000000"/>
                </a:solidFill>
                <a:latin typeface="Consolas"/>
                <a:ea typeface="Calibri"/>
              </a:rPr>
              <a:t>, ל- 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000" dirty="0">
                <a:solidFill>
                  <a:srgbClr val="000000"/>
                </a:solidFill>
                <a:latin typeface="Consolas"/>
                <a:ea typeface="Calibri"/>
              </a:rPr>
              <a:t> שבתוכו </a:t>
            </a:r>
            <a:r>
              <a:rPr lang="he-IL" sz="2000" dirty="0" err="1">
                <a:solidFill>
                  <a:srgbClr val="000000"/>
                </a:solidFill>
                <a:latin typeface="Consolas"/>
                <a:ea typeface="Calibri"/>
              </a:rPr>
              <a:t>וכו</a:t>
            </a:r>
            <a:r>
              <a:rPr lang="he-IL" sz="2000" dirty="0">
                <a:solidFill>
                  <a:srgbClr val="000000"/>
                </a:solidFill>
                <a:latin typeface="Consolas"/>
                <a:ea typeface="Calibri"/>
              </a:rPr>
              <a:t>'</a:t>
            </a:r>
            <a:endParaRPr lang="en-US" sz="20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he-IL" sz="20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000" dirty="0">
              <a:latin typeface="Calibri"/>
              <a:ea typeface="Calibri"/>
            </a:endParaRPr>
          </a:p>
          <a:p>
            <a:pPr marL="355600" indent="-35560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he-IL" sz="2000" dirty="0">
                <a:solidFill>
                  <a:srgbClr val="000000"/>
                </a:solidFill>
                <a:latin typeface="Consolas"/>
                <a:ea typeface="Calibri"/>
              </a:rPr>
              <a:t>פתיחת החלון </a:t>
            </a:r>
            <a:r>
              <a:rPr lang="en-IL" sz="2000" dirty="0">
                <a:solidFill>
                  <a:srgbClr val="000000"/>
                </a:solidFill>
                <a:latin typeface="Consolas"/>
                <a:ea typeface="Calibri"/>
              </a:rPr>
              <a:t>–</a:t>
            </a:r>
            <a:r>
              <a:rPr lang="he-IL" sz="2000" dirty="0">
                <a:solidFill>
                  <a:srgbClr val="000000"/>
                </a:solidFill>
                <a:latin typeface="Consolas"/>
                <a:ea typeface="Calibri"/>
              </a:rPr>
              <a:t> תציג למסך</a:t>
            </a:r>
            <a:endParaRPr lang="en-US" sz="20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>
              <a:latin typeface="Calibri"/>
              <a:ea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8051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13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כפתור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ShellWithButton1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Display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Shell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"example1"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6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Button ok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ok.setText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700" dirty="0">
                <a:latin typeface="Consolas"/>
                <a:ea typeface="Calibri"/>
              </a:rPr>
              <a:t> </a:t>
            </a:r>
            <a:endParaRPr lang="en-US" sz="1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shell.isDisposed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display.readAndDispatch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display.sleep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display.dispose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31B60BE3-6F38-4B53-8DAF-59D89D7A02CC}"/>
              </a:ext>
            </a:extLst>
          </p:cNvPr>
          <p:cNvSpPr/>
          <p:nvPr/>
        </p:nvSpPr>
        <p:spPr>
          <a:xfrm>
            <a:off x="1041613" y="4411815"/>
            <a:ext cx="4681453" cy="96165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ine Callout 1 5">
            <a:extLst>
              <a:ext uri="{FF2B5EF4-FFF2-40B4-BE49-F238E27FC236}">
                <a16:creationId xmlns:a16="http://schemas.microsoft.com/office/drawing/2014/main" id="{C0B2BDCB-DC30-4608-BB1E-C101459EAB71}"/>
              </a:ext>
            </a:extLst>
          </p:cNvPr>
          <p:cNvSpPr/>
          <p:nvPr/>
        </p:nvSpPr>
        <p:spPr bwMode="auto">
          <a:xfrm>
            <a:off x="5931556" y="4209368"/>
            <a:ext cx="3139883" cy="355273"/>
          </a:xfrm>
          <a:prstGeom prst="borderCallout1">
            <a:avLst>
              <a:gd name="adj1" fmla="val 171421"/>
              <a:gd name="adj2" fmla="val -6584"/>
              <a:gd name="adj3" fmla="val 101467"/>
              <a:gd name="adj4" fmla="val 52829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לולאת האירועים</a:t>
            </a:r>
            <a:endParaRPr lang="en-US" dirty="0"/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C06AFFBE-0C81-4538-A08A-82A65C2493E3}"/>
              </a:ext>
            </a:extLst>
          </p:cNvPr>
          <p:cNvSpPr/>
          <p:nvPr/>
        </p:nvSpPr>
        <p:spPr>
          <a:xfrm>
            <a:off x="1030855" y="5422811"/>
            <a:ext cx="4713727" cy="209425"/>
          </a:xfrm>
          <a:prstGeom prst="rect">
            <a:avLst/>
          </a:prstGeom>
          <a:noFill/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ine Callout 1 5">
            <a:extLst>
              <a:ext uri="{FF2B5EF4-FFF2-40B4-BE49-F238E27FC236}">
                <a16:creationId xmlns:a16="http://schemas.microsoft.com/office/drawing/2014/main" id="{A6000631-D136-4B96-9605-4061C9338C61}"/>
              </a:ext>
            </a:extLst>
          </p:cNvPr>
          <p:cNvSpPr/>
          <p:nvPr/>
        </p:nvSpPr>
        <p:spPr bwMode="auto">
          <a:xfrm>
            <a:off x="5931555" y="5014482"/>
            <a:ext cx="3139883" cy="334236"/>
          </a:xfrm>
          <a:prstGeom prst="borderCallout1">
            <a:avLst>
              <a:gd name="adj1" fmla="val 159276"/>
              <a:gd name="adj2" fmla="val -5808"/>
              <a:gd name="adj3" fmla="val 102438"/>
              <a:gd name="adj4" fmla="val 28076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שחרור משאבים</a:t>
            </a:r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3031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14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לולאת האירועים (</a:t>
            </a:r>
            <a:r>
              <a:rPr lang="en-US" dirty="0"/>
              <a:t>Event loop</a:t>
            </a:r>
            <a:r>
              <a:rPr lang="he-IL" dirty="0"/>
              <a:t>)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sz="2400" b="1" dirty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23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(!</a:t>
            </a:r>
            <a:r>
              <a:rPr lang="en-US" sz="23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shell.isDisposed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 {</a:t>
            </a:r>
            <a:endParaRPr lang="en-US" sz="23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3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sz="23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(!</a:t>
            </a:r>
            <a:r>
              <a:rPr lang="en-US" sz="23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display.readAndDispatch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3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display.sleep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23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23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display.dispose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3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e-IL" sz="2300" dirty="0">
                <a:solidFill>
                  <a:srgbClr val="000000"/>
                </a:solidFill>
              </a:rPr>
              <a:t>קוד סטנדרטי שמופיע כמעט בכל תכנית </a:t>
            </a:r>
            <a:r>
              <a:rPr lang="en-US" sz="2300" dirty="0">
                <a:solidFill>
                  <a:srgbClr val="000000"/>
                </a:solidFill>
              </a:rPr>
              <a:t>SWT</a:t>
            </a:r>
            <a:endParaRPr lang="he-IL" sz="23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he-IL" sz="2300" dirty="0">
                <a:solidFill>
                  <a:srgbClr val="000000"/>
                </a:solidFill>
              </a:rPr>
              <a:t>כל עוד החלון הראשי של התכנית לא נסגר – טפל באירוע הבא בתור ובדוק האם קיים אירוע נוסף</a:t>
            </a:r>
          </a:p>
          <a:p>
            <a:pPr eaLnBrk="1" hangingPunct="1">
              <a:lnSpc>
                <a:spcPct val="80000"/>
              </a:lnSpc>
            </a:pPr>
            <a:r>
              <a:rPr lang="he-IL" sz="2300" dirty="0">
                <a:solidFill>
                  <a:srgbClr val="000000"/>
                </a:solidFill>
              </a:rPr>
              <a:t>אם לא קיים – היכנס למצב שינה עד לקבלת אירוע נוסף</a:t>
            </a:r>
          </a:p>
          <a:p>
            <a:pPr eaLnBrk="1" hangingPunct="1">
              <a:lnSpc>
                <a:spcPct val="80000"/>
              </a:lnSpc>
            </a:pPr>
            <a:endParaRPr lang="he-IL" sz="23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he-IL" sz="2300" dirty="0">
                <a:solidFill>
                  <a:srgbClr val="000000"/>
                </a:solidFill>
              </a:rPr>
              <a:t>בסוף משחררים את כל המשאבים שהוקצו ע"י קריאה ל- </a:t>
            </a:r>
            <a:r>
              <a:rPr lang="en-US" sz="2300" dirty="0">
                <a:solidFill>
                  <a:srgbClr val="000000"/>
                </a:solidFill>
              </a:rPr>
              <a:t>dispose</a:t>
            </a:r>
            <a:endParaRPr lang="he-IL" sz="1900" dirty="0">
              <a:solidFill>
                <a:srgbClr val="0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he-IL" sz="1900" dirty="0"/>
              <a:t>כאשר משחררים אלמנט גרפי, כל הצאצאים שלו גם משתחררים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900" dirty="0"/>
              <a:t>כאשר משחררים את </a:t>
            </a:r>
            <a:r>
              <a:rPr lang="en-US" sz="1900" dirty="0"/>
              <a:t>Display</a:t>
            </a:r>
            <a:r>
              <a:rPr lang="he-IL" sz="1900" dirty="0"/>
              <a:t>, כל המשאבים הגרפיים משתחררים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33008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לולאת האירועים (</a:t>
            </a:r>
            <a:r>
              <a:rPr lang="en-US" dirty="0"/>
              <a:t>Event loop</a:t>
            </a:r>
            <a:r>
              <a:rPr lang="he-IL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/>
              <a:t>מערכת ההפעלה מודיעה לתוכנית על אירועים: הקשות על המקלדת, הזזת עכבר והקלקה, בחירת אלמנטים, ועוד.</a:t>
            </a:r>
          </a:p>
          <a:p>
            <a:r>
              <a:rPr lang="he-IL" sz="2400" dirty="0"/>
              <a:t>ההודעה מתקבלת על ידי עצם יחיד </a:t>
            </a:r>
            <a:r>
              <a:rPr lang="en-US" sz="2400" dirty="0"/>
              <a:t>(singleton) </a:t>
            </a:r>
            <a:r>
              <a:rPr lang="he-IL" sz="2400" dirty="0"/>
              <a:t> מהמחלקה </a:t>
            </a:r>
            <a:r>
              <a:rPr lang="en-US" sz="2400" dirty="0"/>
              <a:t>Display, </a:t>
            </a:r>
            <a:r>
              <a:rPr lang="he-IL" sz="2400" dirty="0"/>
              <a:t> שמייצג את מערכת ההפעלה </a:t>
            </a:r>
          </a:p>
          <a:p>
            <a:r>
              <a:rPr lang="he-IL" sz="2400" dirty="0"/>
              <a:t>קבלת אירוע מעירה את התוכנית מהשינה ב-</a:t>
            </a:r>
            <a:r>
              <a:rPr lang="en-US" sz="2400" dirty="0"/>
              <a:t>sleep </a:t>
            </a:r>
            <a:endParaRPr lang="he-IL" sz="2400" dirty="0"/>
          </a:p>
          <a:p>
            <a:r>
              <a:rPr lang="he-IL" sz="2400" dirty="0"/>
              <a:t>כאשר קוראים ל-</a:t>
            </a:r>
            <a:r>
              <a:rPr lang="en-US" sz="2400" dirty="0" err="1"/>
              <a:t>readAndDispatch</a:t>
            </a:r>
            <a:r>
              <a:rPr lang="en-US" sz="2400" dirty="0"/>
              <a:t> </a:t>
            </a:r>
            <a:r>
              <a:rPr lang="he-IL" sz="2400" dirty="0"/>
              <a:t> ה-</a:t>
            </a:r>
            <a:r>
              <a:rPr lang="en-US" sz="2400" dirty="0"/>
              <a:t> display </a:t>
            </a:r>
            <a:r>
              <a:rPr lang="he-IL" sz="2400" dirty="0"/>
              <a:t>מברר לאיזה רכיב צריך להודיע על האירוע, ומודיע לו </a:t>
            </a:r>
          </a:p>
          <a:p>
            <a:r>
              <a:rPr lang="he-IL" sz="2400" dirty="0"/>
              <a:t>הרכיב מפעיל את העצמים מהטיפוס המתאים לסוג האירוע שנרשמו להפעלה על ידי קריאה ל-</a:t>
            </a:r>
            <a:r>
              <a:rPr lang="en-US" sz="2400" dirty="0" err="1"/>
              <a:t>addListener</a:t>
            </a:r>
            <a:endParaRPr lang="he-IL" sz="2400" dirty="0"/>
          </a:p>
          <a:p>
            <a:pPr>
              <a:buNone/>
            </a:pPr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1026" name="Picture 2" descr="https://cdn-icons-png.flaticon.com/512/1005/100553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60" y="5433503"/>
            <a:ext cx="845089" cy="845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45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דיאגרמת אפקט של </a:t>
            </a:r>
            <a:r>
              <a:rPr lang="en-US" dirty="0"/>
              <a:t>event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16</a:t>
            </a:fld>
            <a:endParaRPr lang="he-IL"/>
          </a:p>
        </p:txBody>
      </p:sp>
      <p:pic>
        <p:nvPicPr>
          <p:cNvPr id="2050" name="Picture 2" descr="https://cdn-icons.flaticon.com/png/512/5815/premium/5815667.png?token=exp=1653406643~hmac=b0c9b840a88773d0b2204dbbf82f0db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60688"/>
            <a:ext cx="1470025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cdn-icons-png.flaticon.com/512/3342/334236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575" y="2960688"/>
            <a:ext cx="1561307" cy="156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2586" y="4576843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Display</a:t>
            </a:r>
          </a:p>
        </p:txBody>
      </p:sp>
      <p:pic>
        <p:nvPicPr>
          <p:cNvPr id="2054" name="Picture 6" descr="https://cdn-icons-png.flaticon.com/512/786/78643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928" y="152400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cdn-icons-png.flaticon.com/512/753/75334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278" y="2992041"/>
            <a:ext cx="74930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cdn-icons.flaticon.com/png/512/887/premium/887142.png?token=exp=1653406747~hmac=19afa4c1a3622ddbb99f216997cf89c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721" y="4521995"/>
            <a:ext cx="1014413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176256" y="5947730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Buttons and Keyboard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27225" y="3822621"/>
            <a:ext cx="828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73625" y="3568621"/>
            <a:ext cx="828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873625" y="2184400"/>
            <a:ext cx="683895" cy="7762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73625" y="4210765"/>
            <a:ext cx="683895" cy="7269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Picture 2" descr="https://cdn-icons-png.flaticon.com/512/1005/100553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54871" y="1524001"/>
            <a:ext cx="6604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s://cdn-icons-png.flaticon.com/512/1005/100553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54871" y="3098642"/>
            <a:ext cx="6604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s://cdn-icons-png.flaticon.com/512/1005/100553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54871" y="4706661"/>
            <a:ext cx="6604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880393" y="465986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OS</a:t>
            </a:r>
          </a:p>
        </p:txBody>
      </p:sp>
    </p:spTree>
    <p:extLst>
      <p:ext uri="{BB962C8B-B14F-4D97-AF65-F5344CB8AC3E}">
        <p14:creationId xmlns:p14="http://schemas.microsoft.com/office/powerpoint/2010/main" val="240267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2C4A37-6846-4CD0-8EF0-72754C02AF35}" type="slidenum">
              <a:rPr lang="he-IL" altLang="en-US" smtClean="0"/>
              <a:pPr/>
              <a:t>17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הוספת טיפול באירועים</a:t>
            </a:r>
            <a:endParaRPr lang="en-US" dirty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e-IL" sz="2600" b="1" dirty="0">
                <a:solidFill>
                  <a:srgbClr val="C00000"/>
                </a:solidFill>
              </a:rPr>
              <a:t>כל עוד לא יצרנו </a:t>
            </a:r>
            <a:r>
              <a:rPr lang="en-US" sz="2600" b="1" dirty="0">
                <a:solidFill>
                  <a:srgbClr val="C00000"/>
                </a:solidFill>
              </a:rPr>
              <a:t>listener</a:t>
            </a:r>
            <a:r>
              <a:rPr lang="he-IL" sz="2600" b="1" dirty="0">
                <a:solidFill>
                  <a:srgbClr val="C00000"/>
                </a:solidFill>
              </a:rPr>
              <a:t> הכפתור לא מגיב ללחיצות</a:t>
            </a:r>
            <a:r>
              <a:rPr lang="he-IL" sz="2600" dirty="0"/>
              <a:t>. יש להוסיף טיפול באירוע "לחיצה"</a:t>
            </a:r>
          </a:p>
          <a:p>
            <a:pPr eaLnBrk="1" hangingPunct="1"/>
            <a:r>
              <a:rPr lang="he-IL" sz="2600" dirty="0"/>
              <a:t>על המחלקה המטפלת לממש את המנשק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SelectionListener</a:t>
            </a:r>
            <a:endParaRPr lang="he-IL" sz="2400" dirty="0">
              <a:latin typeface="Consolas" pitchFamily="49" charset="0"/>
              <a:cs typeface="Courier New" pitchFamily="49" charset="0"/>
            </a:endParaRPr>
          </a:p>
          <a:p>
            <a:pPr eaLnBrk="1" hangingPunct="1"/>
            <a:r>
              <a:rPr lang="he-IL" sz="2600" dirty="0"/>
              <a:t>על הכפתור עצמו להגדיר מי העצם (או העצמים) שיטפלו באירוע</a:t>
            </a:r>
          </a:p>
          <a:p>
            <a:pPr eaLnBrk="1" hangingPunct="1"/>
            <a:r>
              <a:rPr lang="he-IL" sz="2600" dirty="0"/>
              <a:t>כמה גישות אפשריות:</a:t>
            </a:r>
            <a:endParaRPr lang="he-IL" sz="26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he-IL" sz="2200" dirty="0"/>
              <a:t>הגדרת מחלקה שיורשת מכפתור </a:t>
            </a:r>
          </a:p>
          <a:p>
            <a:pPr lvl="1" eaLnBrk="1" hangingPunct="1"/>
            <a:r>
              <a:rPr lang="he-IL" sz="2200" dirty="0"/>
              <a:t>מחלקה שמכילה כפתור כאחד משדותיה </a:t>
            </a:r>
          </a:p>
          <a:p>
            <a:pPr lvl="1" eaLnBrk="1" hangingPunct="1"/>
            <a:r>
              <a:rPr lang="he-IL" sz="2200" dirty="0"/>
              <a:t>הוספת מאזין שיטפל באירועי הלחיצה בעת יצירת הכפתור</a:t>
            </a:r>
          </a:p>
          <a:p>
            <a:pPr eaLnBrk="1" hangingPunct="1"/>
            <a:r>
              <a:rPr lang="he-IL" sz="2600" dirty="0"/>
              <a:t>המימושים שנראה היום משתייכים לגישה השלישית</a:t>
            </a:r>
            <a:endParaRPr lang="en-US" sz="2600" dirty="0"/>
          </a:p>
          <a:p>
            <a:pPr eaLnBrk="1" hangingPunct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49430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BBBC4-229D-4617-BE76-C4715739B47A}" type="slidenum">
              <a:rPr lang="he-IL" altLang="en-US" smtClean="0"/>
              <a:pPr/>
              <a:t>18</a:t>
            </a:fld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הוספת טיפול באירועים</a:t>
            </a:r>
            <a:endParaRPr lang="en-US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sz="2600" dirty="0"/>
              <a:t>הכפתור לא מגיב ללחיצות. יש להוסיף טיפול באירוע "לחיצה"</a:t>
            </a:r>
          </a:p>
          <a:p>
            <a:pPr eaLnBrk="1" hangingPunct="1"/>
            <a:r>
              <a:rPr lang="he-IL" sz="2600" dirty="0"/>
              <a:t>עלינו לממש מאזין המקבל שמטפל באירוע </a:t>
            </a:r>
            <a:r>
              <a:rPr lang="he-IL" sz="2600" dirty="0" err="1"/>
              <a:t>ולהרשם</a:t>
            </a:r>
            <a:r>
              <a:rPr lang="he-IL" sz="2600" dirty="0"/>
              <a:t> על </a:t>
            </a:r>
            <a:r>
              <a:rPr lang="he-IL" sz="2600" dirty="0" err="1"/>
              <a:t>הווידג'ט</a:t>
            </a:r>
            <a:r>
              <a:rPr lang="he-IL" sz="2600" dirty="0"/>
              <a:t> המתאים.</a:t>
            </a:r>
          </a:p>
          <a:p>
            <a:pPr eaLnBrk="1" hangingPunct="1"/>
            <a:r>
              <a:rPr lang="he-IL" sz="2200" dirty="0"/>
              <a:t>כיצד נדע אילו אירועים מייצר </a:t>
            </a:r>
            <a:r>
              <a:rPr lang="en-US" sz="2200" dirty="0"/>
              <a:t>Widget</a:t>
            </a:r>
            <a:r>
              <a:rPr lang="he-IL" sz="2200" dirty="0"/>
              <a:t> מסוים? איזה מנשק עלינו לממש?</a:t>
            </a:r>
          </a:p>
          <a:p>
            <a:pPr lvl="1" eaLnBrk="1" hangingPunct="1"/>
            <a:r>
              <a:rPr lang="he-IL" sz="1800" dirty="0"/>
              <a:t>נסתכל בתיעוד</a:t>
            </a:r>
          </a:p>
          <a:p>
            <a:pPr lvl="1" eaLnBrk="1" hangingPunct="1"/>
            <a:r>
              <a:rPr lang="he-IL" sz="1800" dirty="0"/>
              <a:t>התיעוד של </a:t>
            </a:r>
            <a:r>
              <a:rPr lang="en-US" sz="1800" dirty="0"/>
              <a:t>Button</a:t>
            </a:r>
            <a:r>
              <a:rPr lang="he-IL" sz="1800" dirty="0"/>
              <a:t>:</a:t>
            </a:r>
          </a:p>
          <a:p>
            <a:pPr eaLnBrk="1" hangingPunct="1"/>
            <a:endParaRPr lang="en-US" sz="2600" dirty="0"/>
          </a:p>
        </p:txBody>
      </p:sp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138" y="4341813"/>
            <a:ext cx="74009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163" y="3684588"/>
            <a:ext cx="154305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6668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86626" y="2328768"/>
            <a:ext cx="6681787" cy="328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720814" y="4719333"/>
            <a:ext cx="7740650" cy="328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4364751" y="1665288"/>
            <a:ext cx="4418013" cy="328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86564E-3082-408B-BC90-0767555E58D4}" type="slidenum">
              <a:rPr lang="he-IL" altLang="en-US" smtClean="0"/>
              <a:pPr/>
              <a:t>19</a:t>
            </a:fld>
            <a:endParaRPr lang="en-US" altLang="en-US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טיפול באירועים במחלקה נפרדת</a:t>
            </a:r>
            <a:endParaRPr lang="en-US" dirty="0"/>
          </a:p>
        </p:txBody>
      </p:sp>
      <p:sp>
        <p:nvSpPr>
          <p:cNvPr id="112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665288"/>
            <a:ext cx="8458200" cy="4867275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ButtonHandler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SelectionListener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widgetSelected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SelectionEvent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e.getSource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en-US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Button)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Button b = (Button)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e.getSource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b.setText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"Thanks!"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}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widgetDefaultSelected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SelectionEvent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dirty="0">
                <a:solidFill>
                  <a:srgbClr val="669900"/>
                </a:solidFill>
                <a:latin typeface="Consolas" pitchFamily="49" charset="0"/>
                <a:cs typeface="Consolas" pitchFamily="49" charset="0"/>
              </a:rPr>
              <a:t>…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}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8" name="Picture 8" descr="https://cdn-icons-png.flaticon.com/512/753/75334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58" y="5611364"/>
            <a:ext cx="74930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cdn-icons-png.flaticon.com/512/1005/100553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93351" y="5717965"/>
            <a:ext cx="6604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>
            <a:off x="7365351" y="6018002"/>
            <a:ext cx="612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687295" y="6360664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b2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10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SWT </a:t>
            </a:r>
            <a:endParaRPr lang="he-IL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he-IL" dirty="0"/>
              <a:t>בנויה על העיקרון של </a:t>
            </a:r>
            <a:r>
              <a:rPr lang="en-US" dirty="0"/>
              <a:t>publish/subscribe</a:t>
            </a:r>
            <a:endParaRPr lang="he-IL" dirty="0"/>
          </a:p>
          <a:p>
            <a:pPr lvl="1">
              <a:spcAft>
                <a:spcPts val="1200"/>
              </a:spcAft>
            </a:pPr>
            <a:r>
              <a:rPr lang="he-IL" dirty="0">
                <a:solidFill>
                  <a:srgbClr val="FF0000"/>
                </a:solidFill>
              </a:rPr>
              <a:t>אלמנטים בסיסיים</a:t>
            </a:r>
            <a:r>
              <a:rPr lang="he-IL" dirty="0"/>
              <a:t> (</a:t>
            </a:r>
            <a:r>
              <a:rPr lang="en-US" dirty="0"/>
              <a:t>Widgets</a:t>
            </a:r>
            <a:r>
              <a:rPr lang="he-IL" dirty="0"/>
              <a:t>) מייצרים </a:t>
            </a:r>
            <a:r>
              <a:rPr lang="he-IL" dirty="0">
                <a:solidFill>
                  <a:srgbClr val="0066FF"/>
                </a:solidFill>
              </a:rPr>
              <a:t>אירועים</a:t>
            </a:r>
            <a:r>
              <a:rPr lang="he-IL" dirty="0"/>
              <a:t> (</a:t>
            </a:r>
            <a:r>
              <a:rPr lang="en-US" dirty="0"/>
              <a:t>Events</a:t>
            </a:r>
            <a:r>
              <a:rPr lang="he-IL" dirty="0"/>
              <a:t>) שאליהם נרשמים </a:t>
            </a:r>
            <a:r>
              <a:rPr lang="he-IL" dirty="0">
                <a:solidFill>
                  <a:srgbClr val="00B050"/>
                </a:solidFill>
              </a:rPr>
              <a:t>מאזינים</a:t>
            </a:r>
            <a:r>
              <a:rPr lang="he-IL" dirty="0"/>
              <a:t> (</a:t>
            </a:r>
            <a:r>
              <a:rPr lang="en-US" dirty="0"/>
              <a:t>Listener</a:t>
            </a:r>
            <a:r>
              <a:rPr lang="he-IL" dirty="0"/>
              <a:t>)</a:t>
            </a:r>
          </a:p>
          <a:p>
            <a:pPr lvl="1">
              <a:spcAft>
                <a:spcPts val="1200"/>
              </a:spcAft>
            </a:pPr>
            <a:r>
              <a:rPr lang="he-IL" u="sng" dirty="0"/>
              <a:t>דוגמא 1</a:t>
            </a:r>
            <a:r>
              <a:rPr lang="he-IL" dirty="0"/>
              <a:t>: משתמש לוחץ על </a:t>
            </a:r>
            <a:r>
              <a:rPr lang="he-IL" dirty="0">
                <a:solidFill>
                  <a:srgbClr val="FF0000"/>
                </a:solidFill>
              </a:rPr>
              <a:t>כפתור</a:t>
            </a:r>
            <a:r>
              <a:rPr lang="he-IL" dirty="0"/>
              <a:t>, שמייצר </a:t>
            </a:r>
            <a:r>
              <a:rPr lang="he-IL" dirty="0">
                <a:solidFill>
                  <a:srgbClr val="0066FF"/>
                </a:solidFill>
              </a:rPr>
              <a:t>אירוע לחיצה</a:t>
            </a:r>
            <a:r>
              <a:rPr lang="he-IL" dirty="0"/>
              <a:t>. </a:t>
            </a:r>
            <a:r>
              <a:rPr lang="he-IL" dirty="0">
                <a:solidFill>
                  <a:srgbClr val="00B050"/>
                </a:solidFill>
              </a:rPr>
              <a:t>מאזין שנרשם לאירוע הלחיצה של הכפתור</a:t>
            </a:r>
            <a:r>
              <a:rPr lang="he-IL" dirty="0"/>
              <a:t> יכול לשנות את כותרת החלון</a:t>
            </a:r>
          </a:p>
          <a:p>
            <a:pPr lvl="1">
              <a:spcAft>
                <a:spcPts val="1200"/>
              </a:spcAft>
            </a:pPr>
            <a:r>
              <a:rPr lang="he-IL" u="sng" dirty="0"/>
              <a:t>דוגמא 2</a:t>
            </a:r>
            <a:r>
              <a:rPr lang="he-IL" dirty="0"/>
              <a:t>: משתמש סוגר את ה</a:t>
            </a:r>
            <a:r>
              <a:rPr lang="he-IL" dirty="0">
                <a:solidFill>
                  <a:srgbClr val="FF0000"/>
                </a:solidFill>
              </a:rPr>
              <a:t>חלון</a:t>
            </a:r>
            <a:r>
              <a:rPr lang="he-IL" dirty="0"/>
              <a:t>, שמייצר </a:t>
            </a:r>
            <a:r>
              <a:rPr lang="he-IL" dirty="0">
                <a:solidFill>
                  <a:srgbClr val="0066FF"/>
                </a:solidFill>
              </a:rPr>
              <a:t>אירוע סגירת חלון</a:t>
            </a:r>
            <a:r>
              <a:rPr lang="he-IL" dirty="0"/>
              <a:t>. </a:t>
            </a:r>
            <a:r>
              <a:rPr lang="he-IL" dirty="0">
                <a:solidFill>
                  <a:srgbClr val="00B050"/>
                </a:solidFill>
              </a:rPr>
              <a:t>מאזין שנרשם לאירוע סגירת החלון</a:t>
            </a:r>
            <a:r>
              <a:rPr lang="he-IL" dirty="0"/>
              <a:t> פותח חלון ששואל את המשתמש אם הוא רוצה לשמור את השינויים לפני שיצא מהתכנית.</a:t>
            </a:r>
          </a:p>
          <a:p>
            <a:pPr>
              <a:spcAft>
                <a:spcPts val="1200"/>
              </a:spcAft>
            </a:pPr>
            <a:r>
              <a:rPr lang="he-IL" dirty="0"/>
              <a:t>ה </a:t>
            </a:r>
            <a:r>
              <a:rPr lang="en-US" dirty="0">
                <a:solidFill>
                  <a:srgbClr val="FF0000"/>
                </a:solidFill>
              </a:rPr>
              <a:t>Widgets</a:t>
            </a:r>
            <a:r>
              <a:rPr lang="he-IL" dirty="0"/>
              <a:t> </a:t>
            </a:r>
            <a:r>
              <a:rPr lang="he-IL" dirty="0" err="1"/>
              <a:t>וה</a:t>
            </a:r>
            <a:r>
              <a:rPr lang="he-IL" dirty="0"/>
              <a:t>- </a:t>
            </a:r>
            <a:r>
              <a:rPr lang="en-US" dirty="0">
                <a:solidFill>
                  <a:srgbClr val="0066FF"/>
                </a:solidFill>
              </a:rPr>
              <a:t>Events</a:t>
            </a:r>
            <a:r>
              <a:rPr lang="he-IL" dirty="0"/>
              <a:t> מוגדרים ע"י כותבי הספרייה</a:t>
            </a:r>
          </a:p>
          <a:p>
            <a:pPr>
              <a:spcAft>
                <a:spcPts val="1200"/>
              </a:spcAft>
            </a:pPr>
            <a:r>
              <a:rPr lang="he-IL" dirty="0">
                <a:solidFill>
                  <a:srgbClr val="00B050"/>
                </a:solidFill>
              </a:rPr>
              <a:t>מאזינים</a:t>
            </a:r>
            <a:r>
              <a:rPr lang="he-IL" dirty="0"/>
              <a:t> נכתבים ע"י כותבי האפליקציה</a:t>
            </a:r>
          </a:p>
          <a:p>
            <a:pPr lvl="1"/>
            <a:r>
              <a:rPr lang="he-IL" dirty="0"/>
              <a:t>מאפשר תגובות שונות לאירועים כתלות באפליקציה</a:t>
            </a:r>
          </a:p>
          <a:p>
            <a:pPr>
              <a:buFont typeface="Wingdings" pitchFamily="2" charset="2"/>
              <a:buNone/>
            </a:pPr>
            <a:endParaRPr lang="he-IL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0E7281-FEDF-4B09-9E0D-9565EF8EE87F}" type="slidenum">
              <a:rPr lang="he-IL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065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17678D-5C45-44BA-9EC2-028FAE5DEDA6}" type="slidenum">
              <a:rPr lang="he-IL" altLang="en-US" smtClean="0"/>
              <a:pPr/>
              <a:t>20</a:t>
            </a:fld>
            <a:endParaRPr lang="en-US" altLang="en-US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647564" y="3644120"/>
            <a:ext cx="4799325" cy="3286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טיפול באירועים במחלקה נפרדת</a:t>
            </a:r>
            <a:endParaRPr lang="en-US" dirty="0"/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7564" y="1625600"/>
            <a:ext cx="8123374" cy="4906963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Display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1400" i="1" dirty="0" err="1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Shell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"example2"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Button ok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ok.setText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ok.addSelectionListener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ButtonHandler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shell.isDisposed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display.readAndDispatch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display.sleep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display.dispose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</p:txBody>
      </p:sp>
      <p:pic>
        <p:nvPicPr>
          <p:cNvPr id="6" name="Picture 8" descr="https://cdn-icons-png.flaticon.com/512/753/75334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58" y="5611364"/>
            <a:ext cx="74930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cdn-icons-png.flaticon.com/512/1005/100553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93351" y="5717965"/>
            <a:ext cx="6604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7365351" y="6018002"/>
            <a:ext cx="612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687295" y="6360664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b2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41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EA5574-D86A-4163-86E6-CE6B0E45A8A6}" type="slidenum">
              <a:rPr lang="he-IL" altLang="en-US" smtClean="0"/>
              <a:pPr/>
              <a:t>21</a:t>
            </a:fld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טיפול באירועים במחלקה נפרדת</a:t>
            </a:r>
            <a:endParaRPr lang="en-US" dirty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/>
              <a:t>לעיתים הטיפול באירוע דורש הכרות אינטימית עם המקור (כדי להימנע מחשיפת המבנה הפנימי של המקור)</a:t>
            </a:r>
          </a:p>
          <a:p>
            <a:pPr lvl="1" eaLnBrk="1" hangingPunct="1"/>
            <a:r>
              <a:rPr lang="he-IL" sz="2200"/>
              <a:t>שימוש במחלקה פנימית יוצר את האינטימיות הדרושה</a:t>
            </a:r>
          </a:p>
          <a:p>
            <a:pPr lvl="1" eaLnBrk="1" hangingPunct="1"/>
            <a:endParaRPr lang="he-IL" sz="2200"/>
          </a:p>
          <a:p>
            <a:pPr eaLnBrk="1" hangingPunct="1"/>
            <a:r>
              <a:rPr lang="he-IL" sz="2600"/>
              <a:t>בדוגמא הבאה נרצה לעדכן תווית על סמך קלט מהמשתמש</a:t>
            </a:r>
          </a:p>
          <a:p>
            <a:pPr lvl="1" eaLnBrk="1" hangingPunct="1"/>
            <a:r>
              <a:rPr lang="he-IL" sz="2200"/>
              <a:t>דרושה הכרות לא רק עם יוצר האירוע (</a:t>
            </a:r>
            <a:r>
              <a:rPr lang="en-US" sz="2200"/>
              <a:t>Text</a:t>
            </a:r>
            <a:r>
              <a:rPr lang="he-IL" sz="2200"/>
              <a:t>) אלא גם עם חלקים אחרים במבנה</a:t>
            </a:r>
          </a:p>
          <a:p>
            <a:pPr eaLnBrk="1" hangingPunct="1"/>
            <a:endParaRPr lang="he-IL" sz="2600"/>
          </a:p>
        </p:txBody>
      </p:sp>
    </p:spTree>
    <p:extLst>
      <p:ext uri="{BB962C8B-B14F-4D97-AF65-F5344CB8AC3E}">
        <p14:creationId xmlns:p14="http://schemas.microsoft.com/office/powerpoint/2010/main" val="2644799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8033" y="3443504"/>
            <a:ext cx="5580062" cy="2700300"/>
          </a:xfrm>
          <a:prstGeom prst="rect">
            <a:avLst/>
          </a:prstGeom>
          <a:solidFill>
            <a:schemeClr val="hlink">
              <a:alpha val="1215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50278A-FFF9-4441-80FD-8D0288ACBCED}" type="slidenum">
              <a:rPr lang="he-IL" altLang="en-US" smtClean="0"/>
              <a:pPr/>
              <a:t>22</a:t>
            </a:fld>
            <a:endParaRPr lang="en-US" altLang="en-US"/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3164096" y="4210636"/>
            <a:ext cx="2952328" cy="50380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65288"/>
            <a:ext cx="8458200" cy="5003800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ShellWithLabelAndTextField1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{...}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 {...}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InnerHandler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KeyListener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keyPressed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e.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character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==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CR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.getText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keyReleased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</a:rPr>
              <a:t>//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TODO</a:t>
            </a: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</a:rPr>
              <a:t> Auto-generated method stub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>
              <a:latin typeface="Calibri"/>
              <a:ea typeface="Calibri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057900" y="2492896"/>
            <a:ext cx="3086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dirty="0"/>
              <a:t>המחלקה הפנימית ניגשת לשדות </a:t>
            </a:r>
          </a:p>
          <a:p>
            <a:r>
              <a:rPr lang="he-IL" dirty="0"/>
              <a:t>הפרטיים של המחלקה העוטפת</a:t>
            </a:r>
            <a:endParaRPr lang="en-US" dirty="0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V="1">
            <a:off x="5376545" y="3227480"/>
            <a:ext cx="1799679" cy="10087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2232248" cy="98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r" eaLnBrk="1" hangingPunct="1"/>
            <a:r>
              <a:rPr lang="he-IL" dirty="0"/>
              <a:t>מחלקה פנימית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721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395413" y="5693692"/>
            <a:ext cx="4125912" cy="25558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1023F-527F-4DD4-A208-9B26A09207B7}" type="slidenum">
              <a:rPr lang="he-IL" altLang="en-US" smtClean="0"/>
              <a:pPr/>
              <a:t>23</a:t>
            </a:fld>
            <a:endParaRPr lang="en-US" altLang="en-US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32756"/>
            <a:ext cx="8458200" cy="5482369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ShellWithLabelAndTextField1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ShellWithLabelAndTextField1 shell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ShellWithLabelAndTextField1();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shell.createShell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Display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Display();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Shell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RowLayout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Label(shell,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CENTER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"Type text and press [ENTER]"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Text(shell,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LEFT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.addKeyListener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InnerHandler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</a:rPr>
              <a:t>// pack(), open(), while ... Dispose()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0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200" dirty="0">
                <a:latin typeface="Calibri"/>
                <a:ea typeface="Calibri"/>
              </a:rPr>
              <a:t> 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1980220" cy="87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09600" y="685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/>
              <a:t>מחלקה פנימית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743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שימוש במחלקות אנונימיות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בדרך כלל נזדקק רק למאזין יחיד לכל אירוע</a:t>
            </a:r>
          </a:p>
          <a:p>
            <a:pPr lvl="1"/>
            <a:r>
              <a:rPr lang="he-IL" dirty="0"/>
              <a:t>נשתמש במחלקה לוקאלית אנונימית</a:t>
            </a:r>
          </a:p>
          <a:p>
            <a:r>
              <a:rPr lang="he-IL" b="1" dirty="0"/>
              <a:t>תזכורת</a:t>
            </a:r>
            <a:r>
              <a:rPr lang="he-IL" dirty="0"/>
              <a:t>: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יצירת מופע חדש של מחלקה ללא שם, שטרם הוגדרה, שיורשת באופן אוטומטי מ </a:t>
            </a:r>
            <a:r>
              <a:rPr lang="en-US" dirty="0" err="1"/>
              <a:t>className</a:t>
            </a:r>
            <a:endParaRPr lang="he-IL" dirty="0"/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יצירת מופע חדש של מחלקה ללא שם, שטרם הוגדרה, שמממשת באופן אוטומטי את </a:t>
            </a:r>
            <a:r>
              <a:rPr lang="en-US" dirty="0" err="1"/>
              <a:t>interfaceName</a:t>
            </a:r>
            <a:endParaRPr lang="he-IL" dirty="0"/>
          </a:p>
          <a:p>
            <a:endParaRPr lang="en-US" dirty="0"/>
          </a:p>
          <a:p>
            <a:endParaRPr lang="he-IL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59F273-C696-4317-A425-3C737095F482}" type="slidenum">
              <a:rPr lang="he-IL" altLang="en-US" smtClean="0"/>
              <a:pPr/>
              <a:t>24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47564" y="2808288"/>
            <a:ext cx="62071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([argument-list]) {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classBody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564" y="4373563"/>
            <a:ext cx="62071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interfaceName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classBody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he-IL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Left Brace 2"/>
          <p:cNvSpPr/>
          <p:nvPr/>
        </p:nvSpPr>
        <p:spPr>
          <a:xfrm rot="5400000">
            <a:off x="1807797" y="2078626"/>
            <a:ext cx="162560" cy="1220565"/>
          </a:xfrm>
          <a:prstGeom prst="leftBrac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175" y="1961297"/>
            <a:ext cx="19498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מחלקה ממנה נרצה לרשת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Left Brace 9"/>
          <p:cNvSpPr/>
          <p:nvPr/>
        </p:nvSpPr>
        <p:spPr>
          <a:xfrm rot="5400000">
            <a:off x="3684153" y="1742193"/>
            <a:ext cx="162560" cy="1893432"/>
          </a:xfrm>
          <a:prstGeom prst="leftBrac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47418" y="2170331"/>
            <a:ext cx="3024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קלטים</a:t>
            </a:r>
            <a:r>
              <a:rPr lang="he-IL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לבנאי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53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0" grpId="0" animBg="1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reeform 8"/>
          <p:cNvSpPr>
            <a:spLocks/>
          </p:cNvSpPr>
          <p:nvPr/>
        </p:nvSpPr>
        <p:spPr bwMode="auto">
          <a:xfrm>
            <a:off x="827367" y="3140968"/>
            <a:ext cx="4260439" cy="2844335"/>
          </a:xfrm>
          <a:custGeom>
            <a:avLst/>
            <a:gdLst>
              <a:gd name="T0" fmla="*/ 2147483647 w 3243"/>
              <a:gd name="T1" fmla="*/ 2147483647 h 1798"/>
              <a:gd name="T2" fmla="*/ 2147483647 w 3243"/>
              <a:gd name="T3" fmla="*/ 2147483647 h 1798"/>
              <a:gd name="T4" fmla="*/ 2147483647 w 3243"/>
              <a:gd name="T5" fmla="*/ 2147483647 h 1798"/>
              <a:gd name="T6" fmla="*/ 0 w 3243"/>
              <a:gd name="T7" fmla="*/ 2147483647 h 1798"/>
              <a:gd name="T8" fmla="*/ 2147483647 w 3243"/>
              <a:gd name="T9" fmla="*/ 2147483647 h 1798"/>
              <a:gd name="T10" fmla="*/ 2147483647 w 3243"/>
              <a:gd name="T11" fmla="*/ 2147483647 h 1798"/>
              <a:gd name="T12" fmla="*/ 2147483647 w 3243"/>
              <a:gd name="T13" fmla="*/ 2147483647 h 1798"/>
              <a:gd name="T14" fmla="*/ 2147483647 w 3243"/>
              <a:gd name="T15" fmla="*/ 0 h 1798"/>
              <a:gd name="T16" fmla="*/ 2147483647 w 3243"/>
              <a:gd name="T17" fmla="*/ 2147483647 h 17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43"/>
              <a:gd name="T28" fmla="*/ 0 h 1798"/>
              <a:gd name="T29" fmla="*/ 3243 w 3243"/>
              <a:gd name="T30" fmla="*/ 1798 h 1798"/>
              <a:gd name="connsiteX0" fmla="*/ 3882 w 10000"/>
              <a:gd name="connsiteY0" fmla="*/ 33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3882 w 10000"/>
              <a:gd name="connsiteY8" fmla="*/ 33 h 10000"/>
              <a:gd name="connsiteX0" fmla="*/ 4207 w 10000"/>
              <a:gd name="connsiteY0" fmla="*/ 126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207 w 10000"/>
              <a:gd name="connsiteY8" fmla="*/ 126 h 10000"/>
              <a:gd name="connsiteX0" fmla="*/ 4068 w 10000"/>
              <a:gd name="connsiteY0" fmla="*/ 126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068 w 10000"/>
              <a:gd name="connsiteY8" fmla="*/ 126 h 10000"/>
              <a:gd name="connsiteX0" fmla="*/ 4138 w 10000"/>
              <a:gd name="connsiteY0" fmla="*/ 126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126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01 w 10000"/>
              <a:gd name="connsiteY5" fmla="*/ 9208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01 w 10000"/>
              <a:gd name="connsiteY4" fmla="*/ 9965 h 10000"/>
              <a:gd name="connsiteX5" fmla="*/ 501 w 10000"/>
              <a:gd name="connsiteY5" fmla="*/ 9208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01 w 10000"/>
              <a:gd name="connsiteY4" fmla="*/ 9965 h 10000"/>
              <a:gd name="connsiteX5" fmla="*/ 501 w 10000"/>
              <a:gd name="connsiteY5" fmla="*/ 9208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27 w 9989"/>
              <a:gd name="connsiteY0" fmla="*/ 0 h 9965"/>
              <a:gd name="connsiteX1" fmla="*/ 4127 w 9989"/>
              <a:gd name="connsiteY1" fmla="*/ 883 h 9965"/>
              <a:gd name="connsiteX2" fmla="*/ 70 w 9989"/>
              <a:gd name="connsiteY2" fmla="*/ 883 h 9965"/>
              <a:gd name="connsiteX3" fmla="*/ 0 w 9989"/>
              <a:gd name="connsiteY3" fmla="*/ 9965 h 9965"/>
              <a:gd name="connsiteX4" fmla="*/ 490 w 9989"/>
              <a:gd name="connsiteY4" fmla="*/ 9965 h 9965"/>
              <a:gd name="connsiteX5" fmla="*/ 490 w 9989"/>
              <a:gd name="connsiteY5" fmla="*/ 9208 h 9965"/>
              <a:gd name="connsiteX6" fmla="*/ 9989 w 9989"/>
              <a:gd name="connsiteY6" fmla="*/ 8865 h 9965"/>
              <a:gd name="connsiteX7" fmla="*/ 9967 w 9989"/>
              <a:gd name="connsiteY7" fmla="*/ 0 h 9965"/>
              <a:gd name="connsiteX8" fmla="*/ 4127 w 9989"/>
              <a:gd name="connsiteY8" fmla="*/ 0 h 9965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1 w 10000"/>
              <a:gd name="connsiteY4" fmla="*/ 10000 h 10000"/>
              <a:gd name="connsiteX5" fmla="*/ 491 w 10000"/>
              <a:gd name="connsiteY5" fmla="*/ 9240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0 w 10000"/>
              <a:gd name="connsiteY4" fmla="*/ 10000 h 10000"/>
              <a:gd name="connsiteX5" fmla="*/ 491 w 10000"/>
              <a:gd name="connsiteY5" fmla="*/ 9240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0 w 10000"/>
              <a:gd name="connsiteY4" fmla="*/ 10000 h 10000"/>
              <a:gd name="connsiteX5" fmla="*/ 491 w 10000"/>
              <a:gd name="connsiteY5" fmla="*/ 9240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0 w 10000"/>
              <a:gd name="connsiteY4" fmla="*/ 10000 h 10000"/>
              <a:gd name="connsiteX5" fmla="*/ 490 w 10000"/>
              <a:gd name="connsiteY5" fmla="*/ 9114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12"/>
              <a:gd name="connsiteY0" fmla="*/ 0 h 10000"/>
              <a:gd name="connsiteX1" fmla="*/ 4132 w 10012"/>
              <a:gd name="connsiteY1" fmla="*/ 886 h 10000"/>
              <a:gd name="connsiteX2" fmla="*/ 70 w 10012"/>
              <a:gd name="connsiteY2" fmla="*/ 886 h 10000"/>
              <a:gd name="connsiteX3" fmla="*/ 0 w 10012"/>
              <a:gd name="connsiteY3" fmla="*/ 10000 h 10000"/>
              <a:gd name="connsiteX4" fmla="*/ 490 w 10012"/>
              <a:gd name="connsiteY4" fmla="*/ 10000 h 10000"/>
              <a:gd name="connsiteX5" fmla="*/ 490 w 10012"/>
              <a:gd name="connsiteY5" fmla="*/ 9114 h 10000"/>
              <a:gd name="connsiteX6" fmla="*/ 10012 w 10012"/>
              <a:gd name="connsiteY6" fmla="*/ 8987 h 10000"/>
              <a:gd name="connsiteX7" fmla="*/ 9978 w 10012"/>
              <a:gd name="connsiteY7" fmla="*/ 0 h 10000"/>
              <a:gd name="connsiteX8" fmla="*/ 4132 w 10012"/>
              <a:gd name="connsiteY8" fmla="*/ 0 h 10000"/>
              <a:gd name="connsiteX0" fmla="*/ 4132 w 10012"/>
              <a:gd name="connsiteY0" fmla="*/ 0 h 10000"/>
              <a:gd name="connsiteX1" fmla="*/ 4132 w 10012"/>
              <a:gd name="connsiteY1" fmla="*/ 886 h 10000"/>
              <a:gd name="connsiteX2" fmla="*/ 70 w 10012"/>
              <a:gd name="connsiteY2" fmla="*/ 886 h 10000"/>
              <a:gd name="connsiteX3" fmla="*/ 0 w 10012"/>
              <a:gd name="connsiteY3" fmla="*/ 10000 h 10000"/>
              <a:gd name="connsiteX4" fmla="*/ 490 w 10012"/>
              <a:gd name="connsiteY4" fmla="*/ 10000 h 10000"/>
              <a:gd name="connsiteX5" fmla="*/ 490 w 10012"/>
              <a:gd name="connsiteY5" fmla="*/ 9114 h 10000"/>
              <a:gd name="connsiteX6" fmla="*/ 10012 w 10012"/>
              <a:gd name="connsiteY6" fmla="*/ 9114 h 10000"/>
              <a:gd name="connsiteX7" fmla="*/ 9978 w 10012"/>
              <a:gd name="connsiteY7" fmla="*/ 0 h 10000"/>
              <a:gd name="connsiteX8" fmla="*/ 4132 w 10012"/>
              <a:gd name="connsiteY8" fmla="*/ 0 h 10000"/>
              <a:gd name="connsiteX0" fmla="*/ 4132 w 10019"/>
              <a:gd name="connsiteY0" fmla="*/ 0 h 10000"/>
              <a:gd name="connsiteX1" fmla="*/ 4132 w 10019"/>
              <a:gd name="connsiteY1" fmla="*/ 886 h 10000"/>
              <a:gd name="connsiteX2" fmla="*/ 70 w 10019"/>
              <a:gd name="connsiteY2" fmla="*/ 886 h 10000"/>
              <a:gd name="connsiteX3" fmla="*/ 0 w 10019"/>
              <a:gd name="connsiteY3" fmla="*/ 10000 h 10000"/>
              <a:gd name="connsiteX4" fmla="*/ 490 w 10019"/>
              <a:gd name="connsiteY4" fmla="*/ 10000 h 10000"/>
              <a:gd name="connsiteX5" fmla="*/ 490 w 10019"/>
              <a:gd name="connsiteY5" fmla="*/ 9114 h 10000"/>
              <a:gd name="connsiteX6" fmla="*/ 10012 w 10019"/>
              <a:gd name="connsiteY6" fmla="*/ 9114 h 10000"/>
              <a:gd name="connsiteX7" fmla="*/ 10012 w 10019"/>
              <a:gd name="connsiteY7" fmla="*/ 0 h 10000"/>
              <a:gd name="connsiteX8" fmla="*/ 4132 w 10019"/>
              <a:gd name="connsiteY8" fmla="*/ 0 h 10000"/>
              <a:gd name="connsiteX0" fmla="*/ 4132 w 10019"/>
              <a:gd name="connsiteY0" fmla="*/ 0 h 10000"/>
              <a:gd name="connsiteX1" fmla="*/ 4132 w 10019"/>
              <a:gd name="connsiteY1" fmla="*/ 886 h 10000"/>
              <a:gd name="connsiteX2" fmla="*/ 70 w 10019"/>
              <a:gd name="connsiteY2" fmla="*/ 886 h 10000"/>
              <a:gd name="connsiteX3" fmla="*/ 0 w 10019"/>
              <a:gd name="connsiteY3" fmla="*/ 10000 h 10000"/>
              <a:gd name="connsiteX4" fmla="*/ 490 w 10019"/>
              <a:gd name="connsiteY4" fmla="*/ 10000 h 10000"/>
              <a:gd name="connsiteX5" fmla="*/ 490 w 10019"/>
              <a:gd name="connsiteY5" fmla="*/ 9114 h 10000"/>
              <a:gd name="connsiteX6" fmla="*/ 9942 w 10019"/>
              <a:gd name="connsiteY6" fmla="*/ 9114 h 10000"/>
              <a:gd name="connsiteX7" fmla="*/ 10012 w 10019"/>
              <a:gd name="connsiteY7" fmla="*/ 0 h 10000"/>
              <a:gd name="connsiteX8" fmla="*/ 4132 w 10019"/>
              <a:gd name="connsiteY8" fmla="*/ 0 h 10000"/>
              <a:gd name="connsiteX0" fmla="*/ 4132 w 9942"/>
              <a:gd name="connsiteY0" fmla="*/ 0 h 10000"/>
              <a:gd name="connsiteX1" fmla="*/ 4132 w 9942"/>
              <a:gd name="connsiteY1" fmla="*/ 886 h 10000"/>
              <a:gd name="connsiteX2" fmla="*/ 70 w 9942"/>
              <a:gd name="connsiteY2" fmla="*/ 886 h 10000"/>
              <a:gd name="connsiteX3" fmla="*/ 0 w 9942"/>
              <a:gd name="connsiteY3" fmla="*/ 10000 h 10000"/>
              <a:gd name="connsiteX4" fmla="*/ 490 w 9942"/>
              <a:gd name="connsiteY4" fmla="*/ 10000 h 10000"/>
              <a:gd name="connsiteX5" fmla="*/ 490 w 9942"/>
              <a:gd name="connsiteY5" fmla="*/ 9114 h 10000"/>
              <a:gd name="connsiteX6" fmla="*/ 9942 w 9942"/>
              <a:gd name="connsiteY6" fmla="*/ 9114 h 10000"/>
              <a:gd name="connsiteX7" fmla="*/ 8262 w 9942"/>
              <a:gd name="connsiteY7" fmla="*/ 0 h 10000"/>
              <a:gd name="connsiteX8" fmla="*/ 4132 w 9942"/>
              <a:gd name="connsiteY8" fmla="*/ 0 h 10000"/>
              <a:gd name="connsiteX0" fmla="*/ 4156 w 8380"/>
              <a:gd name="connsiteY0" fmla="*/ 0 h 10000"/>
              <a:gd name="connsiteX1" fmla="*/ 4156 w 8380"/>
              <a:gd name="connsiteY1" fmla="*/ 886 h 10000"/>
              <a:gd name="connsiteX2" fmla="*/ 70 w 8380"/>
              <a:gd name="connsiteY2" fmla="*/ 886 h 10000"/>
              <a:gd name="connsiteX3" fmla="*/ 0 w 8380"/>
              <a:gd name="connsiteY3" fmla="*/ 10000 h 10000"/>
              <a:gd name="connsiteX4" fmla="*/ 493 w 8380"/>
              <a:gd name="connsiteY4" fmla="*/ 10000 h 10000"/>
              <a:gd name="connsiteX5" fmla="*/ 493 w 8380"/>
              <a:gd name="connsiteY5" fmla="*/ 9114 h 10000"/>
              <a:gd name="connsiteX6" fmla="*/ 8380 w 8380"/>
              <a:gd name="connsiteY6" fmla="*/ 9114 h 10000"/>
              <a:gd name="connsiteX7" fmla="*/ 8310 w 8380"/>
              <a:gd name="connsiteY7" fmla="*/ 0 h 10000"/>
              <a:gd name="connsiteX8" fmla="*/ 4156 w 8380"/>
              <a:gd name="connsiteY8" fmla="*/ 0 h 10000"/>
              <a:gd name="connsiteX0" fmla="*/ 4959 w 9925"/>
              <a:gd name="connsiteY0" fmla="*/ 0 h 10000"/>
              <a:gd name="connsiteX1" fmla="*/ 4959 w 9925"/>
              <a:gd name="connsiteY1" fmla="*/ 886 h 10000"/>
              <a:gd name="connsiteX2" fmla="*/ 84 w 9925"/>
              <a:gd name="connsiteY2" fmla="*/ 886 h 10000"/>
              <a:gd name="connsiteX3" fmla="*/ 0 w 9925"/>
              <a:gd name="connsiteY3" fmla="*/ 10000 h 10000"/>
              <a:gd name="connsiteX4" fmla="*/ 588 w 9925"/>
              <a:gd name="connsiteY4" fmla="*/ 10000 h 10000"/>
              <a:gd name="connsiteX5" fmla="*/ 588 w 9925"/>
              <a:gd name="connsiteY5" fmla="*/ 9114 h 10000"/>
              <a:gd name="connsiteX6" fmla="*/ 9832 w 9925"/>
              <a:gd name="connsiteY6" fmla="*/ 9114 h 10000"/>
              <a:gd name="connsiteX7" fmla="*/ 9916 w 9925"/>
              <a:gd name="connsiteY7" fmla="*/ 0 h 10000"/>
              <a:gd name="connsiteX8" fmla="*/ 4959 w 9925"/>
              <a:gd name="connsiteY8" fmla="*/ 0 h 10000"/>
              <a:gd name="connsiteX0" fmla="*/ 4996 w 9991"/>
              <a:gd name="connsiteY0" fmla="*/ 0 h 10000"/>
              <a:gd name="connsiteX1" fmla="*/ 4996 w 9991"/>
              <a:gd name="connsiteY1" fmla="*/ 886 h 10000"/>
              <a:gd name="connsiteX2" fmla="*/ 85 w 9991"/>
              <a:gd name="connsiteY2" fmla="*/ 886 h 10000"/>
              <a:gd name="connsiteX3" fmla="*/ 0 w 9991"/>
              <a:gd name="connsiteY3" fmla="*/ 10000 h 10000"/>
              <a:gd name="connsiteX4" fmla="*/ 592 w 9991"/>
              <a:gd name="connsiteY4" fmla="*/ 10000 h 10000"/>
              <a:gd name="connsiteX5" fmla="*/ 592 w 9991"/>
              <a:gd name="connsiteY5" fmla="*/ 9114 h 10000"/>
              <a:gd name="connsiteX6" fmla="*/ 9906 w 9991"/>
              <a:gd name="connsiteY6" fmla="*/ 9114 h 10000"/>
              <a:gd name="connsiteX7" fmla="*/ 9991 w 9991"/>
              <a:gd name="connsiteY7" fmla="*/ 0 h 10000"/>
              <a:gd name="connsiteX8" fmla="*/ 4996 w 9991"/>
              <a:gd name="connsiteY8" fmla="*/ 0 h 10000"/>
              <a:gd name="connsiteX0" fmla="*/ 5001 w 10028"/>
              <a:gd name="connsiteY0" fmla="*/ 0 h 10000"/>
              <a:gd name="connsiteX1" fmla="*/ 5001 w 10028"/>
              <a:gd name="connsiteY1" fmla="*/ 886 h 10000"/>
              <a:gd name="connsiteX2" fmla="*/ 85 w 10028"/>
              <a:gd name="connsiteY2" fmla="*/ 886 h 10000"/>
              <a:gd name="connsiteX3" fmla="*/ 0 w 10028"/>
              <a:gd name="connsiteY3" fmla="*/ 10000 h 10000"/>
              <a:gd name="connsiteX4" fmla="*/ 593 w 10028"/>
              <a:gd name="connsiteY4" fmla="*/ 10000 h 10000"/>
              <a:gd name="connsiteX5" fmla="*/ 593 w 10028"/>
              <a:gd name="connsiteY5" fmla="*/ 9114 h 10000"/>
              <a:gd name="connsiteX6" fmla="*/ 10000 w 10028"/>
              <a:gd name="connsiteY6" fmla="*/ 9114 h 10000"/>
              <a:gd name="connsiteX7" fmla="*/ 10000 w 10028"/>
              <a:gd name="connsiteY7" fmla="*/ 0 h 10000"/>
              <a:gd name="connsiteX8" fmla="*/ 5001 w 10028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28" h="10000">
                <a:moveTo>
                  <a:pt x="5001" y="0"/>
                </a:moveTo>
                <a:cubicBezTo>
                  <a:pt x="5012" y="276"/>
                  <a:pt x="4991" y="610"/>
                  <a:pt x="5001" y="886"/>
                </a:cubicBezTo>
                <a:lnTo>
                  <a:pt x="85" y="886"/>
                </a:lnTo>
                <a:cubicBezTo>
                  <a:pt x="56" y="3924"/>
                  <a:pt x="27" y="6962"/>
                  <a:pt x="0" y="10000"/>
                </a:cubicBezTo>
                <a:lnTo>
                  <a:pt x="593" y="10000"/>
                </a:lnTo>
                <a:cubicBezTo>
                  <a:pt x="584" y="9735"/>
                  <a:pt x="604" y="9379"/>
                  <a:pt x="593" y="9114"/>
                </a:cubicBezTo>
                <a:lnTo>
                  <a:pt x="10000" y="9114"/>
                </a:lnTo>
                <a:cubicBezTo>
                  <a:pt x="10028" y="6076"/>
                  <a:pt x="9972" y="3038"/>
                  <a:pt x="10000" y="0"/>
                </a:cubicBezTo>
                <a:lnTo>
                  <a:pt x="5001" y="0"/>
                </a:lnTo>
                <a:close/>
              </a:path>
            </a:pathLst>
          </a:cu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484784"/>
            <a:ext cx="8458200" cy="5373216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ShellWithLabelAndTextField2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latin typeface="Consolas"/>
                <a:ea typeface="Calibri"/>
              </a:rPr>
              <a:t> </a:t>
            </a:r>
            <a:endParaRPr lang="en-US" sz="9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r>
              <a:rPr lang="en-US" sz="1400" dirty="0">
                <a:latin typeface="Calibri"/>
                <a:ea typeface="Calibri"/>
              </a:rPr>
              <a:t>...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latin typeface="Consolas"/>
                <a:ea typeface="Calibri"/>
              </a:rPr>
              <a:t> </a:t>
            </a:r>
            <a:endParaRPr lang="en-US" sz="9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900" dirty="0">
                <a:latin typeface="Calibri"/>
                <a:ea typeface="Calibri"/>
              </a:rPr>
              <a:t>...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.addKeyListener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KeyListener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keyPressed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e.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character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== 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CR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.getText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latin typeface="Consolas"/>
                <a:ea typeface="Calibri"/>
              </a:rPr>
              <a:t> </a:t>
            </a:r>
            <a:endParaRPr lang="en-US" sz="9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keyReleased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dirty="0">
                <a:solidFill>
                  <a:srgbClr val="3F7F5F"/>
                </a:solidFill>
                <a:latin typeface="Consolas"/>
                <a:ea typeface="Calibri"/>
              </a:rPr>
              <a:t>// </a:t>
            </a:r>
            <a:r>
              <a:rPr lang="en-US" sz="1600" b="1" dirty="0">
                <a:solidFill>
                  <a:srgbClr val="7F9FBF"/>
                </a:solidFill>
                <a:latin typeface="Consolas"/>
                <a:ea typeface="Calibri"/>
              </a:rPr>
              <a:t>TODO</a:t>
            </a:r>
            <a:r>
              <a:rPr lang="en-US" sz="1600" dirty="0">
                <a:solidFill>
                  <a:srgbClr val="3F7F5F"/>
                </a:solidFill>
                <a:latin typeface="Consolas"/>
                <a:ea typeface="Calibri"/>
              </a:rPr>
              <a:t> Auto-generated method stub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});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latin typeface="Consolas"/>
                <a:ea typeface="Calibri"/>
              </a:rPr>
              <a:t> </a:t>
            </a:r>
            <a:endParaRPr lang="en-US" sz="9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</a:rPr>
              <a:t>// pack(), open(), while ... Dispose()</a:t>
            </a:r>
            <a:endParaRPr lang="en-US" sz="13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3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300" dirty="0">
              <a:latin typeface="Calibri"/>
              <a:ea typeface="Calibri"/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35B9AF-C2C3-47A0-914C-C1A49216EB3E}" type="slidenum">
              <a:rPr lang="he-IL" altLang="en-US" smtClean="0"/>
              <a:pPr/>
              <a:t>25</a:t>
            </a:fld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מחלקה אנונימית</a:t>
            </a:r>
            <a:endParaRPr lang="en-US" dirty="0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 flipV="1">
            <a:off x="1504329" y="5814318"/>
            <a:ext cx="2339975" cy="158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1000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3871292" y="5634931"/>
            <a:ext cx="4229100" cy="376237"/>
          </a:xfrm>
          <a:custGeom>
            <a:avLst/>
            <a:gdLst>
              <a:gd name="connsiteX0" fmla="*/ 0 w 4229100"/>
              <a:gd name="connsiteY0" fmla="*/ 0 h 376237"/>
              <a:gd name="connsiteX1" fmla="*/ 4229100 w 4229100"/>
              <a:gd name="connsiteY1" fmla="*/ 0 h 376237"/>
              <a:gd name="connsiteX2" fmla="*/ 4229100 w 4229100"/>
              <a:gd name="connsiteY2" fmla="*/ 376237 h 376237"/>
              <a:gd name="connsiteX3" fmla="*/ 0 w 4229100"/>
              <a:gd name="connsiteY3" fmla="*/ 376237 h 376237"/>
              <a:gd name="connsiteX4" fmla="*/ 0 w 4229100"/>
              <a:gd name="connsiteY4" fmla="*/ 0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29100" h="376237">
                <a:moveTo>
                  <a:pt x="0" y="0"/>
                </a:moveTo>
                <a:lnTo>
                  <a:pt x="4229100" y="0"/>
                </a:lnTo>
                <a:lnTo>
                  <a:pt x="4229100" y="376237"/>
                </a:lnTo>
                <a:lnTo>
                  <a:pt x="0" y="37623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סוגר סוגריים של המתודה </a:t>
            </a:r>
            <a:r>
              <a:rPr lang="en-US"/>
              <a:t>addKeyListener()</a:t>
            </a:r>
          </a:p>
        </p:txBody>
      </p:sp>
    </p:spTree>
    <p:extLst>
      <p:ext uri="{BB962C8B-B14F-4D97-AF65-F5344CB8AC3E}">
        <p14:creationId xmlns:p14="http://schemas.microsoft.com/office/powerpoint/2010/main" val="11371661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Freeform 8"/>
          <p:cNvSpPr>
            <a:spLocks/>
          </p:cNvSpPr>
          <p:nvPr/>
        </p:nvSpPr>
        <p:spPr bwMode="auto">
          <a:xfrm>
            <a:off x="887244" y="3536930"/>
            <a:ext cx="4116931" cy="2088314"/>
          </a:xfrm>
          <a:custGeom>
            <a:avLst/>
            <a:gdLst>
              <a:gd name="T0" fmla="*/ 2147483647 w 3243"/>
              <a:gd name="T1" fmla="*/ 2147483647 h 1798"/>
              <a:gd name="T2" fmla="*/ 2147483647 w 3243"/>
              <a:gd name="T3" fmla="*/ 2147483647 h 1798"/>
              <a:gd name="T4" fmla="*/ 2147483647 w 3243"/>
              <a:gd name="T5" fmla="*/ 2147483647 h 1798"/>
              <a:gd name="T6" fmla="*/ 0 w 3243"/>
              <a:gd name="T7" fmla="*/ 2147483647 h 1798"/>
              <a:gd name="T8" fmla="*/ 2147483647 w 3243"/>
              <a:gd name="T9" fmla="*/ 2147483647 h 1798"/>
              <a:gd name="T10" fmla="*/ 2147483647 w 3243"/>
              <a:gd name="T11" fmla="*/ 2147483647 h 1798"/>
              <a:gd name="T12" fmla="*/ 2147483647 w 3243"/>
              <a:gd name="T13" fmla="*/ 2147483647 h 1798"/>
              <a:gd name="T14" fmla="*/ 2147483647 w 3243"/>
              <a:gd name="T15" fmla="*/ 0 h 1798"/>
              <a:gd name="T16" fmla="*/ 2147483647 w 3243"/>
              <a:gd name="T17" fmla="*/ 2147483647 h 17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43"/>
              <a:gd name="T28" fmla="*/ 0 h 1798"/>
              <a:gd name="T29" fmla="*/ 3243 w 3243"/>
              <a:gd name="T30" fmla="*/ 1798 h 1798"/>
              <a:gd name="connsiteX0" fmla="*/ 3952 w 10070"/>
              <a:gd name="connsiteY0" fmla="*/ 33 h 11662"/>
              <a:gd name="connsiteX1" fmla="*/ 3977 w 10070"/>
              <a:gd name="connsiteY1" fmla="*/ 857 h 11662"/>
              <a:gd name="connsiteX2" fmla="*/ 73 w 10070"/>
              <a:gd name="connsiteY2" fmla="*/ 895 h 11662"/>
              <a:gd name="connsiteX3" fmla="*/ 0 w 10070"/>
              <a:gd name="connsiteY3" fmla="*/ 11662 h 11662"/>
              <a:gd name="connsiteX4" fmla="*/ 594 w 10070"/>
              <a:gd name="connsiteY4" fmla="*/ 10000 h 11662"/>
              <a:gd name="connsiteX5" fmla="*/ 594 w 10070"/>
              <a:gd name="connsiteY5" fmla="*/ 8865 h 11662"/>
              <a:gd name="connsiteX6" fmla="*/ 10070 w 10070"/>
              <a:gd name="connsiteY6" fmla="*/ 8865 h 11662"/>
              <a:gd name="connsiteX7" fmla="*/ 10048 w 10070"/>
              <a:gd name="connsiteY7" fmla="*/ 0 h 11662"/>
              <a:gd name="connsiteX8" fmla="*/ 3952 w 10070"/>
              <a:gd name="connsiteY8" fmla="*/ 33 h 11662"/>
              <a:gd name="connsiteX0" fmla="*/ 3952 w 10070"/>
              <a:gd name="connsiteY0" fmla="*/ 33 h 11662"/>
              <a:gd name="connsiteX1" fmla="*/ 3977 w 10070"/>
              <a:gd name="connsiteY1" fmla="*/ 857 h 11662"/>
              <a:gd name="connsiteX2" fmla="*/ 73 w 10070"/>
              <a:gd name="connsiteY2" fmla="*/ 895 h 11662"/>
              <a:gd name="connsiteX3" fmla="*/ 0 w 10070"/>
              <a:gd name="connsiteY3" fmla="*/ 11662 h 11662"/>
              <a:gd name="connsiteX4" fmla="*/ 350 w 10070"/>
              <a:gd name="connsiteY4" fmla="*/ 11662 h 11662"/>
              <a:gd name="connsiteX5" fmla="*/ 594 w 10070"/>
              <a:gd name="connsiteY5" fmla="*/ 8865 h 11662"/>
              <a:gd name="connsiteX6" fmla="*/ 10070 w 10070"/>
              <a:gd name="connsiteY6" fmla="*/ 8865 h 11662"/>
              <a:gd name="connsiteX7" fmla="*/ 10048 w 10070"/>
              <a:gd name="connsiteY7" fmla="*/ 0 h 11662"/>
              <a:gd name="connsiteX8" fmla="*/ 3952 w 10070"/>
              <a:gd name="connsiteY8" fmla="*/ 33 h 11662"/>
              <a:gd name="connsiteX0" fmla="*/ 3952 w 10070"/>
              <a:gd name="connsiteY0" fmla="*/ 33 h 11662"/>
              <a:gd name="connsiteX1" fmla="*/ 3977 w 10070"/>
              <a:gd name="connsiteY1" fmla="*/ 857 h 11662"/>
              <a:gd name="connsiteX2" fmla="*/ 73 w 10070"/>
              <a:gd name="connsiteY2" fmla="*/ 895 h 11662"/>
              <a:gd name="connsiteX3" fmla="*/ 0 w 10070"/>
              <a:gd name="connsiteY3" fmla="*/ 11662 h 11662"/>
              <a:gd name="connsiteX4" fmla="*/ 350 w 10070"/>
              <a:gd name="connsiteY4" fmla="*/ 11662 h 11662"/>
              <a:gd name="connsiteX5" fmla="*/ 420 w 10070"/>
              <a:gd name="connsiteY5" fmla="*/ 10053 h 11662"/>
              <a:gd name="connsiteX6" fmla="*/ 10070 w 10070"/>
              <a:gd name="connsiteY6" fmla="*/ 8865 h 11662"/>
              <a:gd name="connsiteX7" fmla="*/ 10048 w 10070"/>
              <a:gd name="connsiteY7" fmla="*/ 0 h 11662"/>
              <a:gd name="connsiteX8" fmla="*/ 3952 w 10070"/>
              <a:gd name="connsiteY8" fmla="*/ 33 h 11662"/>
              <a:gd name="connsiteX0" fmla="*/ 3952 w 10055"/>
              <a:gd name="connsiteY0" fmla="*/ 33 h 11662"/>
              <a:gd name="connsiteX1" fmla="*/ 3977 w 10055"/>
              <a:gd name="connsiteY1" fmla="*/ 857 h 11662"/>
              <a:gd name="connsiteX2" fmla="*/ 73 w 10055"/>
              <a:gd name="connsiteY2" fmla="*/ 895 h 11662"/>
              <a:gd name="connsiteX3" fmla="*/ 0 w 10055"/>
              <a:gd name="connsiteY3" fmla="*/ 11662 h 11662"/>
              <a:gd name="connsiteX4" fmla="*/ 350 w 10055"/>
              <a:gd name="connsiteY4" fmla="*/ 11662 h 11662"/>
              <a:gd name="connsiteX5" fmla="*/ 420 w 10055"/>
              <a:gd name="connsiteY5" fmla="*/ 10053 h 11662"/>
              <a:gd name="connsiteX6" fmla="*/ 10001 w 10055"/>
              <a:gd name="connsiteY6" fmla="*/ 9852 h 11662"/>
              <a:gd name="connsiteX7" fmla="*/ 10048 w 10055"/>
              <a:gd name="connsiteY7" fmla="*/ 0 h 11662"/>
              <a:gd name="connsiteX8" fmla="*/ 3952 w 10055"/>
              <a:gd name="connsiteY8" fmla="*/ 33 h 11662"/>
              <a:gd name="connsiteX0" fmla="*/ 3952 w 10071"/>
              <a:gd name="connsiteY0" fmla="*/ 33 h 11662"/>
              <a:gd name="connsiteX1" fmla="*/ 3977 w 10071"/>
              <a:gd name="connsiteY1" fmla="*/ 857 h 11662"/>
              <a:gd name="connsiteX2" fmla="*/ 73 w 10071"/>
              <a:gd name="connsiteY2" fmla="*/ 895 h 11662"/>
              <a:gd name="connsiteX3" fmla="*/ 0 w 10071"/>
              <a:gd name="connsiteY3" fmla="*/ 11662 h 11662"/>
              <a:gd name="connsiteX4" fmla="*/ 350 w 10071"/>
              <a:gd name="connsiteY4" fmla="*/ 11662 h 11662"/>
              <a:gd name="connsiteX5" fmla="*/ 420 w 10071"/>
              <a:gd name="connsiteY5" fmla="*/ 10053 h 11662"/>
              <a:gd name="connsiteX6" fmla="*/ 10071 w 10071"/>
              <a:gd name="connsiteY6" fmla="*/ 10053 h 11662"/>
              <a:gd name="connsiteX7" fmla="*/ 10048 w 10071"/>
              <a:gd name="connsiteY7" fmla="*/ 0 h 11662"/>
              <a:gd name="connsiteX8" fmla="*/ 3952 w 10071"/>
              <a:gd name="connsiteY8" fmla="*/ 33 h 11662"/>
              <a:gd name="connsiteX0" fmla="*/ 3952 w 10148"/>
              <a:gd name="connsiteY0" fmla="*/ 33 h 11662"/>
              <a:gd name="connsiteX1" fmla="*/ 3977 w 10148"/>
              <a:gd name="connsiteY1" fmla="*/ 857 h 11662"/>
              <a:gd name="connsiteX2" fmla="*/ 73 w 10148"/>
              <a:gd name="connsiteY2" fmla="*/ 895 h 11662"/>
              <a:gd name="connsiteX3" fmla="*/ 0 w 10148"/>
              <a:gd name="connsiteY3" fmla="*/ 11662 h 11662"/>
              <a:gd name="connsiteX4" fmla="*/ 350 w 10148"/>
              <a:gd name="connsiteY4" fmla="*/ 11662 h 11662"/>
              <a:gd name="connsiteX5" fmla="*/ 420 w 10148"/>
              <a:gd name="connsiteY5" fmla="*/ 10053 h 11662"/>
              <a:gd name="connsiteX6" fmla="*/ 10071 w 10148"/>
              <a:gd name="connsiteY6" fmla="*/ 10053 h 11662"/>
              <a:gd name="connsiteX7" fmla="*/ 10141 w 10148"/>
              <a:gd name="connsiteY7" fmla="*/ 0 h 11662"/>
              <a:gd name="connsiteX8" fmla="*/ 3952 w 10148"/>
              <a:gd name="connsiteY8" fmla="*/ 33 h 11662"/>
              <a:gd name="connsiteX0" fmla="*/ 3952 w 10071"/>
              <a:gd name="connsiteY0" fmla="*/ 33 h 11662"/>
              <a:gd name="connsiteX1" fmla="*/ 3977 w 10071"/>
              <a:gd name="connsiteY1" fmla="*/ 857 h 11662"/>
              <a:gd name="connsiteX2" fmla="*/ 73 w 10071"/>
              <a:gd name="connsiteY2" fmla="*/ 895 h 11662"/>
              <a:gd name="connsiteX3" fmla="*/ 0 w 10071"/>
              <a:gd name="connsiteY3" fmla="*/ 11662 h 11662"/>
              <a:gd name="connsiteX4" fmla="*/ 350 w 10071"/>
              <a:gd name="connsiteY4" fmla="*/ 11662 h 11662"/>
              <a:gd name="connsiteX5" fmla="*/ 420 w 10071"/>
              <a:gd name="connsiteY5" fmla="*/ 10053 h 11662"/>
              <a:gd name="connsiteX6" fmla="*/ 10071 w 10071"/>
              <a:gd name="connsiteY6" fmla="*/ 10053 h 11662"/>
              <a:gd name="connsiteX7" fmla="*/ 7973 w 10071"/>
              <a:gd name="connsiteY7" fmla="*/ 0 h 11662"/>
              <a:gd name="connsiteX8" fmla="*/ 3952 w 10071"/>
              <a:gd name="connsiteY8" fmla="*/ 33 h 11662"/>
              <a:gd name="connsiteX0" fmla="*/ 3952 w 7980"/>
              <a:gd name="connsiteY0" fmla="*/ 33 h 11662"/>
              <a:gd name="connsiteX1" fmla="*/ 3977 w 7980"/>
              <a:gd name="connsiteY1" fmla="*/ 857 h 11662"/>
              <a:gd name="connsiteX2" fmla="*/ 73 w 7980"/>
              <a:gd name="connsiteY2" fmla="*/ 895 h 11662"/>
              <a:gd name="connsiteX3" fmla="*/ 0 w 7980"/>
              <a:gd name="connsiteY3" fmla="*/ 11662 h 11662"/>
              <a:gd name="connsiteX4" fmla="*/ 350 w 7980"/>
              <a:gd name="connsiteY4" fmla="*/ 11662 h 11662"/>
              <a:gd name="connsiteX5" fmla="*/ 420 w 7980"/>
              <a:gd name="connsiteY5" fmla="*/ 10053 h 11662"/>
              <a:gd name="connsiteX6" fmla="*/ 7973 w 7980"/>
              <a:gd name="connsiteY6" fmla="*/ 10053 h 11662"/>
              <a:gd name="connsiteX7" fmla="*/ 7973 w 7980"/>
              <a:gd name="connsiteY7" fmla="*/ 0 h 11662"/>
              <a:gd name="connsiteX8" fmla="*/ 3952 w 7980"/>
              <a:gd name="connsiteY8" fmla="*/ 33 h 11662"/>
              <a:gd name="connsiteX0" fmla="*/ 4952 w 9991"/>
              <a:gd name="connsiteY0" fmla="*/ 28 h 10000"/>
              <a:gd name="connsiteX1" fmla="*/ 4984 w 9991"/>
              <a:gd name="connsiteY1" fmla="*/ 735 h 10000"/>
              <a:gd name="connsiteX2" fmla="*/ 91 w 9991"/>
              <a:gd name="connsiteY2" fmla="*/ 767 h 10000"/>
              <a:gd name="connsiteX3" fmla="*/ 0 w 9991"/>
              <a:gd name="connsiteY3" fmla="*/ 10000 h 10000"/>
              <a:gd name="connsiteX4" fmla="*/ 439 w 9991"/>
              <a:gd name="connsiteY4" fmla="*/ 10000 h 10000"/>
              <a:gd name="connsiteX5" fmla="*/ 526 w 9991"/>
              <a:gd name="connsiteY5" fmla="*/ 8620 h 10000"/>
              <a:gd name="connsiteX6" fmla="*/ 9991 w 9991"/>
              <a:gd name="connsiteY6" fmla="*/ 8620 h 10000"/>
              <a:gd name="connsiteX7" fmla="*/ 9991 w 9991"/>
              <a:gd name="connsiteY7" fmla="*/ 0 h 10000"/>
              <a:gd name="connsiteX8" fmla="*/ 4952 w 9991"/>
              <a:gd name="connsiteY8" fmla="*/ 28 h 10000"/>
              <a:gd name="connsiteX0" fmla="*/ 4956 w 10000"/>
              <a:gd name="connsiteY0" fmla="*/ 28 h 10000"/>
              <a:gd name="connsiteX1" fmla="*/ 4912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56 w 10000"/>
              <a:gd name="connsiteY8" fmla="*/ 28 h 10000"/>
              <a:gd name="connsiteX0" fmla="*/ 4956 w 10000"/>
              <a:gd name="connsiteY0" fmla="*/ 28 h 10000"/>
              <a:gd name="connsiteX1" fmla="*/ 5000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56 w 10000"/>
              <a:gd name="connsiteY8" fmla="*/ 28 h 10000"/>
              <a:gd name="connsiteX0" fmla="*/ 4956 w 10000"/>
              <a:gd name="connsiteY0" fmla="*/ 28 h 10000"/>
              <a:gd name="connsiteX1" fmla="*/ 4912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56 w 10000"/>
              <a:gd name="connsiteY8" fmla="*/ 28 h 10000"/>
              <a:gd name="connsiteX0" fmla="*/ 4912 w 10000"/>
              <a:gd name="connsiteY0" fmla="*/ 0 h 10000"/>
              <a:gd name="connsiteX1" fmla="*/ 4912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12 w 10000"/>
              <a:gd name="connsiteY8" fmla="*/ 0 h 10000"/>
              <a:gd name="connsiteX0" fmla="*/ 4942 w 10030"/>
              <a:gd name="connsiteY0" fmla="*/ 0 h 10000"/>
              <a:gd name="connsiteX1" fmla="*/ 4942 w 10030"/>
              <a:gd name="connsiteY1" fmla="*/ 862 h 10000"/>
              <a:gd name="connsiteX2" fmla="*/ 30 w 10030"/>
              <a:gd name="connsiteY2" fmla="*/ 862 h 10000"/>
              <a:gd name="connsiteX3" fmla="*/ 30 w 10030"/>
              <a:gd name="connsiteY3" fmla="*/ 10000 h 10000"/>
              <a:gd name="connsiteX4" fmla="*/ 469 w 10030"/>
              <a:gd name="connsiteY4" fmla="*/ 10000 h 10000"/>
              <a:gd name="connsiteX5" fmla="*/ 556 w 10030"/>
              <a:gd name="connsiteY5" fmla="*/ 8620 h 10000"/>
              <a:gd name="connsiteX6" fmla="*/ 10030 w 10030"/>
              <a:gd name="connsiteY6" fmla="*/ 8620 h 10000"/>
              <a:gd name="connsiteX7" fmla="*/ 10030 w 10030"/>
              <a:gd name="connsiteY7" fmla="*/ 0 h 10000"/>
              <a:gd name="connsiteX8" fmla="*/ 4942 w 10030"/>
              <a:gd name="connsiteY8" fmla="*/ 0 h 10000"/>
              <a:gd name="connsiteX0" fmla="*/ 4942 w 10030"/>
              <a:gd name="connsiteY0" fmla="*/ 0 h 10000"/>
              <a:gd name="connsiteX1" fmla="*/ 4942 w 10030"/>
              <a:gd name="connsiteY1" fmla="*/ 862 h 10000"/>
              <a:gd name="connsiteX2" fmla="*/ 30 w 10030"/>
              <a:gd name="connsiteY2" fmla="*/ 862 h 10000"/>
              <a:gd name="connsiteX3" fmla="*/ 30 w 10030"/>
              <a:gd name="connsiteY3" fmla="*/ 10000 h 10000"/>
              <a:gd name="connsiteX4" fmla="*/ 469 w 10030"/>
              <a:gd name="connsiteY4" fmla="*/ 10000 h 10000"/>
              <a:gd name="connsiteX5" fmla="*/ 469 w 10030"/>
              <a:gd name="connsiteY5" fmla="*/ 8620 h 10000"/>
              <a:gd name="connsiteX6" fmla="*/ 10030 w 10030"/>
              <a:gd name="connsiteY6" fmla="*/ 8620 h 10000"/>
              <a:gd name="connsiteX7" fmla="*/ 10030 w 10030"/>
              <a:gd name="connsiteY7" fmla="*/ 0 h 10000"/>
              <a:gd name="connsiteX8" fmla="*/ 4942 w 10030"/>
              <a:gd name="connsiteY8" fmla="*/ 0 h 10000"/>
              <a:gd name="connsiteX0" fmla="*/ 4942 w 10030"/>
              <a:gd name="connsiteY0" fmla="*/ 0 h 10000"/>
              <a:gd name="connsiteX1" fmla="*/ 4942 w 10030"/>
              <a:gd name="connsiteY1" fmla="*/ 862 h 10000"/>
              <a:gd name="connsiteX2" fmla="*/ 30 w 10030"/>
              <a:gd name="connsiteY2" fmla="*/ 862 h 10000"/>
              <a:gd name="connsiteX3" fmla="*/ 30 w 10030"/>
              <a:gd name="connsiteY3" fmla="*/ 10000 h 10000"/>
              <a:gd name="connsiteX4" fmla="*/ 469 w 10030"/>
              <a:gd name="connsiteY4" fmla="*/ 10000 h 10000"/>
              <a:gd name="connsiteX5" fmla="*/ 469 w 10030"/>
              <a:gd name="connsiteY5" fmla="*/ 8620 h 10000"/>
              <a:gd name="connsiteX6" fmla="*/ 10030 w 10030"/>
              <a:gd name="connsiteY6" fmla="*/ 8620 h 10000"/>
              <a:gd name="connsiteX7" fmla="*/ 10030 w 10030"/>
              <a:gd name="connsiteY7" fmla="*/ 0 h 10000"/>
              <a:gd name="connsiteX8" fmla="*/ 4942 w 10030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30" h="10000">
                <a:moveTo>
                  <a:pt x="4942" y="0"/>
                </a:moveTo>
                <a:cubicBezTo>
                  <a:pt x="4952" y="236"/>
                  <a:pt x="4932" y="626"/>
                  <a:pt x="4942" y="862"/>
                </a:cubicBezTo>
                <a:lnTo>
                  <a:pt x="30" y="862"/>
                </a:lnTo>
                <a:cubicBezTo>
                  <a:pt x="0" y="3940"/>
                  <a:pt x="60" y="6922"/>
                  <a:pt x="30" y="10000"/>
                </a:cubicBezTo>
                <a:lnTo>
                  <a:pt x="469" y="10000"/>
                </a:lnTo>
                <a:lnTo>
                  <a:pt x="469" y="8620"/>
                </a:lnTo>
                <a:lnTo>
                  <a:pt x="10030" y="8620"/>
                </a:lnTo>
                <a:lnTo>
                  <a:pt x="10030" y="0"/>
                </a:lnTo>
                <a:lnTo>
                  <a:pt x="4942" y="0"/>
                </a:lnTo>
                <a:close/>
              </a:path>
            </a:pathLst>
          </a:cu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665288"/>
            <a:ext cx="8458200" cy="5192712"/>
          </a:xfrm>
        </p:spPr>
        <p:txBody>
          <a:bodyPr>
            <a:normAutofit lnSpcReduction="1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ShellWithLabelAndTextField2 {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>
                <a:latin typeface="Consolas"/>
                <a:ea typeface="Calibri"/>
              </a:rPr>
              <a:t> </a:t>
            </a:r>
            <a:endParaRPr lang="en-US" sz="8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r>
              <a:rPr lang="en-US" sz="1200" dirty="0">
                <a:latin typeface="Calibri"/>
                <a:ea typeface="Calibri"/>
              </a:rPr>
              <a:t>...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>
                <a:latin typeface="Consolas"/>
                <a:ea typeface="Calibri"/>
              </a:rPr>
              <a:t> </a:t>
            </a:r>
            <a:endParaRPr lang="en-US" sz="8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800" dirty="0">
                <a:latin typeface="Calibri"/>
                <a:ea typeface="Calibri"/>
              </a:rPr>
              <a:t>...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.addKeyListener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KeyAdapter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keyPressed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e.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character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==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CR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.getText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}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8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});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>
                <a:latin typeface="Consolas"/>
                <a:ea typeface="Calibri"/>
              </a:rPr>
              <a:t> </a:t>
            </a:r>
            <a:endParaRPr lang="en-US" sz="8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200" dirty="0">
                <a:solidFill>
                  <a:srgbClr val="3F7F5F"/>
                </a:solidFill>
                <a:latin typeface="Consolas"/>
                <a:ea typeface="Calibri"/>
              </a:rPr>
              <a:t>// pack(), open(), while ... Dispose()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>
              <a:latin typeface="Calibri"/>
              <a:ea typeface="Calibri"/>
            </a:endParaRP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08E66A-04F5-45A4-95E4-2292433517A9}" type="slidenum">
              <a:rPr lang="he-IL" altLang="en-US" smtClean="0"/>
              <a:pPr/>
              <a:t>26</a:t>
            </a:fld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שימוש ב </a:t>
            </a:r>
            <a:r>
              <a:rPr lang="en-US" dirty="0"/>
              <a:t>Adapter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40052" y="1988840"/>
            <a:ext cx="3995936" cy="28530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class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KeyAdapter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implements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b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</a:b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			   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KeyListener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{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dirty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keyPressed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KeyEvent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arg0) {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3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//do nothing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800" dirty="0">
                <a:latin typeface="Consolas"/>
                <a:ea typeface="Calibri"/>
                <a:cs typeface="Arial"/>
              </a:rPr>
              <a:t> </a:t>
            </a:r>
            <a:endParaRPr lang="en-US" sz="8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dirty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keyReleased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KeyEvent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arg0) {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3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do nothing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300" dirty="0"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969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המחלקה </a:t>
            </a:r>
            <a:r>
              <a:rPr lang="en-US" dirty="0"/>
              <a:t>SWT</a:t>
            </a:r>
            <a:endParaRPr lang="he-IL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73063" y="1719263"/>
            <a:ext cx="8313737" cy="4411662"/>
          </a:xfrm>
        </p:spPr>
        <p:txBody>
          <a:bodyPr>
            <a:normAutofit/>
          </a:bodyPr>
          <a:lstStyle/>
          <a:p>
            <a:r>
              <a:rPr lang="he-IL" dirty="0"/>
              <a:t>מוגדרת ב </a:t>
            </a:r>
            <a:r>
              <a:rPr lang="en-US" b="1" dirty="0" err="1"/>
              <a:t>org.eclipse.swt.SWT</a:t>
            </a:r>
            <a:r>
              <a:rPr lang="en-US" dirty="0"/>
              <a:t> </a:t>
            </a:r>
            <a:endParaRPr lang="he-IL" dirty="0"/>
          </a:p>
          <a:p>
            <a:r>
              <a:rPr lang="he-IL" dirty="0"/>
              <a:t>אוסף של קבועים:</a:t>
            </a:r>
          </a:p>
          <a:p>
            <a:pPr lvl="1"/>
            <a:r>
              <a:rPr lang="he-IL" dirty="0"/>
              <a:t>אירועים – </a:t>
            </a:r>
            <a:r>
              <a:rPr lang="en-US" dirty="0"/>
              <a:t>Activate</a:t>
            </a:r>
            <a:r>
              <a:rPr lang="he-IL" dirty="0"/>
              <a:t>, </a:t>
            </a:r>
            <a:r>
              <a:rPr lang="en-US" dirty="0"/>
              <a:t>Close</a:t>
            </a:r>
            <a:r>
              <a:rPr lang="he-IL" dirty="0"/>
              <a:t>, </a:t>
            </a:r>
            <a:r>
              <a:rPr lang="en-US" dirty="0" err="1"/>
              <a:t>FocusIn</a:t>
            </a:r>
            <a:r>
              <a:rPr lang="he-IL" dirty="0"/>
              <a:t>, </a:t>
            </a:r>
            <a:r>
              <a:rPr lang="en-US" dirty="0" err="1"/>
              <a:t>MouseDown</a:t>
            </a:r>
            <a:r>
              <a:rPr lang="he-IL" dirty="0"/>
              <a:t>, ...</a:t>
            </a:r>
          </a:p>
          <a:p>
            <a:pPr lvl="1"/>
            <a:r>
              <a:rPr lang="he-IL" dirty="0"/>
              <a:t>צבעים – </a:t>
            </a:r>
            <a:r>
              <a:rPr lang="en-US" dirty="0"/>
              <a:t>COLOR_BLACK</a:t>
            </a:r>
            <a:r>
              <a:rPr lang="he-IL" dirty="0"/>
              <a:t>, </a:t>
            </a:r>
            <a:r>
              <a:rPr lang="en-US" dirty="0"/>
              <a:t>COLOR_BLUE</a:t>
            </a:r>
            <a:r>
              <a:rPr lang="he-IL" dirty="0"/>
              <a:t>, ...</a:t>
            </a:r>
          </a:p>
          <a:p>
            <a:pPr lvl="1"/>
            <a:r>
              <a:rPr lang="he-IL" dirty="0"/>
              <a:t>תווים – </a:t>
            </a:r>
            <a:r>
              <a:rPr lang="en-US" dirty="0"/>
              <a:t>CR</a:t>
            </a:r>
            <a:r>
              <a:rPr lang="he-IL" dirty="0"/>
              <a:t>, </a:t>
            </a:r>
            <a:r>
              <a:rPr lang="en-US" dirty="0"/>
              <a:t>DEL</a:t>
            </a:r>
            <a:r>
              <a:rPr lang="he-IL" dirty="0"/>
              <a:t>, </a:t>
            </a:r>
            <a:r>
              <a:rPr lang="en-US" dirty="0"/>
              <a:t>ESC</a:t>
            </a:r>
            <a:r>
              <a:rPr lang="he-IL" dirty="0"/>
              <a:t>, ...</a:t>
            </a:r>
          </a:p>
          <a:p>
            <a:pPr lvl="1"/>
            <a:r>
              <a:rPr lang="he-IL" dirty="0"/>
              <a:t>אירוע מקשים – </a:t>
            </a:r>
            <a:r>
              <a:rPr lang="en-US" dirty="0"/>
              <a:t>ARROW_DOWN</a:t>
            </a:r>
            <a:r>
              <a:rPr lang="he-IL" dirty="0"/>
              <a:t>, </a:t>
            </a:r>
            <a:r>
              <a:rPr lang="en-US" dirty="0"/>
              <a:t>END</a:t>
            </a:r>
            <a:r>
              <a:rPr lang="he-IL" dirty="0"/>
              <a:t>, ...</a:t>
            </a:r>
          </a:p>
          <a:p>
            <a:pPr lvl="1"/>
            <a:r>
              <a:rPr lang="he-IL" dirty="0"/>
              <a:t>עיצובים</a:t>
            </a:r>
          </a:p>
          <a:p>
            <a:pPr lvl="1"/>
            <a:endParaRPr lang="he-IL" dirty="0"/>
          </a:p>
          <a:p>
            <a:r>
              <a:rPr lang="he-IL" dirty="0"/>
              <a:t>ניתן להוסיף מס' קבועים ע"י שימוש באופרטור | </a:t>
            </a:r>
            <a:br>
              <a:rPr lang="en-US" dirty="0"/>
            </a:br>
            <a:r>
              <a:rPr lang="he-IL" dirty="0"/>
              <a:t>(</a:t>
            </a:r>
            <a:r>
              <a:rPr lang="en-US" dirty="0"/>
              <a:t>bitwise OR</a:t>
            </a:r>
            <a:r>
              <a:rPr lang="he-IL" dirty="0"/>
              <a:t>)</a:t>
            </a:r>
          </a:p>
          <a:p>
            <a:pPr lvl="1"/>
            <a:r>
              <a:rPr lang="en-US" dirty="0">
                <a:latin typeface="Consolas" pitchFamily="49" charset="0"/>
                <a:cs typeface="Consolas" pitchFamily="49" charset="0"/>
              </a:rPr>
              <a:t>SWT.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V_SCROLL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|SWT.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H_SCROLL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 SWT.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BORDER</a:t>
            </a:r>
            <a:endParaRPr lang="he-IL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840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דוגמא נוספת – רשימת משימות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63988" y="1719263"/>
            <a:ext cx="4222812" cy="4411662"/>
          </a:xfrm>
        </p:spPr>
        <p:txBody>
          <a:bodyPr/>
          <a:lstStyle/>
          <a:p>
            <a:r>
              <a:rPr lang="he-IL" sz="2400" dirty="0"/>
              <a:t>נכתוב אפליקציית </a:t>
            </a:r>
            <a:r>
              <a:rPr lang="en-US" sz="2400" dirty="0"/>
              <a:t>SWT</a:t>
            </a:r>
            <a:r>
              <a:rPr lang="he-IL" sz="2400" dirty="0"/>
              <a:t> פשוטה המאפשרת להזין משימות בשדה טקסט, ללחוץ על כפתור ולהוסיף את הטקסט שהוזן לרשימה.</a:t>
            </a:r>
          </a:p>
          <a:p>
            <a:r>
              <a:rPr lang="he-IL" sz="2400" dirty="0"/>
              <a:t>נתחיל מבניית שלד האפליקציה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03548" y="1664804"/>
            <a:ext cx="5832648" cy="5193196"/>
          </a:xfrm>
          <a:prstGeom prst="rect">
            <a:avLst/>
          </a:prstGeom>
          <a:noFill/>
        </p:spPr>
        <p:txBody>
          <a:bodyPr wrap="square" rtlCol="1"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TaskList1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100" dirty="0">
                <a:latin typeface="Consolas"/>
                <a:ea typeface="Calibri"/>
                <a:cs typeface="Arial"/>
              </a:rPr>
              <a:t> </a:t>
            </a:r>
            <a:endParaRPr lang="en-US" sz="11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Display 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b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</a:b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			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Display.</a:t>
            </a:r>
            <a:r>
              <a:rPr lang="en-US" i="1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getDefault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70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 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300" dirty="0">
                <a:latin typeface="Consolas"/>
                <a:ea typeface="Calibri"/>
                <a:cs typeface="Arial"/>
              </a:rPr>
              <a:t> 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main(String[]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TaskList1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taskList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TaskList1();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taskList.createShell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taskList.runApplication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300" dirty="0">
                <a:latin typeface="Consolas"/>
                <a:ea typeface="Calibri"/>
                <a:cs typeface="Arial"/>
              </a:rPr>
              <a:t> 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createShell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"My Tasks"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300" dirty="0">
                <a:latin typeface="Consolas"/>
                <a:ea typeface="Calibri"/>
                <a:cs typeface="Arial"/>
              </a:rPr>
              <a:t> 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runApplication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.pack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.open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70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(!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.isDisposed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())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(!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.readAndDispatch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())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.sleep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}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.dispose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600" dirty="0">
              <a:latin typeface="Calibri"/>
              <a:ea typeface="Calibri"/>
              <a:cs typeface="Arial"/>
            </a:endParaRP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833156"/>
            <a:ext cx="12573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מלבן 2">
            <a:extLst>
              <a:ext uri="{FF2B5EF4-FFF2-40B4-BE49-F238E27FC236}">
                <a16:creationId xmlns:a16="http://schemas.microsoft.com/office/drawing/2014/main" id="{AFCD1250-3F78-7CCA-8703-5CF571ACD699}"/>
              </a:ext>
            </a:extLst>
          </p:cNvPr>
          <p:cNvSpPr/>
          <p:nvPr/>
        </p:nvSpPr>
        <p:spPr>
          <a:xfrm>
            <a:off x="748501" y="2006410"/>
            <a:ext cx="3615219" cy="369186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מלבן 16">
            <a:extLst>
              <a:ext uri="{FF2B5EF4-FFF2-40B4-BE49-F238E27FC236}">
                <a16:creationId xmlns:a16="http://schemas.microsoft.com/office/drawing/2014/main" id="{1F0686B1-D8B5-8198-9147-79769E8540B4}"/>
              </a:ext>
            </a:extLst>
          </p:cNvPr>
          <p:cNvSpPr/>
          <p:nvPr/>
        </p:nvSpPr>
        <p:spPr>
          <a:xfrm>
            <a:off x="748500" y="2434590"/>
            <a:ext cx="3615219" cy="298517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מלבן 20">
            <a:extLst>
              <a:ext uri="{FF2B5EF4-FFF2-40B4-BE49-F238E27FC236}">
                <a16:creationId xmlns:a16="http://schemas.microsoft.com/office/drawing/2014/main" id="{8BE0B1A9-D794-BA8A-CFDF-ADA08966E1AD}"/>
              </a:ext>
            </a:extLst>
          </p:cNvPr>
          <p:cNvSpPr/>
          <p:nvPr/>
        </p:nvSpPr>
        <p:spPr>
          <a:xfrm>
            <a:off x="689618" y="4949654"/>
            <a:ext cx="3732981" cy="417666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מלבן 22">
            <a:extLst>
              <a:ext uri="{FF2B5EF4-FFF2-40B4-BE49-F238E27FC236}">
                <a16:creationId xmlns:a16="http://schemas.microsoft.com/office/drawing/2014/main" id="{B0EBFB42-F036-3047-0E06-74EEE4E3011F}"/>
              </a:ext>
            </a:extLst>
          </p:cNvPr>
          <p:cNvSpPr/>
          <p:nvPr/>
        </p:nvSpPr>
        <p:spPr>
          <a:xfrm>
            <a:off x="689618" y="5364480"/>
            <a:ext cx="3732981" cy="79248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לבן 24">
            <a:extLst>
              <a:ext uri="{FF2B5EF4-FFF2-40B4-BE49-F238E27FC236}">
                <a16:creationId xmlns:a16="http://schemas.microsoft.com/office/drawing/2014/main" id="{598C6165-126B-3A73-4D07-FCE222E106B3}"/>
              </a:ext>
            </a:extLst>
          </p:cNvPr>
          <p:cNvSpPr/>
          <p:nvPr/>
        </p:nvSpPr>
        <p:spPr>
          <a:xfrm>
            <a:off x="689618" y="6201460"/>
            <a:ext cx="3732981" cy="206225"/>
          </a:xfrm>
          <a:prstGeom prst="rect">
            <a:avLst/>
          </a:prstGeom>
          <a:noFill/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מלבן 16">
            <a:extLst>
              <a:ext uri="{FF2B5EF4-FFF2-40B4-BE49-F238E27FC236}">
                <a16:creationId xmlns:a16="http://schemas.microsoft.com/office/drawing/2014/main" id="{8E3CE958-7430-60A4-97CD-999EF0ABBB07}"/>
              </a:ext>
            </a:extLst>
          </p:cNvPr>
          <p:cNvSpPr/>
          <p:nvPr/>
        </p:nvSpPr>
        <p:spPr>
          <a:xfrm>
            <a:off x="748500" y="3853916"/>
            <a:ext cx="3615220" cy="869224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0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8336" y="3933056"/>
            <a:ext cx="5580620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728336" y="3411416"/>
            <a:ext cx="5544616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הוספת </a:t>
            </a:r>
            <a:r>
              <a:rPr lang="en-US" dirty="0"/>
              <a:t>Widgets</a:t>
            </a:r>
            <a:endParaRPr lang="he-IL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63988" y="1719263"/>
            <a:ext cx="4222812" cy="4411662"/>
          </a:xfrm>
        </p:spPr>
        <p:txBody>
          <a:bodyPr/>
          <a:lstStyle/>
          <a:p>
            <a:r>
              <a:rPr lang="he-IL" sz="2400" dirty="0"/>
              <a:t>נוסיף </a:t>
            </a:r>
            <a:r>
              <a:rPr lang="en-US" sz="2400" dirty="0"/>
              <a:t>Layout</a:t>
            </a:r>
            <a:r>
              <a:rPr lang="he-IL" sz="2400" dirty="0"/>
              <a:t> בסיסי ל-</a:t>
            </a:r>
            <a:r>
              <a:rPr lang="en-US" sz="2400" dirty="0"/>
              <a:t>Shell</a:t>
            </a:r>
            <a:r>
              <a:rPr lang="he-IL" sz="2400" dirty="0"/>
              <a:t>, וכן שדה טקסט, כפתור ורשימה</a:t>
            </a:r>
          </a:p>
          <a:p>
            <a:r>
              <a:rPr lang="he-IL" sz="2400" dirty="0"/>
              <a:t>כרגע אין מאזינים לאף פעולה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29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03548" y="2636912"/>
            <a:ext cx="6948772" cy="3924436"/>
          </a:xfrm>
          <a:prstGeom prst="rect">
            <a:avLst/>
          </a:prstGeom>
          <a:noFill/>
        </p:spPr>
        <p:txBody>
          <a:bodyPr wrap="square" rtlCol="1">
            <a:normAutofit fontScale="9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createShell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"My Tasks"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.setLayout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FillLayout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VERTICAL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text field to enter a task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Text input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button to add a task to 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Button add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Button(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PUSH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"Add"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List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BORDER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600" dirty="0">
              <a:latin typeface="Calibri"/>
              <a:ea typeface="Calibri"/>
              <a:cs typeface="Arial"/>
            </a:endParaRP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6342" y="3569676"/>
            <a:ext cx="12573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824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0E7281-FEDF-4B09-9E0D-9565EF8EE87F}" type="slidenum">
              <a:rPr lang="he-IL" altLang="en-US" smtClean="0"/>
              <a:pPr/>
              <a:t>3</a:t>
            </a:fld>
            <a:endParaRPr lang="en-US" altLang="en-US"/>
          </a:p>
        </p:txBody>
      </p:sp>
      <p:sp>
        <p:nvSpPr>
          <p:cNvPr id="3" name="חץ: למטה 2">
            <a:extLst>
              <a:ext uri="{FF2B5EF4-FFF2-40B4-BE49-F238E27FC236}">
                <a16:creationId xmlns:a16="http://schemas.microsoft.com/office/drawing/2014/main" id="{7D907375-9CDC-4C70-BAFF-D27A1A6956E9}"/>
              </a:ext>
            </a:extLst>
          </p:cNvPr>
          <p:cNvSpPr/>
          <p:nvPr/>
        </p:nvSpPr>
        <p:spPr>
          <a:xfrm rot="911713">
            <a:off x="1474110" y="2843009"/>
            <a:ext cx="1828229" cy="1374528"/>
          </a:xfrm>
          <a:prstGeom prst="down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9" name="חץ: למטה 8">
            <a:extLst>
              <a:ext uri="{FF2B5EF4-FFF2-40B4-BE49-F238E27FC236}">
                <a16:creationId xmlns:a16="http://schemas.microsoft.com/office/drawing/2014/main" id="{B504B955-D316-475D-B7F9-FF51180FF080}"/>
              </a:ext>
            </a:extLst>
          </p:cNvPr>
          <p:cNvSpPr/>
          <p:nvPr/>
        </p:nvSpPr>
        <p:spPr>
          <a:xfrm rot="15273131">
            <a:off x="3810770" y="4621307"/>
            <a:ext cx="1828229" cy="1374528"/>
          </a:xfrm>
          <a:prstGeom prst="down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2" name="חץ: למטה 11">
            <a:extLst>
              <a:ext uri="{FF2B5EF4-FFF2-40B4-BE49-F238E27FC236}">
                <a16:creationId xmlns:a16="http://schemas.microsoft.com/office/drawing/2014/main" id="{97295B36-8C49-4456-9DC2-E6327342EC4C}"/>
              </a:ext>
            </a:extLst>
          </p:cNvPr>
          <p:cNvSpPr/>
          <p:nvPr/>
        </p:nvSpPr>
        <p:spPr>
          <a:xfrm rot="7475042">
            <a:off x="5590433" y="1725693"/>
            <a:ext cx="1828229" cy="1374528"/>
          </a:xfrm>
          <a:prstGeom prst="down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2107925" y="979898"/>
            <a:ext cx="3657600" cy="157361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/>
              <a:t>Widgets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419862" y="3435934"/>
            <a:ext cx="3657600" cy="1573618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/>
              <a:t>Listeners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61364" y="4521762"/>
            <a:ext cx="3657600" cy="1573618"/>
          </a:xfrm>
          <a:prstGeom prst="roundRect">
            <a:avLst/>
          </a:prstGeom>
          <a:solidFill>
            <a:srgbClr val="00B0F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/>
              <a:t>Events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50518" y="607818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dirty="0"/>
              <a:t>פרסום אירועים</a:t>
            </a:r>
            <a:endParaRPr lang="en-US" dirty="0"/>
          </a:p>
          <a:p>
            <a:pPr algn="ctr"/>
            <a:r>
              <a:rPr lang="he-IL" dirty="0"/>
              <a:t>למאזינים רשומים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687823" y="968107"/>
            <a:ext cx="18028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dirty="0"/>
              <a:t>שינוים בתוכנית בהתאם לקוד במאזין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61364" y="2856146"/>
            <a:ext cx="16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dirty="0"/>
              <a:t>פעולות משתמש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547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59532" y="3678968"/>
            <a:ext cx="504056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323528" y="4041068"/>
            <a:ext cx="6229672" cy="2520280"/>
          </a:xfrm>
          <a:prstGeom prst="rect">
            <a:avLst/>
          </a:prstGeom>
          <a:solidFill>
            <a:srgbClr val="EA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359532" y="2348880"/>
            <a:ext cx="504056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הוספת </a:t>
            </a:r>
            <a:r>
              <a:rPr lang="he-IL" dirty="0" err="1"/>
              <a:t>פונקציונליות</a:t>
            </a:r>
            <a:endParaRPr lang="he-IL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63988" y="1719263"/>
            <a:ext cx="4222812" cy="4411662"/>
          </a:xfrm>
        </p:spPr>
        <p:txBody>
          <a:bodyPr/>
          <a:lstStyle/>
          <a:p>
            <a:r>
              <a:rPr lang="he-IL" sz="2400" dirty="0"/>
              <a:t>כעת, נוסיף את הפעולה של לחיצה על כפתור – תוך שימוש במחלקה אנונימית. </a:t>
            </a:r>
          </a:p>
          <a:p>
            <a:r>
              <a:rPr lang="he-IL" sz="2400" dirty="0"/>
              <a:t>הכפתור צריך להכיר את משתנים מקומיים ולכן נשנה ל-</a:t>
            </a:r>
            <a:r>
              <a:rPr lang="en-US" sz="2400" dirty="0"/>
              <a:t>final</a:t>
            </a:r>
            <a:r>
              <a:rPr lang="he-IL" sz="2400" dirty="0"/>
              <a:t>.</a:t>
            </a:r>
          </a:p>
          <a:p>
            <a:r>
              <a:rPr lang="he-IL" sz="2400" dirty="0"/>
              <a:t>לחלופין אפשר שיהיו </a:t>
            </a:r>
            <a:r>
              <a:rPr lang="en-US" sz="2400" dirty="0"/>
              <a:t>effectively final</a:t>
            </a:r>
            <a:endParaRPr lang="he-IL" sz="2400" dirty="0"/>
          </a:p>
          <a:p>
            <a:pPr>
              <a:buNone/>
            </a:pPr>
            <a:endParaRPr lang="he-IL" sz="2400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30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87524" y="2132856"/>
            <a:ext cx="8028892" cy="4536504"/>
          </a:xfrm>
          <a:prstGeom prst="rect">
            <a:avLst/>
          </a:prstGeom>
          <a:noFill/>
        </p:spPr>
        <p:txBody>
          <a:bodyPr wrap="square" rtlCol="1"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text field to enter a task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 input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button to add a task to 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Button add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Button(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PUSH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"Add"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BORDER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action to perform when pressing the button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add.addSelectionListener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SelectionAdapter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2000" dirty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widgetSelected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SelectionEvent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e) {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String text =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input.getText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20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//add the task to the list, if the input text is not empty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(text !=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null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&amp;&amp;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text.length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&gt; 0) {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(text);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input.setText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}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});</a:t>
            </a:r>
            <a:endParaRPr lang="en-US" sz="1700" dirty="0"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13602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נטפל בעיצוב החלון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3568" y="1719263"/>
            <a:ext cx="8003232" cy="4411662"/>
          </a:xfrm>
        </p:spPr>
        <p:txBody>
          <a:bodyPr/>
          <a:lstStyle/>
          <a:p>
            <a:r>
              <a:rPr lang="he-IL" sz="2400" dirty="0"/>
              <a:t>תחילה, נתכנן איך היינו רוצים שהחלון ייראה</a:t>
            </a:r>
          </a:p>
          <a:p>
            <a:endParaRPr lang="he-IL" sz="2400" dirty="0"/>
          </a:p>
          <a:p>
            <a:pPr>
              <a:buNone/>
            </a:pPr>
            <a:endParaRPr lang="he-IL" sz="2400" dirty="0"/>
          </a:p>
          <a:p>
            <a:endParaRPr lang="he-IL" sz="2400" dirty="0"/>
          </a:p>
          <a:p>
            <a:r>
              <a:rPr lang="he-IL" sz="2400" dirty="0"/>
              <a:t>וכיצד הוא ישתנה בשינוי גודל החלון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31</a:t>
            </a:fld>
            <a:endParaRPr lang="en-US" altLang="en-US"/>
          </a:p>
        </p:txBody>
      </p:sp>
      <p:sp>
        <p:nvSpPr>
          <p:cNvPr id="10" name="Rectangle 9"/>
          <p:cNvSpPr/>
          <p:nvPr/>
        </p:nvSpPr>
        <p:spPr>
          <a:xfrm>
            <a:off x="457200" y="1988840"/>
            <a:ext cx="255628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/>
        </p:nvSpPr>
        <p:spPr>
          <a:xfrm>
            <a:off x="457200" y="1988840"/>
            <a:ext cx="2556284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/>
        </p:nvSpPr>
        <p:spPr>
          <a:xfrm>
            <a:off x="457200" y="2204864"/>
            <a:ext cx="2030361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457200" y="2432965"/>
            <a:ext cx="2556284" cy="9240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87561" y="2178488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1" y="4329598"/>
            <a:ext cx="1248508" cy="796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457200" y="4329598"/>
            <a:ext cx="1248508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/>
        </p:nvSpPr>
        <p:spPr>
          <a:xfrm>
            <a:off x="457201" y="4545622"/>
            <a:ext cx="722584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457200" y="4773724"/>
            <a:ext cx="1248508" cy="3521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1179785" y="4519246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89231" y="4329598"/>
            <a:ext cx="2393784" cy="796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/>
        </p:nvSpPr>
        <p:spPr>
          <a:xfrm>
            <a:off x="2389230" y="4329598"/>
            <a:ext cx="2393785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Rectangle 21"/>
          <p:cNvSpPr/>
          <p:nvPr/>
        </p:nvSpPr>
        <p:spPr>
          <a:xfrm>
            <a:off x="2389230" y="4545622"/>
            <a:ext cx="1867861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Rectangle 22"/>
          <p:cNvSpPr/>
          <p:nvPr/>
        </p:nvSpPr>
        <p:spPr>
          <a:xfrm>
            <a:off x="2389229" y="4773724"/>
            <a:ext cx="2393785" cy="3521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4257092" y="4519246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07216" y="4329598"/>
            <a:ext cx="2393784" cy="796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Rectangle 25"/>
          <p:cNvSpPr/>
          <p:nvPr/>
        </p:nvSpPr>
        <p:spPr>
          <a:xfrm>
            <a:off x="5607215" y="4329598"/>
            <a:ext cx="2393785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Rectangle 26"/>
          <p:cNvSpPr/>
          <p:nvPr/>
        </p:nvSpPr>
        <p:spPr>
          <a:xfrm>
            <a:off x="5607215" y="4545622"/>
            <a:ext cx="1867861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Rectangle 27"/>
          <p:cNvSpPr/>
          <p:nvPr/>
        </p:nvSpPr>
        <p:spPr>
          <a:xfrm>
            <a:off x="5607214" y="4773723"/>
            <a:ext cx="2393785" cy="13572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TextBox 28"/>
          <p:cNvSpPr txBox="1"/>
          <p:nvPr/>
        </p:nvSpPr>
        <p:spPr>
          <a:xfrm>
            <a:off x="7475077" y="4519246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8808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87523" y="5537874"/>
            <a:ext cx="5743999" cy="113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287524" y="3735452"/>
            <a:ext cx="4627376" cy="4145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1924563" y="2914038"/>
            <a:ext cx="2392460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עיצוב החלון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32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87524" y="2456892"/>
            <a:ext cx="8028892" cy="4212468"/>
          </a:xfrm>
          <a:prstGeom prst="rect">
            <a:avLst/>
          </a:prstGeom>
          <a:noFill/>
        </p:spPr>
        <p:txBody>
          <a:bodyPr wrap="square" rtlCol="1">
            <a:normAutofit fontScale="77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"My Tasks"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.setLayout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GridLayout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(2,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a text field to enter a task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 input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input.setLayoutData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GridData.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FILL_HORIZONTAL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a button to add a task to 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Button add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Button(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FLAT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"Add"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BORDER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GridData.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FILL_BOTH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listGridData.</a:t>
            </a:r>
            <a:r>
              <a:rPr lang="en-US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horizontalSpan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2;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listGridData.</a:t>
            </a:r>
            <a:r>
              <a:rPr lang="en-US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widthHint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300;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listGridData.</a:t>
            </a:r>
            <a:r>
              <a:rPr lang="en-US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heightHint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300;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/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</a:rPr>
              <a:t>list.setLayoutData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</a:rPr>
              <a:t>listGridData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700" dirty="0">
              <a:latin typeface="Calibri"/>
              <a:ea typeface="Calibri"/>
              <a:cs typeface="Arial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809392" y="1719263"/>
            <a:ext cx="3877408" cy="4411662"/>
          </a:xfrm>
        </p:spPr>
        <p:txBody>
          <a:bodyPr/>
          <a:lstStyle/>
          <a:p>
            <a:r>
              <a:rPr lang="he-IL" sz="2000" dirty="0"/>
              <a:t>נשתמש ב-</a:t>
            </a:r>
            <a:r>
              <a:rPr lang="en-US" sz="2000" dirty="0">
                <a:hlinkClick r:id="rId3"/>
              </a:rPr>
              <a:t>GridLayout</a:t>
            </a:r>
            <a:endParaRPr lang="he-IL" sz="2000" dirty="0"/>
          </a:p>
          <a:p>
            <a:r>
              <a:rPr lang="he-IL" sz="2000" dirty="0"/>
              <a:t>מוסיף אלמנטים לגריד משמאל לימין ומלמעלה למטה לפי הסדר</a:t>
            </a:r>
          </a:p>
          <a:p>
            <a:r>
              <a:rPr lang="he-IL" sz="2000" dirty="0"/>
              <a:t>מאפשר הוספת </a:t>
            </a:r>
            <a:r>
              <a:rPr lang="en-US" sz="2000" dirty="0" err="1"/>
              <a:t>GridData</a:t>
            </a:r>
            <a:r>
              <a:rPr lang="he-IL" sz="2000" dirty="0"/>
              <a:t> שמציין איך כל </a:t>
            </a:r>
            <a:r>
              <a:rPr lang="en-US" sz="2000" dirty="0"/>
              <a:t>Widget</a:t>
            </a:r>
            <a:r>
              <a:rPr lang="he-IL" sz="2000" dirty="0"/>
              <a:t> יתנהג בגריד</a:t>
            </a:r>
          </a:p>
          <a:p>
            <a:pPr>
              <a:buNone/>
            </a:pPr>
            <a:endParaRPr lang="he-IL" sz="2000" dirty="0"/>
          </a:p>
          <a:p>
            <a:pPr>
              <a:buNone/>
            </a:pPr>
            <a:endParaRPr lang="he-IL" sz="20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2329962" y="1925324"/>
            <a:ext cx="1617784" cy="531568"/>
          </a:xfrm>
          <a:prstGeom prst="wedgeRoundRectCallout">
            <a:avLst>
              <a:gd name="adj1" fmla="val 52433"/>
              <a:gd name="adj2" fmla="val 13998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tx1"/>
                </a:solidFill>
              </a:rPr>
              <a:t>שני טורים ברוחב לא אחיד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6031522" y="3735452"/>
            <a:ext cx="1617784" cy="531568"/>
          </a:xfrm>
          <a:prstGeom prst="wedgeRoundRectCallout">
            <a:avLst>
              <a:gd name="adj1" fmla="val -120937"/>
              <a:gd name="adj2" fmla="val -1053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tx1"/>
                </a:solidFill>
              </a:rPr>
              <a:t>שדה הטקסט נמתח לרוחב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069016" y="4571999"/>
            <a:ext cx="1617784" cy="1558925"/>
          </a:xfrm>
          <a:prstGeom prst="wedgeRoundRectCallout">
            <a:avLst>
              <a:gd name="adj1" fmla="val -123111"/>
              <a:gd name="adj2" fmla="val 4440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tx1"/>
                </a:solidFill>
              </a:rPr>
              <a:t>הרשימה נמתחת לרוחב ולאורך, תופסת שני טורים, וגודלה המומלץ 300</a:t>
            </a:r>
            <a:r>
              <a:rPr lang="en-US" sz="1400" dirty="0">
                <a:solidFill>
                  <a:schemeClr val="tx1"/>
                </a:solidFill>
              </a:rPr>
              <a:t>x</a:t>
            </a:r>
            <a:r>
              <a:rPr lang="he-IL" sz="1400" dirty="0">
                <a:solidFill>
                  <a:schemeClr val="tx1"/>
                </a:solidFill>
              </a:rPr>
              <a:t>300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he-IL" sz="1400" dirty="0">
                <a:solidFill>
                  <a:schemeClr val="tx1"/>
                </a:solidFill>
              </a:rPr>
              <a:t> פיקסלים</a:t>
            </a:r>
          </a:p>
        </p:txBody>
      </p:sp>
    </p:spTree>
    <p:extLst>
      <p:ext uri="{BB962C8B-B14F-4D97-AF65-F5344CB8AC3E}">
        <p14:creationId xmlns:p14="http://schemas.microsoft.com/office/powerpoint/2010/main" val="237590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עיצוב החלון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33</a:t>
            </a:fld>
            <a:endParaRPr lang="en-US" altLang="en-US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809392" y="1719263"/>
            <a:ext cx="3877408" cy="4411662"/>
          </a:xfrm>
        </p:spPr>
        <p:txBody>
          <a:bodyPr/>
          <a:lstStyle/>
          <a:p>
            <a:r>
              <a:rPr lang="he-IL" sz="2400" dirty="0"/>
              <a:t>עכשיו האפליקציה שלנו נראית כך</a:t>
            </a:r>
          </a:p>
          <a:p>
            <a:endParaRPr lang="he-IL" sz="2400" dirty="0"/>
          </a:p>
          <a:p>
            <a:r>
              <a:rPr lang="he-IL" sz="2400" dirty="0"/>
              <a:t>עוד תוספות?</a:t>
            </a:r>
          </a:p>
          <a:p>
            <a:pPr lvl="1"/>
            <a:r>
              <a:rPr lang="he-IL" sz="2000" dirty="0"/>
              <a:t>סימון משימה כ"הושלמה"</a:t>
            </a:r>
          </a:p>
          <a:p>
            <a:pPr lvl="1"/>
            <a:r>
              <a:rPr lang="he-IL" sz="2000" dirty="0"/>
              <a:t>הוספת תאריך יצירת המשימה</a:t>
            </a:r>
          </a:p>
          <a:p>
            <a:pPr lvl="1"/>
            <a:r>
              <a:rPr lang="he-IL" sz="2000" dirty="0"/>
              <a:t>הוספת תאריך יעד לביצוע המשימה</a:t>
            </a:r>
          </a:p>
          <a:p>
            <a:pPr lvl="1"/>
            <a:r>
              <a:rPr lang="he-IL" sz="2000" dirty="0"/>
              <a:t>עריכת משימה</a:t>
            </a:r>
          </a:p>
          <a:p>
            <a:pPr lvl="1"/>
            <a:r>
              <a:rPr lang="he-IL" sz="2000" dirty="0"/>
              <a:t>מחיקת משימה</a:t>
            </a:r>
          </a:p>
          <a:p>
            <a:pPr lvl="1"/>
            <a:r>
              <a:rPr lang="he-IL" sz="2000" dirty="0"/>
              <a:t>...</a:t>
            </a:r>
          </a:p>
          <a:p>
            <a:pPr lvl="1"/>
            <a:endParaRPr lang="he-IL" sz="2000" dirty="0"/>
          </a:p>
          <a:p>
            <a:pPr>
              <a:buNone/>
            </a:pPr>
            <a:endParaRPr lang="he-IL" sz="2400" dirty="0"/>
          </a:p>
          <a:p>
            <a:pPr>
              <a:buNone/>
            </a:pPr>
            <a:endParaRPr lang="he-IL" sz="2400" dirty="0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4812" y="2470638"/>
            <a:ext cx="2713949" cy="3113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616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תוספת - מחיקת משימות מהרשימה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34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87524" y="3349868"/>
            <a:ext cx="8671838" cy="3319491"/>
          </a:xfrm>
          <a:prstGeom prst="rect">
            <a:avLst/>
          </a:prstGeom>
          <a:noFill/>
        </p:spPr>
        <p:txBody>
          <a:bodyPr wrap="square" rtlCol="1"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action to perform when DELETE is pressed on the list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list.addKeyListener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KeyAdapter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400" dirty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keyPressed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KeyEvent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e) {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e.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character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==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DEL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 {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selectionIndex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list.getSelectionIndex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//if a list item is selected, delete it from the list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selectionIndex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&gt;= 0)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list.remove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selectionIndex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}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});</a:t>
            </a:r>
            <a:endParaRPr lang="en-US" sz="1400" dirty="0">
              <a:latin typeface="Calibri"/>
              <a:ea typeface="Calibri"/>
              <a:cs typeface="Arial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435469" y="1719263"/>
            <a:ext cx="6251331" cy="4411662"/>
          </a:xfrm>
        </p:spPr>
        <p:txBody>
          <a:bodyPr/>
          <a:lstStyle/>
          <a:p>
            <a:r>
              <a:rPr lang="he-IL" sz="2000" dirty="0"/>
              <a:t>נוסיף </a:t>
            </a:r>
            <a:r>
              <a:rPr lang="en-US" sz="2000" dirty="0" err="1"/>
              <a:t>KeyListener</a:t>
            </a:r>
            <a:r>
              <a:rPr lang="he-IL" sz="2000" dirty="0"/>
              <a:t> לרשימה שיאזין ללחיצה על </a:t>
            </a:r>
            <a:r>
              <a:rPr lang="en-US" sz="2000" dirty="0"/>
              <a:t>delete</a:t>
            </a:r>
            <a:endParaRPr lang="he-IL" sz="2000" dirty="0"/>
          </a:p>
          <a:p>
            <a:r>
              <a:rPr lang="he-IL" sz="2000" dirty="0"/>
              <a:t>מ-</a:t>
            </a:r>
            <a:r>
              <a:rPr lang="en-US" sz="2000" dirty="0"/>
              <a:t>Widget </a:t>
            </a:r>
            <a:r>
              <a:rPr lang="he-IL" sz="2000" dirty="0"/>
              <a:t> הרשימה ניתן לקבל את האינדקס של הפריט הנבחר ולמחוק את הפריט</a:t>
            </a:r>
          </a:p>
          <a:p>
            <a:pPr>
              <a:buNone/>
            </a:pPr>
            <a:endParaRPr lang="he-IL" sz="2000" dirty="0"/>
          </a:p>
          <a:p>
            <a:pPr>
              <a:buNone/>
            </a:pP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439175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2"/>
          <p:cNvSpPr>
            <a:spLocks noGrp="1"/>
          </p:cNvSpPr>
          <p:nvPr>
            <p:ph idx="1"/>
          </p:nvPr>
        </p:nvSpPr>
        <p:spPr>
          <a:xfrm>
            <a:off x="555625" y="1676400"/>
            <a:ext cx="8229600" cy="4411663"/>
          </a:xfrm>
        </p:spPr>
        <p:txBody>
          <a:bodyPr/>
          <a:lstStyle/>
          <a:p>
            <a:r>
              <a:rPr lang="he-IL" sz="2000" dirty="0"/>
              <a:t>אבני הבניין של ממשקים גרפים</a:t>
            </a:r>
          </a:p>
          <a:p>
            <a:r>
              <a:rPr lang="he-IL" sz="2000" dirty="0"/>
              <a:t>מוגדרים ב </a:t>
            </a:r>
            <a:r>
              <a:rPr lang="en-US" sz="2000" b="1" dirty="0" err="1">
                <a:hlinkClick r:id="rId3"/>
              </a:rPr>
              <a:t>org.eclipse.swt.widgets</a:t>
            </a:r>
            <a:endParaRPr lang="he-IL" sz="2000" dirty="0"/>
          </a:p>
          <a:p>
            <a:r>
              <a:rPr lang="he-IL" sz="2000" dirty="0"/>
              <a:t>תת-טיפוסים של המחלקה האבסטרקטית </a:t>
            </a:r>
            <a:r>
              <a:rPr lang="en-US" sz="2000" dirty="0"/>
              <a:t>Widget</a:t>
            </a:r>
            <a:r>
              <a:rPr lang="he-IL" sz="2000" dirty="0"/>
              <a:t> (</a:t>
            </a:r>
            <a:r>
              <a:rPr lang="he-IL" sz="2000" dirty="0">
                <a:hlinkClick r:id="rId4"/>
              </a:rPr>
              <a:t>קישור לתיעוד</a:t>
            </a:r>
            <a:r>
              <a:rPr lang="he-IL" sz="2000" dirty="0"/>
              <a:t>)</a:t>
            </a:r>
          </a:p>
          <a:p>
            <a:r>
              <a:rPr lang="he-IL" sz="2000" dirty="0"/>
              <a:t>האתר של </a:t>
            </a:r>
            <a:r>
              <a:rPr lang="en-US" sz="2000" dirty="0"/>
              <a:t>SWT</a:t>
            </a:r>
            <a:r>
              <a:rPr lang="he-IL" sz="2000" dirty="0"/>
              <a:t> מכיל דוגמאות קצרות (</a:t>
            </a:r>
            <a:r>
              <a:rPr lang="en-US" sz="2000" dirty="0"/>
              <a:t>snippets</a:t>
            </a:r>
            <a:r>
              <a:rPr lang="he-IL" sz="2000" dirty="0"/>
              <a:t>) לשימוש בכל </a:t>
            </a:r>
            <a:r>
              <a:rPr lang="en-US" sz="2000" dirty="0"/>
              <a:t>Widget</a:t>
            </a:r>
            <a:r>
              <a:rPr lang="he-IL" sz="2000" dirty="0"/>
              <a:t> </a:t>
            </a:r>
            <a:r>
              <a:rPr lang="en-US" sz="2000" dirty="0">
                <a:hlinkClick r:id="rId3"/>
              </a:rPr>
              <a:t>http://www.eclipse.org/swt/widgets/</a:t>
            </a:r>
            <a:endParaRPr lang="he-IL" sz="2000" dirty="0"/>
          </a:p>
          <a:p>
            <a:endParaRPr lang="he-IL" dirty="0"/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C00000"/>
                </a:solidFill>
              </a:rPr>
              <a:t> SWT Widgets</a:t>
            </a:r>
            <a:endParaRPr lang="he-IL" dirty="0">
              <a:solidFill>
                <a:srgbClr val="C00000"/>
              </a:solidFill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6845F0-4DB7-4E38-9BEE-42375C4406DB}" type="slidenum">
              <a:rPr lang="he-IL" altLang="en-US" smtClean="0"/>
              <a:pPr/>
              <a:t>4</a:t>
            </a:fld>
            <a:endParaRPr lang="en-US" altLang="en-US"/>
          </a:p>
        </p:txBody>
      </p:sp>
      <p:grpSp>
        <p:nvGrpSpPr>
          <p:cNvPr id="8197" name="Group 20"/>
          <p:cNvGrpSpPr>
            <a:grpSpLocks/>
          </p:cNvGrpSpPr>
          <p:nvPr/>
        </p:nvGrpSpPr>
        <p:grpSpPr bwMode="auto">
          <a:xfrm>
            <a:off x="6105525" y="3429000"/>
            <a:ext cx="2305050" cy="1658938"/>
            <a:chOff x="665109" y="2954331"/>
            <a:chExt cx="2305050" cy="1658758"/>
          </a:xfrm>
        </p:grpSpPr>
        <p:pic>
          <p:nvPicPr>
            <p:cNvPr id="8216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65109" y="2954331"/>
              <a:ext cx="2305050" cy="158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7" name="TextBox 14"/>
            <p:cNvSpPr txBox="1">
              <a:spLocks noChangeArrowheads="1"/>
            </p:cNvSpPr>
            <p:nvPr/>
          </p:nvSpPr>
          <p:spPr bwMode="auto">
            <a:xfrm>
              <a:off x="993726" y="4305312"/>
              <a:ext cx="1460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Menu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198" name="Group 24"/>
          <p:cNvGrpSpPr>
            <a:grpSpLocks/>
          </p:cNvGrpSpPr>
          <p:nvPr/>
        </p:nvGrpSpPr>
        <p:grpSpPr bwMode="auto">
          <a:xfrm>
            <a:off x="3549650" y="3436448"/>
            <a:ext cx="2000250" cy="1330325"/>
            <a:chOff x="3695688" y="2917818"/>
            <a:chExt cx="2000250" cy="1330141"/>
          </a:xfrm>
        </p:grpSpPr>
        <p:pic>
          <p:nvPicPr>
            <p:cNvPr id="8214" name="Picture 1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695688" y="2917818"/>
              <a:ext cx="2000250" cy="1238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5" name="TextBox 16"/>
            <p:cNvSpPr txBox="1">
              <a:spLocks noChangeArrowheads="1"/>
            </p:cNvSpPr>
            <p:nvPr/>
          </p:nvSpPr>
          <p:spPr bwMode="auto">
            <a:xfrm>
              <a:off x="3965553" y="3940182"/>
              <a:ext cx="1460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Table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199" name="Group 19"/>
          <p:cNvGrpSpPr>
            <a:grpSpLocks/>
          </p:cNvGrpSpPr>
          <p:nvPr/>
        </p:nvGrpSpPr>
        <p:grpSpPr bwMode="auto">
          <a:xfrm>
            <a:off x="3813175" y="4784721"/>
            <a:ext cx="1473200" cy="1679575"/>
            <a:chOff x="5411799" y="3867156"/>
            <a:chExt cx="1473201" cy="1679598"/>
          </a:xfrm>
        </p:grpSpPr>
        <p:pic>
          <p:nvPicPr>
            <p:cNvPr id="8212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484825" y="3867156"/>
              <a:ext cx="1400175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3" name="TextBox 18"/>
            <p:cNvSpPr txBox="1">
              <a:spLocks noChangeArrowheads="1"/>
            </p:cNvSpPr>
            <p:nvPr/>
          </p:nvSpPr>
          <p:spPr bwMode="auto">
            <a:xfrm>
              <a:off x="5411799" y="5238977"/>
              <a:ext cx="1460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List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0" name="Group 22"/>
          <p:cNvGrpSpPr>
            <a:grpSpLocks/>
          </p:cNvGrpSpPr>
          <p:nvPr/>
        </p:nvGrpSpPr>
        <p:grpSpPr bwMode="auto">
          <a:xfrm>
            <a:off x="922338" y="4195763"/>
            <a:ext cx="1460500" cy="1241425"/>
            <a:chOff x="1030288" y="3648075"/>
            <a:chExt cx="1460500" cy="1241425"/>
          </a:xfrm>
        </p:grpSpPr>
        <p:pic>
          <p:nvPicPr>
            <p:cNvPr id="8210" name="Picture 1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069976" y="3648075"/>
              <a:ext cx="1381125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1" name="TextBox 26"/>
            <p:cNvSpPr txBox="1">
              <a:spLocks noChangeArrowheads="1"/>
            </p:cNvSpPr>
            <p:nvPr/>
          </p:nvSpPr>
          <p:spPr bwMode="auto">
            <a:xfrm>
              <a:off x="1030288" y="4581525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Label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1" name="Group 21"/>
          <p:cNvGrpSpPr>
            <a:grpSpLocks/>
          </p:cNvGrpSpPr>
          <p:nvPr/>
        </p:nvGrpSpPr>
        <p:grpSpPr bwMode="auto">
          <a:xfrm>
            <a:off x="771525" y="5473700"/>
            <a:ext cx="1762125" cy="746125"/>
            <a:chOff x="774700" y="4999038"/>
            <a:chExt cx="1762125" cy="746125"/>
          </a:xfrm>
        </p:grpSpPr>
        <p:pic>
          <p:nvPicPr>
            <p:cNvPr id="8208" name="Picture 7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74700" y="4999038"/>
              <a:ext cx="1762125" cy="628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9" name="TextBox 28"/>
            <p:cNvSpPr txBox="1">
              <a:spLocks noChangeArrowheads="1"/>
            </p:cNvSpPr>
            <p:nvPr/>
          </p:nvSpPr>
          <p:spPr bwMode="auto">
            <a:xfrm>
              <a:off x="925512" y="5437188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Text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2" name="Group 30"/>
          <p:cNvGrpSpPr>
            <a:grpSpLocks/>
          </p:cNvGrpSpPr>
          <p:nvPr/>
        </p:nvGrpSpPr>
        <p:grpSpPr bwMode="auto">
          <a:xfrm>
            <a:off x="6527800" y="5205287"/>
            <a:ext cx="1460500" cy="693738"/>
            <a:chOff x="3914775" y="4305300"/>
            <a:chExt cx="1460500" cy="693738"/>
          </a:xfrm>
        </p:grpSpPr>
        <p:pic>
          <p:nvPicPr>
            <p:cNvPr id="8206" name="Picture 4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168775" y="4305300"/>
              <a:ext cx="952500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7" name="TextBox 30"/>
            <p:cNvSpPr txBox="1">
              <a:spLocks noChangeArrowheads="1"/>
            </p:cNvSpPr>
            <p:nvPr/>
          </p:nvSpPr>
          <p:spPr bwMode="auto">
            <a:xfrm>
              <a:off x="3914775" y="4691063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Button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3" name="Group 24"/>
          <p:cNvGrpSpPr>
            <a:grpSpLocks/>
          </p:cNvGrpSpPr>
          <p:nvPr/>
        </p:nvGrpSpPr>
        <p:grpSpPr bwMode="auto">
          <a:xfrm>
            <a:off x="595313" y="3538538"/>
            <a:ext cx="2114550" cy="636587"/>
            <a:chOff x="774700" y="2990850"/>
            <a:chExt cx="2114550" cy="636588"/>
          </a:xfrm>
        </p:grpSpPr>
        <p:pic>
          <p:nvPicPr>
            <p:cNvPr id="8204" name="Picture 2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74700" y="2990850"/>
              <a:ext cx="2114550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5" name="TextBox 23"/>
            <p:cNvSpPr txBox="1">
              <a:spLocks noChangeArrowheads="1"/>
            </p:cNvSpPr>
            <p:nvPr/>
          </p:nvSpPr>
          <p:spPr bwMode="auto">
            <a:xfrm>
              <a:off x="1101725" y="3319463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Shell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894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2"/>
          <p:cNvSpPr>
            <a:spLocks noGrp="1"/>
          </p:cNvSpPr>
          <p:nvPr>
            <p:ph idx="1"/>
          </p:nvPr>
        </p:nvSpPr>
        <p:spPr>
          <a:xfrm>
            <a:off x="555625" y="1676400"/>
            <a:ext cx="8229600" cy="44116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he-IL" dirty="0"/>
              <a:t>ביצירת </a:t>
            </a:r>
            <a:r>
              <a:rPr lang="en-US" dirty="0"/>
              <a:t>Widget</a:t>
            </a:r>
            <a:r>
              <a:rPr lang="he-IL" dirty="0"/>
              <a:t> נגדיר</a:t>
            </a:r>
          </a:p>
          <a:p>
            <a:pPr lvl="1">
              <a:spcAft>
                <a:spcPts val="1200"/>
              </a:spcAft>
            </a:pPr>
            <a:r>
              <a:rPr lang="he-IL" dirty="0"/>
              <a:t>את ה"הורה" שלו</a:t>
            </a:r>
          </a:p>
          <a:p>
            <a:pPr lvl="1">
              <a:spcAft>
                <a:spcPts val="1200"/>
              </a:spcAft>
            </a:pPr>
            <a:r>
              <a:rPr lang="he-IL" dirty="0"/>
              <a:t>את הסגנון שלו</a:t>
            </a:r>
          </a:p>
          <a:p>
            <a:pPr>
              <a:spcAft>
                <a:spcPts val="1200"/>
              </a:spcAft>
            </a:pPr>
            <a:r>
              <a:rPr lang="he-IL" dirty="0"/>
              <a:t>ההורה הוא </a:t>
            </a:r>
            <a:r>
              <a:rPr lang="en-US" dirty="0"/>
              <a:t>Widget</a:t>
            </a:r>
            <a:r>
              <a:rPr lang="he-IL" dirty="0"/>
              <a:t> היורש מ-</a:t>
            </a:r>
            <a:r>
              <a:rPr lang="en-US" dirty="0"/>
              <a:t>Composite</a:t>
            </a:r>
            <a:r>
              <a:rPr lang="he-IL" dirty="0"/>
              <a:t>, מה שאומר שניתן להוסיף אליו </a:t>
            </a:r>
            <a:r>
              <a:rPr lang="en-US" dirty="0"/>
              <a:t>Widgets</a:t>
            </a:r>
            <a:r>
              <a:rPr lang="he-IL" dirty="0"/>
              <a:t> אחרים</a:t>
            </a:r>
          </a:p>
          <a:p>
            <a:pPr lvl="1">
              <a:spcAft>
                <a:spcPts val="1200"/>
              </a:spcAft>
            </a:pPr>
            <a:r>
              <a:rPr lang="he-IL" dirty="0"/>
              <a:t>לדוגמא, כפתור שההורה שלו הוא </a:t>
            </a:r>
            <a:r>
              <a:rPr lang="he-IL" dirty="0" err="1"/>
              <a:t>טאב</a:t>
            </a:r>
            <a:r>
              <a:rPr lang="he-IL" dirty="0"/>
              <a:t> שההורה שלו הוא חלון – יופיע כפתור בתוך </a:t>
            </a:r>
            <a:r>
              <a:rPr lang="he-IL" dirty="0" err="1"/>
              <a:t>הטאב</a:t>
            </a:r>
            <a:r>
              <a:rPr lang="he-IL" dirty="0"/>
              <a:t> שבחלון</a:t>
            </a:r>
          </a:p>
          <a:p>
            <a:pPr lvl="1">
              <a:spcAft>
                <a:spcPts val="1200"/>
              </a:spcAft>
            </a:pPr>
            <a:r>
              <a:rPr lang="he-IL" dirty="0"/>
              <a:t>ה- </a:t>
            </a:r>
            <a:r>
              <a:rPr lang="en-US" dirty="0"/>
              <a:t>Widget</a:t>
            </a:r>
            <a:r>
              <a:rPr lang="he-IL" dirty="0"/>
              <a:t> מתווסף להורה בזמן הקריאה לבנאי</a:t>
            </a:r>
          </a:p>
          <a:p>
            <a:pPr>
              <a:spcAft>
                <a:spcPts val="1200"/>
              </a:spcAft>
            </a:pPr>
            <a:r>
              <a:rPr lang="he-IL" dirty="0"/>
              <a:t>עבור סגנונות קיימים קבועים במחלקה </a:t>
            </a:r>
            <a:r>
              <a:rPr lang="en-US" dirty="0"/>
              <a:t>SWT</a:t>
            </a:r>
            <a:endParaRPr lang="he-IL" dirty="0"/>
          </a:p>
          <a:p>
            <a:pPr lvl="1">
              <a:spcAft>
                <a:spcPts val="1200"/>
              </a:spcAft>
            </a:pPr>
            <a:r>
              <a:rPr lang="he-IL" dirty="0"/>
              <a:t>נראה בהמשך</a:t>
            </a:r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>
                <a:solidFill>
                  <a:srgbClr val="C00000"/>
                </a:solidFill>
              </a:rPr>
              <a:t>עוד על </a:t>
            </a:r>
            <a:r>
              <a:rPr lang="en-US" dirty="0">
                <a:solidFill>
                  <a:srgbClr val="C00000"/>
                </a:solidFill>
              </a:rPr>
              <a:t>Widgets</a:t>
            </a:r>
            <a:endParaRPr lang="he-I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25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6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4442604" cy="990600"/>
          </a:xfrm>
        </p:spPr>
        <p:txBody>
          <a:bodyPr/>
          <a:lstStyle/>
          <a:p>
            <a:pPr algn="r" eaLnBrk="1" hangingPunct="1"/>
            <a:r>
              <a:rPr lang="he-IL" dirty="0"/>
              <a:t>כפתור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ShellWithButton1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Display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Shell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"example1"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6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Button ok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ok.setText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700" dirty="0">
                <a:latin typeface="Consolas"/>
                <a:ea typeface="Calibri"/>
              </a:rPr>
              <a:t> </a:t>
            </a:r>
            <a:endParaRPr lang="en-US" sz="1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shell.isDisposed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display.readAndDispatch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display.sleep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display.dispose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516" y="594301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D722F180-308E-4C07-A4EE-BB9CA10059ED}"/>
              </a:ext>
            </a:extLst>
          </p:cNvPr>
          <p:cNvSpPr/>
          <p:nvPr/>
        </p:nvSpPr>
        <p:spPr>
          <a:xfrm>
            <a:off x="1073888" y="2147275"/>
            <a:ext cx="3997842" cy="255181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ine Callout 1 5">
            <a:extLst>
              <a:ext uri="{FF2B5EF4-FFF2-40B4-BE49-F238E27FC236}">
                <a16:creationId xmlns:a16="http://schemas.microsoft.com/office/drawing/2014/main" id="{95499CC8-8573-439F-868C-EFAB0BE40151}"/>
              </a:ext>
            </a:extLst>
          </p:cNvPr>
          <p:cNvSpPr/>
          <p:nvPr/>
        </p:nvSpPr>
        <p:spPr bwMode="auto">
          <a:xfrm>
            <a:off x="5269016" y="1098846"/>
            <a:ext cx="3064235" cy="334236"/>
          </a:xfrm>
          <a:prstGeom prst="borderCallout1">
            <a:avLst>
              <a:gd name="adj1" fmla="val 325307"/>
              <a:gd name="adj2" fmla="val -6268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מקשר בין 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SWT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לתצוגה על המסך</a:t>
            </a:r>
            <a:endParaRPr lang="en-US" dirty="0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0FB40D6C-3A33-40ED-AA1E-47F87A9D9D99}"/>
              </a:ext>
            </a:extLst>
          </p:cNvPr>
          <p:cNvSpPr/>
          <p:nvPr/>
        </p:nvSpPr>
        <p:spPr>
          <a:xfrm>
            <a:off x="1073887" y="2456246"/>
            <a:ext cx="4681453" cy="204972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ine Callout 1 5">
            <a:extLst>
              <a:ext uri="{FF2B5EF4-FFF2-40B4-BE49-F238E27FC236}">
                <a16:creationId xmlns:a16="http://schemas.microsoft.com/office/drawing/2014/main" id="{C69FBD19-9FDA-4FF3-BF68-7683856121F2}"/>
              </a:ext>
            </a:extLst>
          </p:cNvPr>
          <p:cNvSpPr/>
          <p:nvPr/>
        </p:nvSpPr>
        <p:spPr bwMode="auto">
          <a:xfrm>
            <a:off x="6553199" y="1899684"/>
            <a:ext cx="2503389" cy="367748"/>
          </a:xfrm>
          <a:prstGeom prst="borderCallout1">
            <a:avLst>
              <a:gd name="adj1" fmla="val 167746"/>
              <a:gd name="adj2" fmla="val -32189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>
                <a:solidFill>
                  <a:srgbClr val="000000"/>
                </a:solidFill>
                <a:latin typeface="Consolas"/>
                <a:ea typeface="Calibri"/>
              </a:rPr>
              <a:t>יצירת חלון</a:t>
            </a:r>
            <a:endParaRPr lang="he-IL" sz="1800" dirty="0">
              <a:solidFill>
                <a:srgbClr val="000000"/>
              </a:solidFill>
              <a:latin typeface="Consolas"/>
              <a:ea typeface="Calibri"/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BA1A05D2-ECC1-4437-A8E3-731EAEB636C8}"/>
              </a:ext>
            </a:extLst>
          </p:cNvPr>
          <p:cNvSpPr/>
          <p:nvPr/>
        </p:nvSpPr>
        <p:spPr>
          <a:xfrm>
            <a:off x="1063129" y="3305711"/>
            <a:ext cx="4681453" cy="524010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ine Callout 1 5">
            <a:extLst>
              <a:ext uri="{FF2B5EF4-FFF2-40B4-BE49-F238E27FC236}">
                <a16:creationId xmlns:a16="http://schemas.microsoft.com/office/drawing/2014/main" id="{AB1E7D73-74FB-4A00-A4DC-C144BF9A7040}"/>
              </a:ext>
            </a:extLst>
          </p:cNvPr>
          <p:cNvSpPr/>
          <p:nvPr/>
        </p:nvSpPr>
        <p:spPr bwMode="auto">
          <a:xfrm>
            <a:off x="5916706" y="3138593"/>
            <a:ext cx="3139883" cy="334236"/>
          </a:xfrm>
          <a:prstGeom prst="borderCallout1">
            <a:avLst>
              <a:gd name="adj1" fmla="val 165391"/>
              <a:gd name="adj2" fmla="val -6241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יצירת כפתור והגדרת העיצוב שלו</a:t>
            </a:r>
            <a:endParaRPr lang="en-US" dirty="0"/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A43A6F8C-F88A-4A32-9377-C9F156C62285}"/>
              </a:ext>
            </a:extLst>
          </p:cNvPr>
          <p:cNvSpPr/>
          <p:nvPr/>
        </p:nvSpPr>
        <p:spPr>
          <a:xfrm>
            <a:off x="1049583" y="3942594"/>
            <a:ext cx="4681453" cy="417666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ine Callout 1 5">
            <a:extLst>
              <a:ext uri="{FF2B5EF4-FFF2-40B4-BE49-F238E27FC236}">
                <a16:creationId xmlns:a16="http://schemas.microsoft.com/office/drawing/2014/main" id="{8AB152A6-4344-4B57-8BF6-BDA1B42F3782}"/>
              </a:ext>
            </a:extLst>
          </p:cNvPr>
          <p:cNvSpPr/>
          <p:nvPr/>
        </p:nvSpPr>
        <p:spPr bwMode="auto">
          <a:xfrm>
            <a:off x="5931556" y="3770464"/>
            <a:ext cx="3139883" cy="643586"/>
          </a:xfrm>
          <a:prstGeom prst="borderCallout1">
            <a:avLst>
              <a:gd name="adj1" fmla="val 95187"/>
              <a:gd name="adj2" fmla="val -5899"/>
              <a:gd name="adj3" fmla="val 101467"/>
              <a:gd name="adj4" fmla="val 52829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חישובים של איך התצוגה צריכה להיראות ופתיחת החלון</a:t>
            </a:r>
            <a:endParaRPr lang="en-US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31B60BE3-6F38-4B53-8DAF-59D89D7A02CC}"/>
              </a:ext>
            </a:extLst>
          </p:cNvPr>
          <p:cNvSpPr/>
          <p:nvPr/>
        </p:nvSpPr>
        <p:spPr>
          <a:xfrm>
            <a:off x="1041613" y="4411815"/>
            <a:ext cx="4681453" cy="96165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ine Callout 1 5">
            <a:extLst>
              <a:ext uri="{FF2B5EF4-FFF2-40B4-BE49-F238E27FC236}">
                <a16:creationId xmlns:a16="http://schemas.microsoft.com/office/drawing/2014/main" id="{C0B2BDCB-DC30-4608-BB1E-C101459EAB71}"/>
              </a:ext>
            </a:extLst>
          </p:cNvPr>
          <p:cNvSpPr/>
          <p:nvPr/>
        </p:nvSpPr>
        <p:spPr bwMode="auto">
          <a:xfrm>
            <a:off x="5931556" y="4711685"/>
            <a:ext cx="3139883" cy="355273"/>
          </a:xfrm>
          <a:prstGeom prst="borderCallout1">
            <a:avLst>
              <a:gd name="adj1" fmla="val 171421"/>
              <a:gd name="adj2" fmla="val -6584"/>
              <a:gd name="adj3" fmla="val 101467"/>
              <a:gd name="adj4" fmla="val 52829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לולאת האירועים</a:t>
            </a:r>
            <a:endParaRPr lang="en-US" dirty="0"/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C06AFFBE-0C81-4538-A08A-82A65C2493E3}"/>
              </a:ext>
            </a:extLst>
          </p:cNvPr>
          <p:cNvSpPr/>
          <p:nvPr/>
        </p:nvSpPr>
        <p:spPr>
          <a:xfrm>
            <a:off x="1030855" y="5422811"/>
            <a:ext cx="4713727" cy="209425"/>
          </a:xfrm>
          <a:prstGeom prst="rect">
            <a:avLst/>
          </a:prstGeom>
          <a:noFill/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ine Callout 1 5">
            <a:extLst>
              <a:ext uri="{FF2B5EF4-FFF2-40B4-BE49-F238E27FC236}">
                <a16:creationId xmlns:a16="http://schemas.microsoft.com/office/drawing/2014/main" id="{A6000631-D136-4B96-9605-4061C9338C61}"/>
              </a:ext>
            </a:extLst>
          </p:cNvPr>
          <p:cNvSpPr/>
          <p:nvPr/>
        </p:nvSpPr>
        <p:spPr bwMode="auto">
          <a:xfrm>
            <a:off x="5916705" y="5641980"/>
            <a:ext cx="3139883" cy="334236"/>
          </a:xfrm>
          <a:prstGeom prst="borderCallout1">
            <a:avLst>
              <a:gd name="adj1" fmla="val -33243"/>
              <a:gd name="adj2" fmla="val -5449"/>
              <a:gd name="adj3" fmla="val -2265"/>
              <a:gd name="adj4" fmla="val 8661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שחרור משאבים</a:t>
            </a:r>
            <a:endParaRPr lang="en-US" dirty="0"/>
          </a:p>
        </p:txBody>
      </p:sp>
      <p:sp>
        <p:nvSpPr>
          <p:cNvPr id="27" name="מלבן 16">
            <a:extLst>
              <a:ext uri="{FF2B5EF4-FFF2-40B4-BE49-F238E27FC236}">
                <a16:creationId xmlns:a16="http://schemas.microsoft.com/office/drawing/2014/main" id="{DAE12F7E-4BD5-A77B-393E-DB5C5FB344C7}"/>
              </a:ext>
            </a:extLst>
          </p:cNvPr>
          <p:cNvSpPr/>
          <p:nvPr/>
        </p:nvSpPr>
        <p:spPr>
          <a:xfrm>
            <a:off x="1073888" y="2705100"/>
            <a:ext cx="4681453" cy="541955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ine Callout 1 5">
            <a:extLst>
              <a:ext uri="{FF2B5EF4-FFF2-40B4-BE49-F238E27FC236}">
                <a16:creationId xmlns:a16="http://schemas.microsoft.com/office/drawing/2014/main" id="{7493CEC6-F1F8-8BC8-7A4D-87EDA057E730}"/>
              </a:ext>
            </a:extLst>
          </p:cNvPr>
          <p:cNvSpPr/>
          <p:nvPr/>
        </p:nvSpPr>
        <p:spPr bwMode="auto">
          <a:xfrm>
            <a:off x="6553200" y="2474706"/>
            <a:ext cx="2503388" cy="334236"/>
          </a:xfrm>
          <a:prstGeom prst="borderCallout1">
            <a:avLst>
              <a:gd name="adj1" fmla="val 158954"/>
              <a:gd name="adj2" fmla="val -32116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הגדרת עיצוב החלון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7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כפתור</a:t>
            </a:r>
            <a:endParaRPr lang="en-US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ShellWithButton1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Display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Shell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"example1"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6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Button ok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ok.setText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700" dirty="0">
                <a:latin typeface="Consolas"/>
                <a:ea typeface="Calibri"/>
              </a:rPr>
              <a:t> </a:t>
            </a:r>
            <a:endParaRPr lang="en-US" sz="1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shell.isDisposed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display.readAndDispatch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display.sleep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display.dispose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D722F180-308E-4C07-A4EE-BB9CA10059ED}"/>
              </a:ext>
            </a:extLst>
          </p:cNvPr>
          <p:cNvSpPr/>
          <p:nvPr/>
        </p:nvSpPr>
        <p:spPr>
          <a:xfrm>
            <a:off x="1073888" y="2147275"/>
            <a:ext cx="3997842" cy="255181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ine Callout 1 5">
            <a:extLst>
              <a:ext uri="{FF2B5EF4-FFF2-40B4-BE49-F238E27FC236}">
                <a16:creationId xmlns:a16="http://schemas.microsoft.com/office/drawing/2014/main" id="{95499CC8-8573-439F-868C-EFAB0BE40151}"/>
              </a:ext>
            </a:extLst>
          </p:cNvPr>
          <p:cNvSpPr/>
          <p:nvPr/>
        </p:nvSpPr>
        <p:spPr bwMode="auto">
          <a:xfrm>
            <a:off x="5312148" y="1466268"/>
            <a:ext cx="3064235" cy="334236"/>
          </a:xfrm>
          <a:prstGeom prst="borderCallout1">
            <a:avLst>
              <a:gd name="adj1" fmla="val 209165"/>
              <a:gd name="adj2" fmla="val -7394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מקשר בין 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SWT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לתצוגה על המסך</a:t>
            </a:r>
            <a:endParaRPr lang="en-US" dirty="0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0FB40D6C-3A33-40ED-AA1E-47F87A9D9D99}"/>
              </a:ext>
            </a:extLst>
          </p:cNvPr>
          <p:cNvSpPr/>
          <p:nvPr/>
        </p:nvSpPr>
        <p:spPr>
          <a:xfrm>
            <a:off x="1073887" y="2456246"/>
            <a:ext cx="4681453" cy="204972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ine Callout 1 5">
            <a:extLst>
              <a:ext uri="{FF2B5EF4-FFF2-40B4-BE49-F238E27FC236}">
                <a16:creationId xmlns:a16="http://schemas.microsoft.com/office/drawing/2014/main" id="{C69FBD19-9FDA-4FF3-BF68-7683856121F2}"/>
              </a:ext>
            </a:extLst>
          </p:cNvPr>
          <p:cNvSpPr/>
          <p:nvPr/>
        </p:nvSpPr>
        <p:spPr bwMode="auto">
          <a:xfrm>
            <a:off x="6553199" y="1933196"/>
            <a:ext cx="2503389" cy="334236"/>
          </a:xfrm>
          <a:prstGeom prst="borderCallout1">
            <a:avLst>
              <a:gd name="adj1" fmla="val 171721"/>
              <a:gd name="adj2" fmla="val -31845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יצירת חלון</a:t>
            </a: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685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/>
              <a:t>כפתור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984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8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אז מה היה לנו כאן?	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20" y="1685365"/>
            <a:ext cx="8003279" cy="5020235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115000"/>
              </a:lnSpc>
              <a:spcAft>
                <a:spcPts val="0"/>
              </a:spcAft>
              <a:buClr>
                <a:srgbClr val="330066"/>
              </a:buClr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200" b="1" dirty="0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2200" i="1" dirty="0" err="1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marL="273050" indent="-273050">
              <a:lnSpc>
                <a:spcPct val="115000"/>
              </a:lnSpc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  <a:hlinkClick r:id="rId3"/>
              </a:rPr>
              <a:t>Display</a:t>
            </a:r>
            <a:r>
              <a:rPr lang="he-IL" sz="2200" dirty="0">
                <a:solidFill>
                  <a:srgbClr val="000000"/>
                </a:solidFill>
                <a:latin typeface="Consolas"/>
                <a:ea typeface="Calibri"/>
              </a:rPr>
              <a:t> – מקשר בין 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SWT</a:t>
            </a:r>
            <a:r>
              <a:rPr lang="he-IL" sz="2200" dirty="0">
                <a:solidFill>
                  <a:srgbClr val="000000"/>
                </a:solidFill>
                <a:latin typeface="Consolas"/>
                <a:ea typeface="Calibri"/>
              </a:rPr>
              <a:t> לתצוגת מערכת ההפעלה (למשל, המסך)</a:t>
            </a:r>
            <a:endParaRPr lang="en-US" sz="22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he-IL" sz="2200" b="1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he-IL" sz="2200" b="1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200" b="1" dirty="0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</a:p>
          <a:p>
            <a:pPr marL="273050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he-IL" sz="2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  <a:hlinkClick r:id="rId4"/>
              </a:rPr>
              <a:t>Shell</a:t>
            </a:r>
            <a:r>
              <a:rPr lang="he-IL" sz="2200" dirty="0">
                <a:solidFill>
                  <a:srgbClr val="000000"/>
                </a:solidFill>
                <a:latin typeface="Consolas"/>
                <a:ea typeface="Calibri"/>
              </a:rPr>
              <a:t> – חלון. שימו לב שיצירת חלון לא פותחת אותו עדין.</a:t>
            </a:r>
            <a:endParaRPr lang="en-US" sz="22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349250" lvl="1" indent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5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>
              <a:latin typeface="Calibri"/>
              <a:ea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5272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9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כפתור</a:t>
            </a:r>
            <a:endParaRPr lang="en-US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ShellWithButton1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Display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Shell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"example1"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6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Button ok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ok.setText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700" dirty="0">
                <a:latin typeface="Consolas"/>
                <a:ea typeface="Calibri"/>
              </a:rPr>
              <a:t> </a:t>
            </a:r>
            <a:endParaRPr lang="en-US" sz="1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shell.isDisposed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display.readAndDispatch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display.sleep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display.dispose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מלבן 18">
            <a:extLst>
              <a:ext uri="{FF2B5EF4-FFF2-40B4-BE49-F238E27FC236}">
                <a16:creationId xmlns:a16="http://schemas.microsoft.com/office/drawing/2014/main" id="{BA1A05D2-ECC1-4437-A8E3-731EAEB636C8}"/>
              </a:ext>
            </a:extLst>
          </p:cNvPr>
          <p:cNvSpPr/>
          <p:nvPr/>
        </p:nvSpPr>
        <p:spPr>
          <a:xfrm>
            <a:off x="1063129" y="3305711"/>
            <a:ext cx="4681453" cy="524010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ine Callout 1 5">
            <a:extLst>
              <a:ext uri="{FF2B5EF4-FFF2-40B4-BE49-F238E27FC236}">
                <a16:creationId xmlns:a16="http://schemas.microsoft.com/office/drawing/2014/main" id="{AB1E7D73-74FB-4A00-A4DC-C144BF9A7040}"/>
              </a:ext>
            </a:extLst>
          </p:cNvPr>
          <p:cNvSpPr/>
          <p:nvPr/>
        </p:nvSpPr>
        <p:spPr bwMode="auto">
          <a:xfrm>
            <a:off x="5916706" y="3138593"/>
            <a:ext cx="3139883" cy="334236"/>
          </a:xfrm>
          <a:prstGeom prst="borderCallout1">
            <a:avLst>
              <a:gd name="adj1" fmla="val 165391"/>
              <a:gd name="adj2" fmla="val -6241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יצירת כפתור והגדרת העיצוב שלו</a:t>
            </a:r>
            <a:endParaRPr lang="en-US" dirty="0"/>
          </a:p>
        </p:txBody>
      </p:sp>
      <p:sp>
        <p:nvSpPr>
          <p:cNvPr id="27" name="מלבן 16">
            <a:extLst>
              <a:ext uri="{FF2B5EF4-FFF2-40B4-BE49-F238E27FC236}">
                <a16:creationId xmlns:a16="http://schemas.microsoft.com/office/drawing/2014/main" id="{DAE12F7E-4BD5-A77B-393E-DB5C5FB344C7}"/>
              </a:ext>
            </a:extLst>
          </p:cNvPr>
          <p:cNvSpPr/>
          <p:nvPr/>
        </p:nvSpPr>
        <p:spPr>
          <a:xfrm>
            <a:off x="1073888" y="2705100"/>
            <a:ext cx="4681453" cy="541955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ine Callout 1 5">
            <a:extLst>
              <a:ext uri="{FF2B5EF4-FFF2-40B4-BE49-F238E27FC236}">
                <a16:creationId xmlns:a16="http://schemas.microsoft.com/office/drawing/2014/main" id="{7493CEC6-F1F8-8BC8-7A4D-87EDA057E730}"/>
              </a:ext>
            </a:extLst>
          </p:cNvPr>
          <p:cNvSpPr/>
          <p:nvPr/>
        </p:nvSpPr>
        <p:spPr bwMode="auto">
          <a:xfrm>
            <a:off x="6553200" y="2474706"/>
            <a:ext cx="2503388" cy="334236"/>
          </a:xfrm>
          <a:prstGeom prst="borderCallout1">
            <a:avLst>
              <a:gd name="adj1" fmla="val 158954"/>
              <a:gd name="adj2" fmla="val -32116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הגדרת עיצוב החלון</a:t>
            </a: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685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/>
              <a:t>כפתור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214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>
          <a:solidFill>
            <a:srgbClr val="92D050"/>
          </a:solidFill>
        </a:ln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10019</TotalTime>
  <Words>4721</Words>
  <Application>Microsoft Office PowerPoint</Application>
  <PresentationFormat>On-screen Show (4:3)</PresentationFormat>
  <Paragraphs>672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Calibri</vt:lpstr>
      <vt:lpstr>Comic Sans MS</vt:lpstr>
      <vt:lpstr>Consolas</vt:lpstr>
      <vt:lpstr>Courier New</vt:lpstr>
      <vt:lpstr>Segoe UI</vt:lpstr>
      <vt:lpstr>Times New Roman</vt:lpstr>
      <vt:lpstr>Wingdings</vt:lpstr>
      <vt:lpstr>sw1</vt:lpstr>
      <vt:lpstr>תוכנה 1</vt:lpstr>
      <vt:lpstr>SWT </vt:lpstr>
      <vt:lpstr>PowerPoint Presentation</vt:lpstr>
      <vt:lpstr> SWT Widgets</vt:lpstr>
      <vt:lpstr>עוד על Widgets</vt:lpstr>
      <vt:lpstr>כפתור</vt:lpstr>
      <vt:lpstr>כפתור</vt:lpstr>
      <vt:lpstr>אז מה היה לנו כאן? </vt:lpstr>
      <vt:lpstr>כפתור</vt:lpstr>
      <vt:lpstr>אז מה היה לנו כאן? </vt:lpstr>
      <vt:lpstr>כפתור</vt:lpstr>
      <vt:lpstr>אז מה היה לנו כאן? </vt:lpstr>
      <vt:lpstr>כפתור</vt:lpstr>
      <vt:lpstr>לולאת האירועים (Event loop)</vt:lpstr>
      <vt:lpstr>לולאת האירועים (Event loop)</vt:lpstr>
      <vt:lpstr>דיאגרמת אפקט של event</vt:lpstr>
      <vt:lpstr>הוספת טיפול באירועים</vt:lpstr>
      <vt:lpstr>הוספת טיפול באירועים</vt:lpstr>
      <vt:lpstr>טיפול באירועים במחלקה נפרדת</vt:lpstr>
      <vt:lpstr>טיפול באירועים במחלקה נפרדת</vt:lpstr>
      <vt:lpstr>טיפול באירועים במחלקה נפרדת</vt:lpstr>
      <vt:lpstr>מחלקה פנימית</vt:lpstr>
      <vt:lpstr>PowerPoint Presentation</vt:lpstr>
      <vt:lpstr>שימוש במחלקות אנונימיות</vt:lpstr>
      <vt:lpstr>מחלקה אנונימית</vt:lpstr>
      <vt:lpstr>שימוש ב Adapter</vt:lpstr>
      <vt:lpstr>המחלקה SWT</vt:lpstr>
      <vt:lpstr>דוגמא נוספת – רשימת משימות</vt:lpstr>
      <vt:lpstr>הוספת Widgets</vt:lpstr>
      <vt:lpstr>הוספת פונקציונליות</vt:lpstr>
      <vt:lpstr>נטפל בעיצוב החלון</vt:lpstr>
      <vt:lpstr>עיצוב החלון</vt:lpstr>
      <vt:lpstr>עיצוב החלון</vt:lpstr>
      <vt:lpstr>תוספת - מחיקת משימות מהרשימה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DN</dc:creator>
  <cp:lastModifiedBy>amir hertz</cp:lastModifiedBy>
  <cp:revision>432</cp:revision>
  <dcterms:created xsi:type="dcterms:W3CDTF">2012-12-30T18:02:14Z</dcterms:created>
  <dcterms:modified xsi:type="dcterms:W3CDTF">2022-05-24T17:20:55Z</dcterms:modified>
</cp:coreProperties>
</file>