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8"/>
  </p:notesMasterIdLst>
  <p:handoutMasterIdLst>
    <p:handoutMasterId r:id="rId39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553" r:id="rId14"/>
    <p:sldId id="555" r:id="rId15"/>
    <p:sldId id="556" r:id="rId16"/>
    <p:sldId id="406" r:id="rId17"/>
    <p:sldId id="497" r:id="rId18"/>
    <p:sldId id="502" r:id="rId19"/>
    <p:sldId id="520" r:id="rId20"/>
    <p:sldId id="494" r:id="rId21"/>
    <p:sldId id="452" r:id="rId22"/>
    <p:sldId id="504" r:id="rId23"/>
    <p:sldId id="474" r:id="rId24"/>
    <p:sldId id="470" r:id="rId25"/>
    <p:sldId id="503" r:id="rId26"/>
    <p:sldId id="404" r:id="rId27"/>
    <p:sldId id="510" r:id="rId28"/>
    <p:sldId id="507" r:id="rId29"/>
    <p:sldId id="508" r:id="rId30"/>
    <p:sldId id="511" r:id="rId31"/>
    <p:sldId id="512" r:id="rId32"/>
    <p:sldId id="513" r:id="rId33"/>
    <p:sldId id="515" r:id="rId34"/>
    <p:sldId id="514" r:id="rId35"/>
    <p:sldId id="516" r:id="rId36"/>
    <p:sldId id="517" r:id="rId37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2441" autoAdjust="0"/>
  </p:normalViewPr>
  <p:slideViewPr>
    <p:cSldViewPr>
      <p:cViewPr varScale="1">
        <p:scale>
          <a:sx n="88" d="100"/>
          <a:sy n="88" d="100"/>
        </p:scale>
        <p:origin x="24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50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3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overriding </a:t>
            </a:r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09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1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04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</a:t>
            </a:r>
            <a:endParaRPr lang="he-IL" dirty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7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ex#5</a:t>
            </a:r>
            <a:endParaRPr lang="he-IL" dirty="0">
              <a:cs typeface="Arial" charset="0"/>
            </a:endParaRPr>
          </a:p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48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ex#5</a:t>
            </a:r>
            <a:endParaRPr lang="he-IL" dirty="0">
              <a:cs typeface="Arial" charset="0"/>
            </a:endParaRPr>
          </a:p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ex#6</a:t>
            </a: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6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25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26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231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98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789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301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ex#1</a:t>
            </a:r>
            <a:endParaRPr lang="he-IL" dirty="0">
              <a:cs typeface="Arial" charset="0"/>
            </a:endParaRPr>
          </a:p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9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June 7, 2022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>
                <a:solidFill>
                  <a:srgbClr val="000099"/>
                </a:solidFill>
              </a:rPr>
              <a:t>סיכום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08337DF-5201-398C-82F7-F3AFAAA6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636" y="1824226"/>
            <a:ext cx="792088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315B27F-C2E7-F080-AE22-ABFF792B7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636" y="3320988"/>
            <a:ext cx="1692188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rtl="0"/>
            <a:r>
              <a:rPr lang="he-IL" sz="4400" b="1" dirty="0">
                <a:latin typeface="Calibri" pitchFamily="34" charset="0"/>
              </a:rPr>
              <a:t>דריסה של שירותים וניראות (3)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 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b.foo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altLang="zh-TW" sz="2900" b="1" dirty="0">
              <a:solidFill>
                <a:srgbClr val="00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endParaRPr lang="en-US" altLang="zh-TW" sz="2900" b="1" dirty="0">
              <a:solidFill>
                <a:srgbClr val="000000"/>
              </a:solidFill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overriding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2DDC9430-EB1E-84B2-26A4-0C3243B19939}"/>
              </a:ext>
            </a:extLst>
          </p:cNvPr>
          <p:cNvSpPr>
            <a:spLocks/>
          </p:cNvSpPr>
          <p:nvPr/>
        </p:nvSpPr>
        <p:spPr bwMode="auto">
          <a:xfrm>
            <a:off x="4812791" y="5589240"/>
            <a:ext cx="3382392" cy="900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101831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D373CEC-869C-EA10-9AEE-7C76D941A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636" y="1824226"/>
            <a:ext cx="1692188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87200C4-3E44-8DBB-1BFE-A700C9D48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3325580"/>
            <a:ext cx="792088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rtl="0"/>
            <a:r>
              <a:rPr lang="he-IL" sz="4400" b="1" dirty="0">
                <a:latin typeface="Calibri" pitchFamily="34" charset="0"/>
              </a:rPr>
              <a:t>דריסה של שירותים וניראות (4)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b.foo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CB7F04-3D06-2659-00F9-DD7F2F2CB12F}"/>
              </a:ext>
            </a:extLst>
          </p:cNvPr>
          <p:cNvSpPr/>
          <p:nvPr/>
        </p:nvSpPr>
        <p:spPr bwMode="auto">
          <a:xfrm>
            <a:off x="4934086" y="2778125"/>
            <a:ext cx="3880966" cy="11430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1"/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rPr>
              <a:t>Compilation Error:</a:t>
            </a:r>
          </a:p>
          <a:p>
            <a:pPr rtl="1"/>
            <a:r>
              <a:rPr lang="en-US" dirty="0"/>
              <a:t>foo() in B cannot override foo() in A.</a:t>
            </a:r>
            <a:br>
              <a:rPr lang="en-US" dirty="0"/>
            </a:br>
            <a:r>
              <a:rPr lang="en-US" dirty="0"/>
              <a:t>overridden method is static.</a:t>
            </a:r>
            <a:endParaRPr lang="he-IL" dirty="0">
              <a:cs typeface="Arial" pitchFamily="34" charset="0"/>
            </a:endParaRPr>
          </a:p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57D3CFDF-C2A8-E8F8-97DD-78990AC57DAE}"/>
              </a:ext>
            </a:extLst>
          </p:cNvPr>
          <p:cNvSpPr>
            <a:spLocks/>
          </p:cNvSpPr>
          <p:nvPr/>
        </p:nvSpPr>
        <p:spPr bwMode="auto">
          <a:xfrm>
            <a:off x="4812791" y="5589240"/>
            <a:ext cx="3382392" cy="900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</p:spTree>
    <p:extLst>
      <p:ext uri="{BB962C8B-B14F-4D97-AF65-F5344CB8AC3E}">
        <p14:creationId xmlns:p14="http://schemas.microsoft.com/office/powerpoint/2010/main" val="33415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C98AA6A4-A3C0-4BE1-87E6-96560DCC9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636" y="1844824"/>
            <a:ext cx="1800200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B1FC6E-24BD-0F58-CAD9-1377AE0C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846" y="3310689"/>
            <a:ext cx="858886" cy="2366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rtl="0"/>
            <a:r>
              <a:rPr lang="he-IL" sz="4400" b="1" dirty="0">
                <a:latin typeface="Calibri" pitchFamily="34" charset="0"/>
              </a:rPr>
              <a:t>דריסה של שירותים וניראות (5)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B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  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b.foo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5798C257-1B01-4502-A915-61BB82131F87}"/>
              </a:ext>
            </a:extLst>
          </p:cNvPr>
          <p:cNvSpPr>
            <a:spLocks/>
          </p:cNvSpPr>
          <p:nvPr/>
        </p:nvSpPr>
        <p:spPr bwMode="auto">
          <a:xfrm>
            <a:off x="4812791" y="5589240"/>
            <a:ext cx="3382392" cy="900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1" name="Vertical Scroll 6">
            <a:extLst>
              <a:ext uri="{FF2B5EF4-FFF2-40B4-BE49-F238E27FC236}">
                <a16:creationId xmlns:a16="http://schemas.microsoft.com/office/drawing/2014/main" id="{1045DD37-F339-8B61-2595-EDF70CEFD27B}"/>
              </a:ext>
            </a:extLst>
          </p:cNvPr>
          <p:cNvSpPr/>
          <p:nvPr/>
        </p:nvSpPr>
        <p:spPr>
          <a:xfrm>
            <a:off x="6568800" y="3212976"/>
            <a:ext cx="1512168" cy="94247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52934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Reminder: Static binding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278463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itchFamily="18" charset="-120"/>
              </a:rPr>
              <a:t>Binding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();</a:t>
            </a:r>
            <a:endParaRPr lang="en-US" sz="14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91580" y="1880828"/>
            <a:ext cx="828092" cy="18001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>
                <a:ea typeface="PMingLiU" pitchFamily="18" charset="-120"/>
              </a:rPr>
              <a:t>Binding (2)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();</a:t>
            </a:r>
            <a:endParaRPr lang="en-US" sz="14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בחינה באופק!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/>
              <a:t>כל ההרצאות </a:t>
            </a:r>
            <a:endParaRPr lang="en-US" sz="2200" dirty="0"/>
          </a:p>
          <a:p>
            <a:pPr lvl="1" eaLnBrk="1" hangingPunct="1"/>
            <a:r>
              <a:rPr lang="he-IL" sz="2200" dirty="0"/>
              <a:t>כל תרגולים</a:t>
            </a:r>
          </a:p>
          <a:p>
            <a:pPr lvl="1" eaLnBrk="1" hangingPunct="1"/>
            <a:r>
              <a:rPr lang="he-IL" sz="2200" dirty="0"/>
              <a:t>כל תרגילי בית</a:t>
            </a:r>
          </a:p>
          <a:p>
            <a:pPr eaLnBrk="1" hangingPunct="1"/>
            <a:r>
              <a:rPr lang="he-IL" dirty="0"/>
              <a:t>חומר סגור</a:t>
            </a:r>
            <a:endParaRPr lang="en-US" dirty="0"/>
          </a:p>
          <a:p>
            <a:pPr eaLnBrk="1" hangingPunct="1"/>
            <a:r>
              <a:rPr lang="he-IL" dirty="0"/>
              <a:t>חלק פתוח</a:t>
            </a:r>
          </a:p>
          <a:p>
            <a:pPr eaLnBrk="1" hangingPunct="1"/>
            <a:r>
              <a:rPr lang="he-IL" dirty="0"/>
              <a:t>חלק אמריקאי</a:t>
            </a:r>
          </a:p>
          <a:p>
            <a:pPr eaLnBrk="1" hangingPunct="1"/>
            <a:endParaRPr lang="he-IL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B.foo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(): bar = null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4149223" y="4382353"/>
            <a:ext cx="462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58B2E652-C718-4AD7-85F1-CF492316EFF9}"/>
              </a:ext>
            </a:extLst>
          </p:cNvPr>
          <p:cNvSpPr txBox="1"/>
          <p:nvPr/>
        </p:nvSpPr>
        <p:spPr>
          <a:xfrm>
            <a:off x="643392" y="4904752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0B065018-D90A-4BBB-9891-288A8F62A198}"/>
              </a:ext>
            </a:extLst>
          </p:cNvPr>
          <p:cNvSpPr txBox="1"/>
          <p:nvPr/>
        </p:nvSpPr>
        <p:spPr>
          <a:xfrm>
            <a:off x="643392" y="52292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B6FF86D5-BA12-42DF-9D34-5EB1AD11047B}"/>
              </a:ext>
            </a:extLst>
          </p:cNvPr>
          <p:cNvSpPr txBox="1"/>
          <p:nvPr/>
        </p:nvSpPr>
        <p:spPr>
          <a:xfrm>
            <a:off x="637826" y="5553236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C0EA8FF8-9116-4FA6-9C9A-F8A5F4A951EE}"/>
              </a:ext>
            </a:extLst>
          </p:cNvPr>
          <p:cNvSpPr txBox="1"/>
          <p:nvPr/>
        </p:nvSpPr>
        <p:spPr>
          <a:xfrm>
            <a:off x="643392" y="589663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018832"/>
              </p:ext>
            </p:extLst>
          </p:nvPr>
        </p:nvGraphicFramePr>
        <p:xfrm>
          <a:off x="755576" y="1238825"/>
          <a:ext cx="8254244" cy="50704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3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0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2138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Construct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71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Anywhere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4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Anywhere, </a:t>
                      </a:r>
                    </a:p>
                    <a:p>
                      <a:pPr algn="ctr" rtl="1"/>
                      <a:r>
                        <a:rPr lang="en-US" b="0" dirty="0"/>
                        <a:t>From outer class 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</a:t>
                      </a:r>
                    </a:p>
                    <a:p>
                      <a:pPr algn="ctr" rtl="1"/>
                      <a:r>
                        <a:rPr lang="en-US" b="1" dirty="0"/>
                        <a:t>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3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73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always private implicitly.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pPr eaLnBrk="1" hangingPunct="1"/>
            <a:r>
              <a:rPr lang="he-IL" dirty="0"/>
              <a:t>שירותים במנשק הם תמיד </a:t>
            </a:r>
            <a:r>
              <a:rPr lang="he-IL" b="1" dirty="0"/>
              <a:t>ציבוריים, וכברירת מחדל מופשטים</a:t>
            </a: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modifiers of foo1 and foo2 are the same.</a:t>
            </a:r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419CDBA3-1D8F-4A47-9FB3-2E3DA512F158}"/>
              </a:ext>
            </a:extLst>
          </p:cNvPr>
          <p:cNvSpPr txBox="1"/>
          <p:nvPr/>
        </p:nvSpPr>
        <p:spPr>
          <a:xfrm>
            <a:off x="637826" y="561067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63F53362-4EF5-459B-94F7-2E9670A44DCA}"/>
              </a:ext>
            </a:extLst>
          </p:cNvPr>
          <p:cNvSpPr txBox="1"/>
          <p:nvPr/>
        </p:nvSpPr>
        <p:spPr>
          <a:xfrm>
            <a:off x="637116" y="42495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F5E10B68-05F7-4790-B6D9-FBCD77CF09E9}"/>
              </a:ext>
            </a:extLst>
          </p:cNvPr>
          <p:cNvSpPr txBox="1"/>
          <p:nvPr/>
        </p:nvSpPr>
        <p:spPr>
          <a:xfrm>
            <a:off x="635528" y="458112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AD272123-0FC2-4198-9F2B-4190F1BD75E2}"/>
              </a:ext>
            </a:extLst>
          </p:cNvPr>
          <p:cNvSpPr txBox="1"/>
          <p:nvPr/>
        </p:nvSpPr>
        <p:spPr>
          <a:xfrm>
            <a:off x="635528" y="493187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C4AFA94B-DAF7-4E3E-B1D8-0D7E6B3C40BB}"/>
              </a:ext>
            </a:extLst>
          </p:cNvPr>
          <p:cNvSpPr txBox="1"/>
          <p:nvPr/>
        </p:nvSpPr>
        <p:spPr>
          <a:xfrm>
            <a:off x="635528" y="527919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following table shows the access to members permitted by each modifier</a:t>
            </a:r>
            <a:endParaRPr lang="he-IL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6BA2F5E-DB9A-40D5-B4B1-C8B60711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52114"/>
              </p:ext>
            </p:extLst>
          </p:nvPr>
        </p:nvGraphicFramePr>
        <p:xfrm>
          <a:off x="1439652" y="3098570"/>
          <a:ext cx="6552964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76164">
                  <a:extLst>
                    <a:ext uri="{9D8B030D-6E8A-4147-A177-3AD203B41FA5}">
                      <a16:colId xmlns:a16="http://schemas.microsoft.com/office/drawing/2014/main" val="2881005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55657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67320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47704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04745814"/>
                    </a:ext>
                  </a:extLst>
                </a:gridCol>
              </a:tblGrid>
              <a:tr h="12319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Modifier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public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protected 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5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No modifier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private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398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BE444E2-D863-4B41-B591-BC95F942F519}"/>
              </a:ext>
            </a:extLst>
          </p:cNvPr>
          <p:cNvSpPr txBox="1"/>
          <p:nvPr/>
        </p:nvSpPr>
        <p:spPr>
          <a:xfrm>
            <a:off x="3167962" y="27292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latin typeface="+mn-lt"/>
                <a:cs typeface="+mn-cs"/>
              </a:rPr>
              <a:t>Access Level</a:t>
            </a:r>
            <a:endParaRPr lang="en-IL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41340</TotalTime>
  <Words>3089</Words>
  <Application>Microsoft Office PowerPoint</Application>
  <PresentationFormat>On-screen Show (4:3)</PresentationFormat>
  <Paragraphs>647</Paragraphs>
  <Slides>36</Slides>
  <Notes>27</Notes>
  <HiddenSlides>9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Comic Sans MS</vt:lpstr>
      <vt:lpstr>Consolas</vt:lpstr>
      <vt:lpstr>Courier New</vt:lpstr>
      <vt:lpstr>Garamond</vt:lpstr>
      <vt:lpstr>Times New Roman</vt:lpstr>
      <vt:lpstr>Wingdings</vt:lpstr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דריסה של שירותים וניראות (3)</vt:lpstr>
      <vt:lpstr>דריסה של שירותים וניראות (4)</vt:lpstr>
      <vt:lpstr>דריסה של שירותים וניראות (5)</vt:lpstr>
      <vt:lpstr>Reminder: Static binding</vt:lpstr>
      <vt:lpstr>Binding</vt:lpstr>
      <vt:lpstr>Binding (2)</vt:lpstr>
      <vt:lpstr>סדר הפעולות ביצירת אובייקט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hertz</cp:lastModifiedBy>
  <cp:revision>4349</cp:revision>
  <cp:lastPrinted>1601-01-01T00:00:00Z</cp:lastPrinted>
  <dcterms:created xsi:type="dcterms:W3CDTF">1601-01-01T00:00:00Z</dcterms:created>
  <dcterms:modified xsi:type="dcterms:W3CDTF">2022-06-07T09:45:01Z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