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8"/>
  </p:notesMasterIdLst>
  <p:handoutMasterIdLst>
    <p:handoutMasterId r:id="rId39"/>
  </p:handoutMasterIdLst>
  <p:sldIdLst>
    <p:sldId id="297" r:id="rId2"/>
    <p:sldId id="519" r:id="rId3"/>
    <p:sldId id="480" r:id="rId4"/>
    <p:sldId id="439" r:id="rId5"/>
    <p:sldId id="499" r:id="rId6"/>
    <p:sldId id="405" r:id="rId7"/>
    <p:sldId id="459" r:id="rId8"/>
    <p:sldId id="500" r:id="rId9"/>
    <p:sldId id="518" r:id="rId10"/>
    <p:sldId id="448" r:id="rId11"/>
    <p:sldId id="449" r:id="rId12"/>
    <p:sldId id="501" r:id="rId13"/>
    <p:sldId id="553" r:id="rId14"/>
    <p:sldId id="555" r:id="rId15"/>
    <p:sldId id="556" r:id="rId16"/>
    <p:sldId id="406" r:id="rId17"/>
    <p:sldId id="497" r:id="rId18"/>
    <p:sldId id="502" r:id="rId19"/>
    <p:sldId id="520" r:id="rId20"/>
    <p:sldId id="494" r:id="rId21"/>
    <p:sldId id="452" r:id="rId22"/>
    <p:sldId id="504" r:id="rId23"/>
    <p:sldId id="474" r:id="rId24"/>
    <p:sldId id="470" r:id="rId25"/>
    <p:sldId id="503" r:id="rId26"/>
    <p:sldId id="404" r:id="rId27"/>
    <p:sldId id="510" r:id="rId28"/>
    <p:sldId id="507" r:id="rId29"/>
    <p:sldId id="508" r:id="rId30"/>
    <p:sldId id="511" r:id="rId31"/>
    <p:sldId id="512" r:id="rId32"/>
    <p:sldId id="513" r:id="rId33"/>
    <p:sldId id="515" r:id="rId34"/>
    <p:sldId id="514" r:id="rId35"/>
    <p:sldId id="516" r:id="rId36"/>
    <p:sldId id="517" r:id="rId37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4" autoAdjust="0"/>
    <p:restoredTop sz="72441" autoAdjust="0"/>
  </p:normalViewPr>
  <p:slideViewPr>
    <p:cSldViewPr>
      <p:cViewPr varScale="1">
        <p:scale>
          <a:sx n="88" d="100"/>
          <a:sy n="88" d="100"/>
        </p:scale>
        <p:origin x="24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EA32C-AE00-4468-A6FD-AF95A6546CE1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Code: ex#4</a:t>
            </a:r>
            <a:endParaRPr lang="he-IL">
              <a:cs typeface="Arial" charset="0"/>
            </a:endParaRPr>
          </a:p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750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Code: ex#4</a:t>
            </a:r>
            <a:endParaRPr lang="he-IL">
              <a:cs typeface="Arial" charset="0"/>
            </a:endParaRPr>
          </a:p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183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50000"/>
              </a:spcBef>
            </a:pPr>
            <a:r>
              <a:rPr lang="en-US">
                <a:cs typeface="Arial" charset="0"/>
              </a:rPr>
              <a:t>Code: ex#4</a:t>
            </a:r>
            <a:endParaRPr lang="he-IL">
              <a:cs typeface="Arial" charset="0"/>
            </a:endParaRPr>
          </a:p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overriding </a:t>
            </a:r>
            <a:endParaRPr lang="he-IL" dirty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09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318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044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C</a:t>
            </a:r>
            <a:endParaRPr lang="he-IL" dirty="0">
              <a:cs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2C087-E619-47DB-9316-E8C397B0C90E}" type="slidenum">
              <a:rPr lang="ar-SA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470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17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>
                <a:cs typeface="Arial" charset="0"/>
              </a:rPr>
              <a:t>Code: ex#5</a:t>
            </a:r>
            <a:endParaRPr lang="he-IL" dirty="0">
              <a:cs typeface="Arial" charset="0"/>
            </a:endParaRPr>
          </a:p>
          <a:p>
            <a:pPr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48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18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>
                <a:cs typeface="Arial" charset="0"/>
              </a:rPr>
              <a:t>Code: ex#5</a:t>
            </a:r>
            <a:endParaRPr lang="he-IL" dirty="0">
              <a:cs typeface="Arial" charset="0"/>
            </a:endParaRPr>
          </a:p>
          <a:p>
            <a:pPr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346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19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30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30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48B1A-6C75-4C9F-98C3-DEA58562FAFE}" type="slidenum">
              <a:rPr lang="ar-SA" smtClean="0"/>
              <a:pPr/>
              <a:t>20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>
                <a:cs typeface="Arial" charset="0"/>
              </a:rPr>
              <a:t>Code: ex#6</a:t>
            </a: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5164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21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2258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22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269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2FDE8-E661-4744-B69E-C2270436D750}" type="slidenum">
              <a:rPr lang="ar-SA" smtClean="0"/>
              <a:pPr/>
              <a:t>23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3231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24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098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25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4789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BBFCD-542D-4CC9-8C95-8BB5C2F7E4E1}" type="slidenum">
              <a:rPr lang="ar-SA" smtClean="0"/>
              <a:pPr/>
              <a:t>26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8301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26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spcBef>
                <a:spcPct val="50000"/>
              </a:spcBef>
            </a:pPr>
            <a:r>
              <a:rPr lang="en-US" dirty="0">
                <a:cs typeface="Arial" charset="0"/>
              </a:rPr>
              <a:t>Code: ex#1</a:t>
            </a:r>
            <a:endParaRPr lang="he-IL" dirty="0">
              <a:cs typeface="Arial" charset="0"/>
            </a:endParaRPr>
          </a:p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110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A022B-AD39-43CC-9146-4427BEE2FEE7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329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518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069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98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June 7, 2022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43325" y="11430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>
                <a:latin typeface="Comic Sans MS" pitchFamily="66" charset="0"/>
              </a:rPr>
              <a:t>תוכנה 1</a:t>
            </a:r>
            <a:br>
              <a:rPr lang="he-IL">
                <a:latin typeface="Comic Sans MS" pitchFamily="66" charset="0"/>
              </a:rPr>
            </a:br>
            <a:endParaRPr lang="en-US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4000" b="1">
                <a:solidFill>
                  <a:srgbClr val="000099"/>
                </a:solidFill>
              </a:rPr>
              <a:t>סיכום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46C3C-227A-4531-9F75-DD9F315F3D49}" type="slidenum">
              <a:rPr lang="he-IL"/>
              <a:pPr>
                <a:defRPr/>
              </a:pPr>
              <a:t>10</a:t>
            </a:fld>
            <a:endParaRPr lang="en-US"/>
          </a:p>
        </p:txBody>
      </p:sp>
      <p:sp>
        <p:nvSpPr>
          <p:cNvPr id="1574914" name="Rectangle 2"/>
          <p:cNvSpPr>
            <a:spLocks noChangeArrowheads="1"/>
          </p:cNvSpPr>
          <p:nvPr/>
        </p:nvSpPr>
        <p:spPr bwMode="auto">
          <a:xfrm>
            <a:off x="4644008" y="2888617"/>
            <a:ext cx="1836204" cy="3603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3744540" cy="4530725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3968" y="1600200"/>
            <a:ext cx="4860032" cy="4530725"/>
          </a:xfrm>
        </p:spPr>
        <p:txBody>
          <a:bodyPr/>
          <a:lstStyle/>
          <a:p>
            <a:pPr marL="0" indent="0" algn="l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marL="622300" indent="-62230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B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b;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4919" name="AutoShape 7"/>
          <p:cNvSpPr>
            <a:spLocks/>
          </p:cNvSpPr>
          <p:nvPr/>
        </p:nvSpPr>
        <p:spPr bwMode="auto">
          <a:xfrm>
            <a:off x="4427984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74920" name="AutoShape 8"/>
          <p:cNvSpPr>
            <a:spLocks/>
          </p:cNvSpPr>
          <p:nvPr/>
        </p:nvSpPr>
        <p:spPr bwMode="auto">
          <a:xfrm>
            <a:off x="1871700" y="5553236"/>
            <a:ext cx="1692275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574921" name="AutoShape 9"/>
          <p:cNvSpPr>
            <a:spLocks/>
          </p:cNvSpPr>
          <p:nvPr/>
        </p:nvSpPr>
        <p:spPr bwMode="auto">
          <a:xfrm>
            <a:off x="7524750" y="3357563"/>
            <a:ext cx="1404938" cy="720725"/>
          </a:xfrm>
          <a:prstGeom prst="accentBorderCallout2">
            <a:avLst>
              <a:gd name="adj1" fmla="val 15861"/>
              <a:gd name="adj2" fmla="val -5426"/>
              <a:gd name="adj3" fmla="val 15861"/>
              <a:gd name="adj4" fmla="val -22597"/>
              <a:gd name="adj5" fmla="val -40989"/>
              <a:gd name="adj6" fmla="val -6986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צורך ב-</a:t>
            </a:r>
            <a:r>
              <a:rPr lang="en-US" dirty="0">
                <a:latin typeface="Arial" pitchFamily="34" charset="0"/>
                <a:cs typeface="Arial" pitchFamily="34" charset="0"/>
              </a:rPr>
              <a:t>casting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4914" grpId="0" animBg="1"/>
      <p:bldP spid="1574919" grpId="0" animBg="1"/>
      <p:bldP spid="1574920" grpId="0" animBg="1"/>
      <p:bldP spid="15749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 </a:t>
            </a:r>
            <a:r>
              <a:rPr lang="he-IL" b="1" dirty="0" err="1">
                <a:latin typeface="Calibri" pitchFamily="34" charset="0"/>
              </a:rPr>
              <a:t>וניראות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611560" y="5517232"/>
            <a:ext cx="3313422" cy="1152128"/>
          </a:xfrm>
          <a:prstGeom prst="borderCallout2">
            <a:avLst>
              <a:gd name="adj1" fmla="val -3105"/>
              <a:gd name="adj2" fmla="val 38862"/>
              <a:gd name="adj3" fmla="val -31860"/>
              <a:gd name="adj4" fmla="val 33728"/>
              <a:gd name="adj5" fmla="val -138147"/>
              <a:gd name="adj6" fmla="val 6784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"Cannot reduce the visibility of the inherited method from A"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319972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63588" y="1988840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792088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(2)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1367644" y="5769260"/>
            <a:ext cx="1368152" cy="6840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89240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08337DF-5201-398C-82F7-F3AFAAA60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636" y="1824226"/>
            <a:ext cx="792088" cy="23662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315B27F-C2E7-F080-AE22-ABFF792B7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636" y="3320988"/>
            <a:ext cx="1692188" cy="23662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rtl="0"/>
            <a:r>
              <a:rPr lang="he-IL" sz="4400" b="1" dirty="0">
                <a:latin typeface="Calibri" pitchFamily="34" charset="0"/>
              </a:rPr>
              <a:t>דריסה של שירותים וניראות (3)</a:t>
            </a:r>
            <a:endParaRPr lang="en-US" altLang="zh-TW" dirty="0">
              <a:ea typeface="PMingLiU" pitchFamily="18" charset="-12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98974"/>
          </a:xfrm>
        </p:spPr>
        <p:txBody>
          <a:bodyPr>
            <a:normAutofit fontScale="55000" lnSpcReduction="20000"/>
          </a:bodyPr>
          <a:lstStyle/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 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B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b.foo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altLang="zh-TW" sz="2900" b="1" dirty="0">
              <a:solidFill>
                <a:srgbClr val="000000"/>
              </a:solidFill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buNone/>
            </a:pPr>
            <a:endParaRPr lang="en-US" altLang="zh-TW" sz="2900" b="1" dirty="0">
              <a:solidFill>
                <a:srgbClr val="000000"/>
              </a:solidFill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buNone/>
            </a:pPr>
            <a:endParaRPr lang="en-US" altLang="zh-TW" sz="2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2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CB7F04-3D06-2659-00F9-DD7F2F2CB12F}"/>
              </a:ext>
            </a:extLst>
          </p:cNvPr>
          <p:cNvSpPr/>
          <p:nvPr/>
        </p:nvSpPr>
        <p:spPr bwMode="auto">
          <a:xfrm>
            <a:off x="4934086" y="2778125"/>
            <a:ext cx="3880966" cy="1143000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1"/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rPr>
              <a:t>Compilation Error:</a:t>
            </a:r>
          </a:p>
          <a:p>
            <a:pPr rtl="1"/>
            <a:r>
              <a:rPr lang="en-US" dirty="0"/>
              <a:t>foo() in B cannot override foo() in A.</a:t>
            </a:r>
            <a:br>
              <a:rPr lang="en-US" dirty="0"/>
            </a:br>
            <a:r>
              <a:rPr lang="en-US" dirty="0"/>
              <a:t>overriding method is static.</a:t>
            </a:r>
            <a:endParaRPr lang="he-IL" dirty="0">
              <a:cs typeface="Arial" pitchFamily="34" charset="0"/>
            </a:endParaRPr>
          </a:p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6" name="AutoShape 7">
            <a:extLst>
              <a:ext uri="{FF2B5EF4-FFF2-40B4-BE49-F238E27FC236}">
                <a16:creationId xmlns:a16="http://schemas.microsoft.com/office/drawing/2014/main" id="{2DDC9430-EB1E-84B2-26A4-0C3243B19939}"/>
              </a:ext>
            </a:extLst>
          </p:cNvPr>
          <p:cNvSpPr>
            <a:spLocks/>
          </p:cNvSpPr>
          <p:nvPr/>
        </p:nvSpPr>
        <p:spPr bwMode="auto">
          <a:xfrm>
            <a:off x="4812791" y="5589240"/>
            <a:ext cx="3382392" cy="9001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101831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D373CEC-869C-EA10-9AEE-7C76D941A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636" y="1824226"/>
            <a:ext cx="1692188" cy="23662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587200C4-3E44-8DBB-1BFE-A700C9D48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3325580"/>
            <a:ext cx="792088" cy="23662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rtl="0"/>
            <a:r>
              <a:rPr lang="he-IL" sz="4400" b="1" dirty="0">
                <a:latin typeface="Calibri" pitchFamily="34" charset="0"/>
              </a:rPr>
              <a:t>דריסה של שירותים וניראות (4)</a:t>
            </a:r>
            <a:endParaRPr lang="en-US" altLang="zh-TW" dirty="0">
              <a:ea typeface="PMingLiU" pitchFamily="18" charset="-12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98974"/>
          </a:xfrm>
        </p:spPr>
        <p:txBody>
          <a:bodyPr>
            <a:normAutofit fontScale="55000" lnSpcReduction="20000"/>
          </a:bodyPr>
          <a:lstStyle/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B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b.foo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2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2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CB7F04-3D06-2659-00F9-DD7F2F2CB12F}"/>
              </a:ext>
            </a:extLst>
          </p:cNvPr>
          <p:cNvSpPr/>
          <p:nvPr/>
        </p:nvSpPr>
        <p:spPr bwMode="auto">
          <a:xfrm>
            <a:off x="4934086" y="2778125"/>
            <a:ext cx="3880966" cy="1143000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1"/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Rod" pitchFamily="49" charset="-79"/>
              </a:rPr>
              <a:t>Compilation Error:</a:t>
            </a:r>
          </a:p>
          <a:p>
            <a:pPr rtl="1"/>
            <a:r>
              <a:rPr lang="en-US" dirty="0"/>
              <a:t>foo() in B cannot override foo() in A.</a:t>
            </a:r>
            <a:br>
              <a:rPr lang="en-US" dirty="0"/>
            </a:br>
            <a:r>
              <a:rPr lang="en-US" dirty="0"/>
              <a:t>overridden method is static.</a:t>
            </a:r>
            <a:endParaRPr lang="he-IL" dirty="0">
              <a:cs typeface="Arial" pitchFamily="34" charset="0"/>
            </a:endParaRPr>
          </a:p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AutoShape 7">
            <a:extLst>
              <a:ext uri="{FF2B5EF4-FFF2-40B4-BE49-F238E27FC236}">
                <a16:creationId xmlns:a16="http://schemas.microsoft.com/office/drawing/2014/main" id="{57D3CFDF-C2A8-E8F8-97DD-78990AC57DAE}"/>
              </a:ext>
            </a:extLst>
          </p:cNvPr>
          <p:cNvSpPr>
            <a:spLocks/>
          </p:cNvSpPr>
          <p:nvPr/>
        </p:nvSpPr>
        <p:spPr bwMode="auto">
          <a:xfrm>
            <a:off x="4812791" y="5589240"/>
            <a:ext cx="3382392" cy="9001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אחרת, מה הפלט?</a:t>
            </a:r>
          </a:p>
        </p:txBody>
      </p:sp>
    </p:spTree>
    <p:extLst>
      <p:ext uri="{BB962C8B-B14F-4D97-AF65-F5344CB8AC3E}">
        <p14:creationId xmlns:p14="http://schemas.microsoft.com/office/powerpoint/2010/main" val="334152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C98AA6A4-A3C0-4BE1-87E6-96560DCC9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636" y="1844824"/>
            <a:ext cx="1800200" cy="23662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EB1FC6E-24BD-0F58-CAD9-1377AE0C2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846" y="3310689"/>
            <a:ext cx="858886" cy="23662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rtl="0"/>
            <a:r>
              <a:rPr lang="he-IL" sz="4400" b="1" dirty="0">
                <a:latin typeface="Calibri" pitchFamily="34" charset="0"/>
              </a:rPr>
              <a:t>דריסה של שירותים וניראות (5)</a:t>
            </a:r>
            <a:endParaRPr lang="en-US" altLang="zh-TW" dirty="0">
              <a:ea typeface="PMingLiU" pitchFamily="18" charset="-12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98974"/>
          </a:xfrm>
        </p:spPr>
        <p:txBody>
          <a:bodyPr>
            <a:normAutofit fontScale="55000" lnSpcReduction="20000"/>
          </a:bodyPr>
          <a:lstStyle/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private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B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  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b.foo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2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2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10" name="AutoShape 7">
            <a:extLst>
              <a:ext uri="{FF2B5EF4-FFF2-40B4-BE49-F238E27FC236}">
                <a16:creationId xmlns:a16="http://schemas.microsoft.com/office/drawing/2014/main" id="{5798C257-1B01-4502-A915-61BB82131F87}"/>
              </a:ext>
            </a:extLst>
          </p:cNvPr>
          <p:cNvSpPr>
            <a:spLocks/>
          </p:cNvSpPr>
          <p:nvPr/>
        </p:nvSpPr>
        <p:spPr bwMode="auto">
          <a:xfrm>
            <a:off x="4812791" y="5589240"/>
            <a:ext cx="3382392" cy="9001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אחרת, מה הפלט?</a:t>
            </a:r>
          </a:p>
        </p:txBody>
      </p:sp>
      <p:sp>
        <p:nvSpPr>
          <p:cNvPr id="11" name="Vertical Scroll 6">
            <a:extLst>
              <a:ext uri="{FF2B5EF4-FFF2-40B4-BE49-F238E27FC236}">
                <a16:creationId xmlns:a16="http://schemas.microsoft.com/office/drawing/2014/main" id="{1045DD37-F339-8B61-2595-EDF70CEFD27B}"/>
              </a:ext>
            </a:extLst>
          </p:cNvPr>
          <p:cNvSpPr/>
          <p:nvPr/>
        </p:nvSpPr>
        <p:spPr>
          <a:xfrm>
            <a:off x="6568800" y="3212976"/>
            <a:ext cx="1512168" cy="942475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52934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016F3-EE06-44B2-8FD8-4D95AFA4BE7E}" type="slidenum">
              <a:rPr lang="ar-SA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dirty="0">
                <a:ea typeface="PMingLiU" pitchFamily="18" charset="-120"/>
              </a:rPr>
              <a:t>Reminder: Static binding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28216"/>
            <a:ext cx="8153400" cy="3819525"/>
          </a:xfrm>
        </p:spPr>
        <p:txBody>
          <a:bodyPr/>
          <a:lstStyle/>
          <a:p>
            <a:pPr algn="l" rtl="0"/>
            <a:r>
              <a:rPr lang="en-US" altLang="zh-TW" dirty="0">
                <a:ea typeface="PMingLiU" pitchFamily="18" charset="-120"/>
              </a:rPr>
              <a:t>Static binding: bind at </a:t>
            </a:r>
            <a:r>
              <a:rPr lang="en-US" altLang="zh-TW" u="sng" dirty="0">
                <a:ea typeface="PMingLiU" pitchFamily="18" charset="-120"/>
              </a:rPr>
              <a:t>compilation time</a:t>
            </a:r>
            <a:endParaRPr lang="en-US" altLang="zh-TW" dirty="0">
              <a:ea typeface="PMingLiU" pitchFamily="18" charset="-120"/>
            </a:endParaRPr>
          </a:p>
          <a:p>
            <a:pPr algn="l" rtl="0"/>
            <a:r>
              <a:rPr lang="en-US" altLang="zh-TW" dirty="0">
                <a:ea typeface="PMingLiU" pitchFamily="18" charset="-120"/>
              </a:rPr>
              <a:t>Performed if the compiler can resolve the binding at compile time</a:t>
            </a:r>
          </a:p>
          <a:p>
            <a:pPr algn="l" rtl="0"/>
            <a:r>
              <a:rPr lang="en-US" altLang="zh-TW" dirty="0">
                <a:ea typeface="PMingLiU" pitchFamily="18" charset="-120"/>
              </a:rPr>
              <a:t>Applied for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Static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Private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Final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Fields </a:t>
            </a:r>
          </a:p>
        </p:txBody>
      </p:sp>
    </p:spTree>
    <p:extLst>
      <p:ext uri="{BB962C8B-B14F-4D97-AF65-F5344CB8AC3E}">
        <p14:creationId xmlns:p14="http://schemas.microsoft.com/office/powerpoint/2010/main" val="2784635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dirty="0">
                <a:ea typeface="PMingLiU" pitchFamily="18" charset="-120"/>
              </a:rPr>
              <a:t>Binding</a:t>
            </a:r>
            <a:endParaRPr lang="en-US" b="1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</a:rPr>
              <a:t>	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();</a:t>
            </a:r>
            <a:endParaRPr lang="en-US" sz="1400" i="1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475656" y="5481228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B.foo()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17232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91580" y="1880828"/>
            <a:ext cx="828092" cy="180019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18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dirty="0">
                <a:ea typeface="PMingLiU" pitchFamily="18" charset="-120"/>
              </a:rPr>
              <a:t>Binding (2)</a:t>
            </a:r>
            <a:endParaRPr lang="en-US" b="1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</a:rPr>
              <a:t>	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();</a:t>
            </a:r>
            <a:endParaRPr lang="en-US" sz="1400" i="1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511660" y="5553236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b="1" dirty="0">
                <a:latin typeface="Consolas" pitchFamily="49" charset="0"/>
                <a:cs typeface="Consolas" pitchFamily="49" charset="0"/>
              </a:rPr>
              <a:t>A.foo()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15916" y="5481228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סדר הפעולות ביצירת אובייקט</a:t>
            </a:r>
            <a:endParaRPr lang="en-US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e-IL" dirty="0"/>
              <a:t>אתחול ערך </a:t>
            </a:r>
            <a:r>
              <a:rPr lang="he-IL" dirty="0" err="1"/>
              <a:t>דיפולטי</a:t>
            </a:r>
            <a:r>
              <a:rPr lang="he-IL" dirty="0"/>
              <a:t> לשדות מופע.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קריאה לבנאי של מחלקת האב (שגורר אותו סדר פעולות רקורסיבית).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אתחול שדות מופע לפי הערכים שהושמו להם בשורה שבה הם מוגדרים.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ביצוע שאר הקוד של הבנאי.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בחינה באופק!</a:t>
            </a:r>
            <a:endParaRPr lang="en-US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he-IL" dirty="0"/>
              <a:t>הבחינה תכלול את כל הנושאים שכיסינו במהלך הסמסטר:</a:t>
            </a:r>
          </a:p>
          <a:p>
            <a:pPr lvl="1" eaLnBrk="1" hangingPunct="1"/>
            <a:r>
              <a:rPr lang="he-IL" sz="2200" dirty="0"/>
              <a:t>כל ההרצאות </a:t>
            </a:r>
            <a:endParaRPr lang="en-US" sz="2200" dirty="0"/>
          </a:p>
          <a:p>
            <a:pPr lvl="1" eaLnBrk="1" hangingPunct="1"/>
            <a:r>
              <a:rPr lang="he-IL" sz="2200" dirty="0"/>
              <a:t>כל תרגולים</a:t>
            </a:r>
          </a:p>
          <a:p>
            <a:pPr lvl="1" eaLnBrk="1" hangingPunct="1"/>
            <a:r>
              <a:rPr lang="he-IL" sz="2200" dirty="0"/>
              <a:t>כל תרגילי בית</a:t>
            </a:r>
          </a:p>
          <a:p>
            <a:pPr eaLnBrk="1" hangingPunct="1"/>
            <a:r>
              <a:rPr lang="he-IL" dirty="0"/>
              <a:t>חומר סגור</a:t>
            </a:r>
            <a:endParaRPr lang="en-US" dirty="0"/>
          </a:p>
          <a:p>
            <a:pPr eaLnBrk="1" hangingPunct="1"/>
            <a:r>
              <a:rPr lang="he-IL" dirty="0"/>
              <a:t>חלק פתוח</a:t>
            </a:r>
          </a:p>
          <a:p>
            <a:pPr eaLnBrk="1" hangingPunct="1"/>
            <a:r>
              <a:rPr lang="he-IL" dirty="0"/>
              <a:t>חלק אמריקאי</a:t>
            </a:r>
          </a:p>
          <a:p>
            <a:pPr eaLnBrk="1" hangingPunct="1"/>
            <a:endParaRPr lang="he-IL" sz="2400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5580112" y="3356992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20172" y="3068960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11660" y="4473116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35596" y="2204864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5596" y="4437112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228184" y="2492896"/>
            <a:ext cx="972108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1640" y="5265204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19672" y="4077072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23728" y="4869160"/>
            <a:ext cx="576064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1660" y="2240868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A52F2-3627-4AE7-8CD6-779F15D839A7}" type="slidenum">
              <a:rPr lang="he-IL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</a:t>
            </a:r>
            <a:endParaRPr lang="en-US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8500" y="1600200"/>
            <a:ext cx="4378325" cy="4530725"/>
          </a:xfrm>
        </p:spPr>
        <p:txBody>
          <a:bodyPr>
            <a:normAutofit fontScale="85000" lnSpcReduction="20000"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A()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B()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4775" y="1600200"/>
            <a:ext cx="3959225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4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 = "</a:t>
            </a:r>
            <a:b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</a:b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a.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a.foo();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1676293" name="AutoShape 5"/>
          <p:cNvSpPr>
            <a:spLocks/>
          </p:cNvSpPr>
          <p:nvPr/>
        </p:nvSpPr>
        <p:spPr bwMode="auto">
          <a:xfrm>
            <a:off x="6013450" y="4581525"/>
            <a:ext cx="2195513" cy="503238"/>
          </a:xfrm>
          <a:prstGeom prst="borderCallout1">
            <a:avLst>
              <a:gd name="adj1" fmla="val 15773"/>
              <a:gd name="adj2" fmla="val -3472"/>
              <a:gd name="adj3" fmla="val 11072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676294" name="AutoShape 6"/>
          <p:cNvSpPr>
            <a:spLocks/>
          </p:cNvSpPr>
          <p:nvPr/>
        </p:nvSpPr>
        <p:spPr bwMode="auto">
          <a:xfrm>
            <a:off x="5616116" y="4401109"/>
            <a:ext cx="3096344" cy="17282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endParaRPr lang="en-US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111750" y="1592263"/>
            <a:ext cx="0" cy="442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5688124" y="4869160"/>
            <a:ext cx="2448272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688124" y="5157192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88124" y="5445224"/>
            <a:ext cx="16921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688124" y="5733256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5616116" y="4401108"/>
            <a:ext cx="3096344" cy="17282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/>
              </a:rPr>
              <a:t>B.foo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(): bar = null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a.bar = A.bar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AA3D3B4-873C-40E8-BE54-A5C95CAA810B}"/>
              </a:ext>
            </a:extLst>
          </p:cNvPr>
          <p:cNvSpPr txBox="1"/>
          <p:nvPr/>
        </p:nvSpPr>
        <p:spPr>
          <a:xfrm>
            <a:off x="4149223" y="4382353"/>
            <a:ext cx="4625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מה פלט התוכנית?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1" grpId="1" animBg="1"/>
      <p:bldP spid="19" grpId="0" animBg="1"/>
      <p:bldP spid="19" grpId="1" animBg="1"/>
      <p:bldP spid="18" grpId="0" animBg="1"/>
      <p:bldP spid="18" grpId="1" animBg="1"/>
      <p:bldP spid="18" grpId="2" animBg="1"/>
      <p:bldP spid="16" grpId="0" animBg="1"/>
      <p:bldP spid="16" grpId="1" animBg="1"/>
      <p:bldP spid="17" grpId="0" animBg="1"/>
      <p:bldP spid="17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1" grpId="2" animBg="1"/>
      <p:bldP spid="15" grpId="0" animBg="1"/>
      <p:bldP spid="15" grpId="1" animBg="1"/>
      <p:bldP spid="20" grpId="0" animBg="1"/>
      <p:bldP spid="20" grpId="1" animBg="1"/>
      <p:bldP spid="22" grpId="0" animBg="1"/>
      <p:bldP spid="22" grpId="1" animBg="1"/>
      <p:bldP spid="24" grpId="0" animBg="1"/>
      <p:bldP spid="10" grpId="0" animBg="1"/>
      <p:bldP spid="1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21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(2)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799692" y="5409220"/>
            <a:ext cx="1008112" cy="50405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(3)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"c"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“a"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c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BA10-5410-48B9-B3AE-4AC20582B9B0}" type="slidenum">
              <a:rPr lang="he-IL"/>
              <a:pPr>
                <a:defRPr/>
              </a:pPr>
              <a:t>23</a:t>
            </a:fld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3800" b="1" dirty="0">
                <a:latin typeface="Calibri" pitchFamily="34" charset="0"/>
              </a:rPr>
              <a:t>דריסה והעמסה של שירותים</a:t>
            </a:r>
            <a:endParaRPr lang="en-US" sz="3800" b="1" dirty="0">
              <a:latin typeface="Calibri" pitchFamily="34" charset="0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96114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A {      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IOException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1800" dirty="0">
                <a:latin typeface="Consolas" pitchFamily="49" charset="0"/>
                <a:cs typeface="Consolas" pitchFamily="49" charset="0"/>
              </a:rPr>
            </a:b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2400" dirty="0">
                <a:latin typeface="Arial" pitchFamily="34" charset="0"/>
                <a:cs typeface="Arial" pitchFamily="34" charset="0"/>
              </a:rPr>
              <a:t>אילו מהשירותים הבאים ניתן להגדיר ב-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400" dirty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1.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2.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3.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a,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4.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p,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q) {…}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58B2E652-C718-4AD7-85F1-CF492316EFF9}"/>
              </a:ext>
            </a:extLst>
          </p:cNvPr>
          <p:cNvSpPr txBox="1"/>
          <p:nvPr/>
        </p:nvSpPr>
        <p:spPr>
          <a:xfrm>
            <a:off x="643392" y="4904752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0B065018-D90A-4BBB-9891-288A8F62A198}"/>
              </a:ext>
            </a:extLst>
          </p:cNvPr>
          <p:cNvSpPr txBox="1"/>
          <p:nvPr/>
        </p:nvSpPr>
        <p:spPr>
          <a:xfrm>
            <a:off x="643392" y="52292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B6FF86D5-BA12-42DF-9D34-5EB1AD11047B}"/>
              </a:ext>
            </a:extLst>
          </p:cNvPr>
          <p:cNvSpPr txBox="1"/>
          <p:nvPr/>
        </p:nvSpPr>
        <p:spPr>
          <a:xfrm>
            <a:off x="637826" y="5553236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C0EA8FF8-9116-4FA6-9C9A-F8A5F4A951EE}"/>
              </a:ext>
            </a:extLst>
          </p:cNvPr>
          <p:cNvSpPr txBox="1"/>
          <p:nvPr/>
        </p:nvSpPr>
        <p:spPr>
          <a:xfrm>
            <a:off x="643392" y="5896635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24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267545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he-IL" sz="2000" dirty="0">
                <a:latin typeface="Arial" pitchFamily="34" charset="0"/>
                <a:cs typeface="Arial" pitchFamily="34" charset="0"/>
              </a:rPr>
              <a:t>דרך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.foo()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25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 (2)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{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628292" cy="14041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 אפשר,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.foo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- לא חוקי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0CC45-FD09-47EB-8356-6FBABB6844F2}" type="slidenum">
              <a:rPr lang="he-IL"/>
              <a:pPr>
                <a:defRPr/>
              </a:pPr>
              <a:t>26</a:t>
            </a:fld>
            <a:endParaRPr lang="en-US"/>
          </a:p>
        </p:txBody>
      </p:sp>
      <p:sp>
        <p:nvSpPr>
          <p:cNvPr id="1481735" name="AutoShape 7"/>
          <p:cNvSpPr>
            <a:spLocks/>
          </p:cNvSpPr>
          <p:nvPr/>
        </p:nvSpPr>
        <p:spPr bwMode="auto">
          <a:xfrm>
            <a:off x="6516216" y="3320988"/>
            <a:ext cx="2413087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כולם חוץ מ-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1" name="Rectangle 9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מחלקות פנימיות</a:t>
            </a:r>
            <a:endParaRPr lang="en-US" b="1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Test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= 0;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= 1;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d = 2;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InnerTest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bar(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he-IL" sz="1800" dirty="0">
                <a:latin typeface="Consolas" pitchFamily="49" charset="0"/>
              </a:rPr>
              <a:t>		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   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d = 3; 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= 3;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	</a:t>
            </a:r>
          </a:p>
        </p:txBody>
      </p:sp>
      <p:sp>
        <p:nvSpPr>
          <p:cNvPr id="1481734" name="AutoShape 6"/>
          <p:cNvSpPr>
            <a:spLocks/>
          </p:cNvSpPr>
          <p:nvPr/>
        </p:nvSpPr>
        <p:spPr bwMode="auto">
          <a:xfrm>
            <a:off x="4680012" y="1772816"/>
            <a:ext cx="3996444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אילו משתנים מ-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a-e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נגישים מהשורה המסומנת?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2375756" y="4689140"/>
            <a:ext cx="2989262" cy="252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מחלקות פנימיות - סיכום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018832"/>
              </p:ext>
            </p:extLst>
          </p:nvPr>
        </p:nvGraphicFramePr>
        <p:xfrm>
          <a:off x="755576" y="1238825"/>
          <a:ext cx="8254244" cy="507049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37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5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0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0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2138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Fields</a:t>
                      </a:r>
                      <a:r>
                        <a:rPr lang="en-US" sz="2400" b="1" baseline="0" dirty="0"/>
                        <a:t> access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Interface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Construct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Type</a:t>
                      </a:r>
                      <a:endParaRPr lang="he-IL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271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Anywhere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Static nested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34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Static and non-static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Anywhere, </a:t>
                      </a:r>
                    </a:p>
                    <a:p>
                      <a:pPr algn="ctr" rtl="1"/>
                      <a:r>
                        <a:rPr lang="en-US" b="0" dirty="0"/>
                        <a:t>From outer class member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Inner </a:t>
                      </a:r>
                    </a:p>
                    <a:p>
                      <a:pPr algn="ctr" rtl="1"/>
                      <a:r>
                        <a:rPr lang="en-US" b="1" dirty="0"/>
                        <a:t>non-static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4385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/>
                        <a:t>Effectively final local variables or parameters that are accessible in the scope of the block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Local scope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local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735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Effectively final local variables or parameters that are accessible in the scope of the block</a:t>
                      </a:r>
                      <a:endParaRPr lang="he-IL" b="0" dirty="0"/>
                    </a:p>
                    <a:p>
                      <a:pPr algn="ctr" rtl="1"/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the point where it is defined 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anonymous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10" name="Content Placeholder 9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91580" y="1664804"/>
            <a:ext cx="5256584" cy="3996444"/>
          </a:xfrm>
        </p:spPr>
      </p:pic>
      <p:sp>
        <p:nvSpPr>
          <p:cNvPr id="6" name="Rectangular Callout 5"/>
          <p:cNvSpPr/>
          <p:nvPr/>
        </p:nvSpPr>
        <p:spPr bwMode="auto">
          <a:xfrm>
            <a:off x="2159732" y="5697252"/>
            <a:ext cx="2664296" cy="576064"/>
          </a:xfrm>
          <a:prstGeom prst="wedgeRectCallout">
            <a:avLst>
              <a:gd name="adj1" fmla="val 6052"/>
              <a:gd name="adj2" fmla="val -1412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dirty="0"/>
              <a:t> fixed set of constants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08104" y="1160748"/>
            <a:ext cx="2664296" cy="1404156"/>
          </a:xfrm>
          <a:prstGeom prst="wedgeRectCallout">
            <a:avLst>
              <a:gd name="adj1" fmla="val -140955"/>
              <a:gd name="adj2" fmla="val 408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i="1" dirty="0"/>
              <a:t>All</a:t>
            </a:r>
            <a:r>
              <a:rPr lang="en-US" b="1" dirty="0"/>
              <a:t> </a:t>
            </a:r>
            <a:r>
              <a:rPr lang="en-US" b="1" dirty="0" err="1"/>
              <a:t>enums</a:t>
            </a:r>
            <a:r>
              <a:rPr lang="en-US" b="1" dirty="0"/>
              <a:t> implicitly extend </a:t>
            </a:r>
            <a:r>
              <a:rPr lang="en-US" b="1" dirty="0" err="1"/>
              <a:t>java.lang.EnumAn</a:t>
            </a:r>
            <a:r>
              <a:rPr lang="en-US" b="1" dirty="0"/>
              <a:t> </a:t>
            </a:r>
            <a:r>
              <a:rPr lang="en-US" b="1" dirty="0" err="1"/>
              <a:t>enum</a:t>
            </a:r>
            <a:r>
              <a:rPr lang="en-US" b="1" dirty="0"/>
              <a:t> cannot extend anything else.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4716016" y="3284984"/>
            <a:ext cx="2664296" cy="2016224"/>
          </a:xfrm>
          <a:prstGeom prst="wedgeRectCallout">
            <a:avLst>
              <a:gd name="adj1" fmla="val -108922"/>
              <a:gd name="adj2" fmla="val -2639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The constructor for an </a:t>
            </a:r>
            <a:r>
              <a:rPr lang="en-US" b="1" dirty="0" err="1"/>
              <a:t>enum</a:t>
            </a:r>
            <a:r>
              <a:rPr lang="en-US" b="1" dirty="0"/>
              <a:t> type is always private implicitly. You cannot invoke an </a:t>
            </a:r>
            <a:r>
              <a:rPr lang="en-US" b="1" dirty="0" err="1"/>
              <a:t>enum</a:t>
            </a:r>
            <a:r>
              <a:rPr lang="en-US" b="1" dirty="0"/>
              <a:t> constructor yourself.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35596" y="1556792"/>
            <a:ext cx="6768752" cy="482453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120172" y="4365104"/>
            <a:ext cx="2664296" cy="2016224"/>
          </a:xfrm>
          <a:prstGeom prst="wedgeRectCallout">
            <a:avLst>
              <a:gd name="adj1" fmla="val -123222"/>
              <a:gd name="adj2" fmla="val 81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static values method that returns an array containing all of the values of the </a:t>
            </a:r>
            <a:r>
              <a:rPr lang="en-US" b="1" dirty="0" err="1"/>
              <a:t>enum</a:t>
            </a:r>
            <a:r>
              <a:rPr lang="en-US" b="1" dirty="0"/>
              <a:t> in the order they are declared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1412776"/>
            <a:ext cx="1728192" cy="2031325"/>
          </a:xfrm>
          <a:prstGeom prst="rect">
            <a:avLst/>
          </a:prstGeom>
          <a:solidFill>
            <a:srgbClr val="FCE7B4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/>
              <a:t>Output: </a:t>
            </a:r>
          </a:p>
          <a:p>
            <a:r>
              <a:rPr lang="en-US" sz="1400" dirty="0"/>
              <a:t> Mondays are bad.</a:t>
            </a:r>
          </a:p>
          <a:p>
            <a:r>
              <a:rPr lang="en-US" sz="1400" dirty="0"/>
              <a:t>SUNDAY</a:t>
            </a:r>
          </a:p>
          <a:p>
            <a:r>
              <a:rPr lang="en-US" sz="1400" dirty="0"/>
              <a:t>MONDAY</a:t>
            </a:r>
          </a:p>
          <a:p>
            <a:r>
              <a:rPr lang="en-US" sz="1400" dirty="0"/>
              <a:t>TUESDAY</a:t>
            </a:r>
          </a:p>
          <a:p>
            <a:r>
              <a:rPr lang="en-US" sz="1400" dirty="0"/>
              <a:t>WEDNESDAY</a:t>
            </a:r>
          </a:p>
          <a:p>
            <a:r>
              <a:rPr lang="en-US" sz="1400" dirty="0"/>
              <a:t>THURSDAY</a:t>
            </a:r>
          </a:p>
          <a:p>
            <a:r>
              <a:rPr lang="en-US" sz="1400" dirty="0"/>
              <a:t>FRIDAY</a:t>
            </a:r>
          </a:p>
          <a:p>
            <a:r>
              <a:rPr lang="en-US" sz="1400" dirty="0"/>
              <a:t>SATURDAY</a:t>
            </a:r>
            <a:endParaRPr lang="he-IL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קצת על מנשקים</a:t>
            </a:r>
            <a:endParaRPr lang="en-US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מנשק יכול להרחיב </a:t>
            </a:r>
            <a:r>
              <a:rPr lang="he-IL" b="1" dirty="0"/>
              <a:t>יותר ממנשק אחד</a:t>
            </a:r>
            <a:endParaRPr lang="en-US" dirty="0"/>
          </a:p>
          <a:p>
            <a:pPr eaLnBrk="1" hangingPunct="1"/>
            <a:r>
              <a:rPr lang="he-IL" dirty="0"/>
              <a:t>שירותים במנשק הם תמיד </a:t>
            </a:r>
            <a:r>
              <a:rPr lang="he-IL" b="1" dirty="0"/>
              <a:t>ציבוריים, וכברירת מחדל מופשטים</a:t>
            </a:r>
            <a:endParaRPr lang="en-US" b="1" dirty="0"/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MyInterface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br>
              <a:rPr lang="en-US" sz="2400" b="1" dirty="0">
                <a:latin typeface="Consolas" pitchFamily="49" charset="0"/>
                <a:cs typeface="Consolas" pitchFamily="49" charset="0"/>
              </a:rPr>
            </a:br>
            <a:r>
              <a:rPr lang="en-US" sz="24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abstract 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foo1(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br>
              <a:rPr lang="en-US" sz="2400" b="1" dirty="0">
                <a:latin typeface="Consolas" pitchFamily="49" charset="0"/>
                <a:cs typeface="Consolas" pitchFamily="49" charset="0"/>
              </a:rPr>
            </a:br>
            <a:r>
              <a:rPr lang="en-US" sz="2400" b="1" dirty="0">
                <a:latin typeface="Consolas" pitchFamily="49" charset="0"/>
                <a:cs typeface="Consolas" pitchFamily="49" charset="0"/>
              </a:rPr>
              <a:t> 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foo2(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/>
              <a:t>The modifiers of foo1 and foo2 are the same.</a:t>
            </a:r>
          </a:p>
          <a:p>
            <a:pPr algn="l" rtl="0" eaLnBrk="1" hangingPunct="1"/>
            <a:endParaRPr lang="en-US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56388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5916" y="3897052"/>
            <a:ext cx="3744416" cy="144016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e-IL" dirty="0">
                <a:latin typeface="Arial" pitchFamily="34" charset="0"/>
                <a:cs typeface="+mn-cs"/>
              </a:rPr>
              <a:t>ניתן (ואפילו רצוי) לכתוב גם:</a:t>
            </a:r>
          </a:p>
          <a:p>
            <a:r>
              <a:rPr lang="en-US" dirty="0">
                <a:latin typeface="Arial" pitchFamily="34" charset="0"/>
                <a:cs typeface="+mn-cs"/>
              </a:rPr>
              <a:t>new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en-US" dirty="0">
                <a:latin typeface="Arial" pitchFamily="34" charset="0"/>
                <a:cs typeface="+mn-cs"/>
              </a:rPr>
              <a:t>&lt;&gt;();</a:t>
            </a:r>
            <a:r>
              <a:rPr lang="he-IL" dirty="0">
                <a:latin typeface="Arial" pitchFamily="34" charset="0"/>
                <a:cs typeface="+mn-cs"/>
              </a:rPr>
              <a:t> </a:t>
            </a:r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 bwMode="auto">
          <a:xfrm>
            <a:off x="4572000" y="3248980"/>
            <a:ext cx="1116124" cy="648072"/>
          </a:xfrm>
          <a:prstGeom prst="straightConnector1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216024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אנחנו חייבים להצהיר על טיפוס סטטי שהוא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הכללי יותר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אלא אם כן אנחנו נדרשים ספציפית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. למשל במקרים הבאים: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רוצים להפעיל מתודה שיש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אך לא 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(יש כזו בכלל?)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משתמשים בשירות שדורש לקבל רק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ולא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40364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136815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מדוע הפונקציה דורשת לקבל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כמה שיותר כללי. האם נוכל לשלוח לפה כל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? ע"מ המימוש שלה, אין סיבה שלא. למען האמת, נוכל לשלוח אפילו </a:t>
            </a:r>
            <a:r>
              <a:rPr lang="en-US" dirty="0">
                <a:latin typeface="Arial" pitchFamily="34" charset="0"/>
                <a:cs typeface="+mn-cs"/>
              </a:rPr>
              <a:t>Collection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203848" y="1700808"/>
            <a:ext cx="1404156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5117588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יש עוד משהו שנוכל לשפר בקוד?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נשים לב כי המימוש של </a:t>
            </a:r>
            <a:r>
              <a:rPr lang="en-US" dirty="0" err="1">
                <a:latin typeface="Arial" pitchFamily="34" charset="0"/>
                <a:cs typeface="+mn-cs"/>
              </a:rPr>
              <a:t>func</a:t>
            </a:r>
            <a:r>
              <a:rPr lang="he-IL" dirty="0">
                <a:latin typeface="Arial" pitchFamily="34" charset="0"/>
                <a:cs typeface="+mn-cs"/>
              </a:rPr>
              <a:t> לא מחייב אותנו לקבל אוסף של מחרוזות. הדרישה היחידה היא שאברי האוסף יממשו את </a:t>
            </a:r>
            <a:r>
              <a:rPr lang="en-US" dirty="0" err="1">
                <a:latin typeface="Arial" pitchFamily="34" charset="0"/>
                <a:cs typeface="+mn-cs"/>
              </a:rPr>
              <a:t>toString</a:t>
            </a:r>
            <a:r>
              <a:rPr lang="he-IL" dirty="0">
                <a:latin typeface="Arial" pitchFamily="34" charset="0"/>
                <a:cs typeface="+mn-cs"/>
              </a:rPr>
              <a:t>, מה שמובטח לכל אובייקט ב </a:t>
            </a:r>
            <a:r>
              <a:rPr lang="en-US" dirty="0">
                <a:latin typeface="Arial" pitchFamily="34" charset="0"/>
                <a:cs typeface="+mn-cs"/>
              </a:rPr>
              <a:t>Java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5"/>
            <a:ext cx="5004556" cy="301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347864" y="1592796"/>
            <a:ext cx="1368152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44824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מטיפוס </a:t>
            </a:r>
            <a:r>
              <a:rPr lang="en-US" dirty="0">
                <a:latin typeface="Arial" pitchFamily="34" charset="0"/>
              </a:rPr>
              <a:t>Collection</a:t>
            </a:r>
            <a:r>
              <a:rPr lang="en-US" dirty="0">
                <a:latin typeface="Arial" pitchFamily="34" charset="0"/>
                <a:cs typeface="+mn-cs"/>
              </a:rPr>
              <a:t>&lt;Object&gt;</a:t>
            </a:r>
            <a:r>
              <a:rPr lang="he-IL" dirty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>
                <a:latin typeface="Arial" pitchFamily="34" charset="0"/>
                <a:cs typeface="+mn-cs"/>
              </a:rPr>
              <a:t>Collection&lt;Object&gt;</a:t>
            </a:r>
            <a:endParaRPr lang="he-IL" dirty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6"/>
            <a:ext cx="4845810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239852" y="1592796"/>
            <a:ext cx="1332148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08820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מטיפוס </a:t>
            </a:r>
            <a:r>
              <a:rPr lang="en-US" dirty="0">
                <a:latin typeface="Arial" pitchFamily="34" charset="0"/>
              </a:rPr>
              <a:t>Collection</a:t>
            </a:r>
            <a:r>
              <a:rPr lang="en-US" dirty="0">
                <a:latin typeface="Arial" pitchFamily="34" charset="0"/>
                <a:cs typeface="+mn-cs"/>
              </a:rPr>
              <a:t>&lt;Object&gt;</a:t>
            </a:r>
            <a:r>
              <a:rPr lang="he-IL" dirty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>
                <a:latin typeface="Arial" pitchFamily="34" charset="0"/>
                <a:cs typeface="+mn-cs"/>
              </a:rPr>
              <a:t>Collection&lt;Object&gt;</a:t>
            </a:r>
            <a:endParaRPr lang="he-IL" dirty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580" y="1664804"/>
            <a:ext cx="776693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3635896" y="1700808"/>
            <a:ext cx="345638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43708" y="1952836"/>
            <a:ext cx="1044116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2" y="4725145"/>
            <a:ext cx="1152165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</a:t>
            </a:r>
            <a:endParaRPr lang="en-US" b="1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2" y="5985284"/>
            <a:ext cx="4789029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"Unhandled exception type Exception"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0" grpId="0" animBg="1"/>
      <p:bldP spid="1563654" grpId="0" animBg="1"/>
      <p:bldP spid="15636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3" y="4437112"/>
            <a:ext cx="93614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</a:t>
            </a:r>
            <a:r>
              <a:rPr lang="en-US" b="1" dirty="0"/>
              <a:t> - </a:t>
            </a:r>
            <a:r>
              <a:rPr lang="he-IL" b="1" dirty="0"/>
              <a:t>המשך</a:t>
            </a:r>
            <a:endParaRPr lang="en-US" b="1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3" y="5985284"/>
            <a:ext cx="3204356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"No exception is thrown"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4" grpId="0" animBg="1"/>
      <p:bldP spid="15636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89CB21CC-D707-491B-9989-1BD488862AA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23554" name="Rectangle 9"/>
          <p:cNvSpPr>
            <a:spLocks noChangeArrowheads="1"/>
          </p:cNvSpPr>
          <p:nvPr/>
        </p:nvSpPr>
        <p:spPr bwMode="auto">
          <a:xfrm>
            <a:off x="971550" y="5664200"/>
            <a:ext cx="2088282" cy="2850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67183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Consider the following class hierarchy: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2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Which of the following lines (if any) will not compile?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poodle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(Animal) poodle;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Dog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dog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= dog;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= dog;</a:t>
            </a:r>
          </a:p>
        </p:txBody>
      </p:sp>
      <p:sp>
        <p:nvSpPr>
          <p:cNvPr id="23557" name="Line 8"/>
          <p:cNvSpPr>
            <a:spLocks noChangeShapeType="1"/>
          </p:cNvSpPr>
          <p:nvPr/>
        </p:nvSpPr>
        <p:spPr bwMode="auto">
          <a:xfrm>
            <a:off x="971550" y="3573463"/>
            <a:ext cx="651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3786" name="AutoShape 10"/>
          <p:cNvSpPr>
            <a:spLocks/>
          </p:cNvSpPr>
          <p:nvPr/>
        </p:nvSpPr>
        <p:spPr bwMode="auto">
          <a:xfrm>
            <a:off x="6011863" y="4232275"/>
            <a:ext cx="2843212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dirty="0">
                <a:latin typeface="Garamond" pitchFamily="18" charset="0"/>
              </a:rPr>
              <a:t>poodle = (Poodle) dog;</a:t>
            </a:r>
          </a:p>
          <a:p>
            <a:pPr>
              <a:buFontTx/>
              <a:buChar char="-"/>
            </a:pPr>
            <a:r>
              <a:rPr lang="en-US" dirty="0"/>
              <a:t>No compilation error</a:t>
            </a:r>
          </a:p>
          <a:p>
            <a:pPr>
              <a:buFontTx/>
              <a:buChar char="-"/>
            </a:pPr>
            <a:r>
              <a:rPr lang="en-US" dirty="0"/>
              <a:t>Runtime Exception</a:t>
            </a:r>
          </a:p>
        </p:txBody>
      </p:sp>
      <p:sp>
        <p:nvSpPr>
          <p:cNvPr id="23559" name="AutoShape 12"/>
          <p:cNvSpPr>
            <a:spLocks noChangeArrowheads="1"/>
          </p:cNvSpPr>
          <p:nvPr/>
        </p:nvSpPr>
        <p:spPr bwMode="auto">
          <a:xfrm>
            <a:off x="6877050" y="1773238"/>
            <a:ext cx="1511300" cy="503237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Animal</a:t>
            </a:r>
          </a:p>
        </p:txBody>
      </p:sp>
      <p:sp>
        <p:nvSpPr>
          <p:cNvPr id="23560" name="Rectangle 14"/>
          <p:cNvSpPr>
            <a:spLocks noChangeArrowheads="1"/>
          </p:cNvSpPr>
          <p:nvPr/>
        </p:nvSpPr>
        <p:spPr bwMode="auto">
          <a:xfrm>
            <a:off x="7075488" y="2492375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Dog</a:t>
            </a:r>
          </a:p>
        </p:txBody>
      </p:sp>
      <p:sp>
        <p:nvSpPr>
          <p:cNvPr id="23561" name="Rectangle 15"/>
          <p:cNvSpPr>
            <a:spLocks noChangeArrowheads="1"/>
          </p:cNvSpPr>
          <p:nvPr/>
        </p:nvSpPr>
        <p:spPr bwMode="auto">
          <a:xfrm>
            <a:off x="7777163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Labrador</a:t>
            </a:r>
          </a:p>
        </p:txBody>
      </p:sp>
      <p:sp>
        <p:nvSpPr>
          <p:cNvPr id="23562" name="Rectangle 16"/>
          <p:cNvSpPr>
            <a:spLocks noChangeArrowheads="1"/>
          </p:cNvSpPr>
          <p:nvPr/>
        </p:nvSpPr>
        <p:spPr bwMode="auto">
          <a:xfrm>
            <a:off x="6408738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Poodle</a:t>
            </a:r>
          </a:p>
        </p:txBody>
      </p:sp>
      <p:cxnSp>
        <p:nvCxnSpPr>
          <p:cNvPr id="23563" name="AutoShape 17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>
            <a:off x="7632700" y="2276475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AutoShape 18"/>
          <p:cNvCxnSpPr>
            <a:cxnSpLocks noChangeShapeType="1"/>
            <a:stCxn id="23560" idx="2"/>
            <a:endCxn id="23562" idx="0"/>
          </p:cNvCxnSpPr>
          <p:nvPr/>
        </p:nvCxnSpPr>
        <p:spPr bwMode="auto">
          <a:xfrm flipH="1">
            <a:off x="6967538" y="2816225"/>
            <a:ext cx="666750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19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>
            <a:off x="7634288" y="2816225"/>
            <a:ext cx="701675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23566" name="Picture 20" descr="C:\Documents and Settings\liors\Local Settings\Temporary Internet Files\Content.IE5\2XBJBFLW\MCj042835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0225" y="206375"/>
            <a:ext cx="8540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10"/>
          <p:cNvSpPr>
            <a:spLocks/>
          </p:cNvSpPr>
          <p:nvPr/>
        </p:nvSpPr>
        <p:spPr bwMode="auto">
          <a:xfrm>
            <a:off x="4900613" y="5254625"/>
            <a:ext cx="2843212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-"/>
            </a:pPr>
            <a:r>
              <a:rPr lang="en-US" dirty="0"/>
              <a:t> Compilation Error</a:t>
            </a:r>
          </a:p>
          <a:p>
            <a:r>
              <a:rPr lang="en-US" sz="1400" dirty="0"/>
              <a:t>Type mismatch: cannot convert from Dog to Poodle</a:t>
            </a:r>
          </a:p>
        </p:txBody>
      </p:sp>
      <p:sp>
        <p:nvSpPr>
          <p:cNvPr id="1483787" name="AutoShape 11"/>
          <p:cNvSpPr>
            <a:spLocks/>
          </p:cNvSpPr>
          <p:nvPr/>
        </p:nvSpPr>
        <p:spPr bwMode="auto">
          <a:xfrm>
            <a:off x="4464050" y="5768975"/>
            <a:ext cx="4319588" cy="936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Garamond" pitchFamily="18" charset="0"/>
              </a:rPr>
              <a:t>Labrador </a:t>
            </a:r>
            <a:r>
              <a:rPr lang="en-US" dirty="0" err="1">
                <a:latin typeface="Garamond" pitchFamily="18" charset="0"/>
              </a:rPr>
              <a:t>labrador</a:t>
            </a:r>
            <a:r>
              <a:rPr lang="en-US" dirty="0">
                <a:latin typeface="Garamond" pitchFamily="18" charset="0"/>
              </a:rPr>
              <a:t> = (Labrador) dog;</a:t>
            </a:r>
          </a:p>
          <a:p>
            <a:pPr>
              <a:buFontTx/>
              <a:buChar char="-"/>
            </a:pPr>
            <a:r>
              <a:rPr lang="en-US" dirty="0"/>
              <a:t>No compilation error</a:t>
            </a:r>
          </a:p>
          <a:p>
            <a:pPr>
              <a:buFontTx/>
              <a:buChar char="-"/>
            </a:pPr>
            <a:r>
              <a:rPr lang="en-US" dirty="0"/>
              <a:t>No Runtime Exception</a:t>
            </a: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id="{419CDBA3-1D8F-4A47-9FB3-2E3DA512F158}"/>
              </a:ext>
            </a:extLst>
          </p:cNvPr>
          <p:cNvSpPr txBox="1"/>
          <p:nvPr/>
        </p:nvSpPr>
        <p:spPr>
          <a:xfrm>
            <a:off x="637826" y="5610677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id="{63F53362-4EF5-459B-94F7-2E9670A44DCA}"/>
              </a:ext>
            </a:extLst>
          </p:cNvPr>
          <p:cNvSpPr txBox="1"/>
          <p:nvPr/>
        </p:nvSpPr>
        <p:spPr>
          <a:xfrm>
            <a:off x="637116" y="42495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F5E10B68-05F7-4790-B6D9-FBCD77CF09E9}"/>
              </a:ext>
            </a:extLst>
          </p:cNvPr>
          <p:cNvSpPr txBox="1"/>
          <p:nvPr/>
        </p:nvSpPr>
        <p:spPr>
          <a:xfrm>
            <a:off x="635528" y="4581128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AD272123-0FC2-4198-9F2B-4190F1BD75E2}"/>
              </a:ext>
            </a:extLst>
          </p:cNvPr>
          <p:cNvSpPr txBox="1"/>
          <p:nvPr/>
        </p:nvSpPr>
        <p:spPr>
          <a:xfrm>
            <a:off x="635528" y="4931876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C4AFA94B-DAF7-4E3E-B1D8-0D7E6B3C40BB}"/>
              </a:ext>
            </a:extLst>
          </p:cNvPr>
          <p:cNvSpPr txBox="1"/>
          <p:nvPr/>
        </p:nvSpPr>
        <p:spPr>
          <a:xfrm>
            <a:off x="635528" y="5279197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1483786" grpId="0" animBg="1"/>
      <p:bldP spid="18" grpId="0" animBg="1"/>
      <p:bldP spid="18" grpId="1" animBg="1"/>
      <p:bldP spid="1483787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976156" y="4941168"/>
            <a:ext cx="2449513" cy="468313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149153"/>
              <a:gd name="adj6" fmla="val -4769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שגיאות קומפילציה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71" name="AutoShape 7"/>
          <p:cNvSpPr>
            <a:spLocks/>
          </p:cNvSpPr>
          <p:nvPr/>
        </p:nvSpPr>
        <p:spPr bwMode="auto">
          <a:xfrm>
            <a:off x="3887788" y="6129338"/>
            <a:ext cx="2196380" cy="468312"/>
          </a:xfrm>
          <a:prstGeom prst="accentBorderCallout2">
            <a:avLst>
              <a:gd name="adj1" fmla="val 24407"/>
              <a:gd name="adj2" fmla="val -3995"/>
              <a:gd name="adj3" fmla="val 24407"/>
              <a:gd name="adj4" fmla="val -18218"/>
              <a:gd name="adj5" fmla="val -103389"/>
              <a:gd name="adj6" fmla="val -4697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en-US" dirty="0">
                <a:latin typeface="Arial" pitchFamily="34" charset="0"/>
                <a:cs typeface="Arial" pitchFamily="34" charset="0"/>
              </a:rPr>
              <a:t>public</a:t>
            </a:r>
            <a:r>
              <a:rPr lang="he-IL" dirty="0">
                <a:latin typeface="Arial" pitchFamily="34" charset="0"/>
                <a:cs typeface="Arial" pitchFamily="34" charset="0"/>
              </a:rPr>
              <a:t> כברירת מחדל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  <p:bldP spid="15984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69877" y="1952625"/>
            <a:ext cx="2090055" cy="3619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 וירושה</a:t>
            </a:r>
            <a:endParaRPr lang="en-US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724128" y="4761148"/>
            <a:ext cx="3024336" cy="1440160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43024"/>
              <a:gd name="adj6" fmla="val -6304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u="sng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u="sng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The inherited package method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cannot hide the public abstract method in C</a:t>
            </a: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following table shows the access to members permitted by each modifier</a:t>
            </a:r>
            <a:endParaRPr lang="he-IL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6BA2F5E-DB9A-40D5-B4B1-C8B607114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352114"/>
              </p:ext>
            </p:extLst>
          </p:nvPr>
        </p:nvGraphicFramePr>
        <p:xfrm>
          <a:off x="1439652" y="3098570"/>
          <a:ext cx="6552964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76164">
                  <a:extLst>
                    <a:ext uri="{9D8B030D-6E8A-4147-A177-3AD203B41FA5}">
                      <a16:colId xmlns:a16="http://schemas.microsoft.com/office/drawing/2014/main" val="2881005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855657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8673204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4770465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904745814"/>
                    </a:ext>
                  </a:extLst>
                </a:gridCol>
              </a:tblGrid>
              <a:tr h="123199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Modifier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Package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Subclass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World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18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public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127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protected 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355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No modifier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2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private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0398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BE444E2-D863-4B41-B591-BC95F942F519}"/>
              </a:ext>
            </a:extLst>
          </p:cNvPr>
          <p:cNvSpPr txBox="1"/>
          <p:nvPr/>
        </p:nvSpPr>
        <p:spPr>
          <a:xfrm>
            <a:off x="3167962" y="272923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en-US" b="1" dirty="0">
                <a:latin typeface="+mn-lt"/>
                <a:cs typeface="+mn-cs"/>
              </a:rPr>
              <a:t>Access Level</a:t>
            </a:r>
            <a:endParaRPr lang="en-IL" b="1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41340</TotalTime>
  <Words>3089</Words>
  <Application>Microsoft Office PowerPoint</Application>
  <PresentationFormat>On-screen Show (4:3)</PresentationFormat>
  <Paragraphs>647</Paragraphs>
  <Slides>36</Slides>
  <Notes>27</Notes>
  <HiddenSlides>9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Calibri</vt:lpstr>
      <vt:lpstr>Comic Sans MS</vt:lpstr>
      <vt:lpstr>Consolas</vt:lpstr>
      <vt:lpstr>Courier New</vt:lpstr>
      <vt:lpstr>Garamond</vt:lpstr>
      <vt:lpstr>Times New Roman</vt:lpstr>
      <vt:lpstr>Wingdings</vt:lpstr>
      <vt:lpstr>Layers</vt:lpstr>
      <vt:lpstr>תוכנה 1 </vt:lpstr>
      <vt:lpstr>בחינה באופק!</vt:lpstr>
      <vt:lpstr>קצת על מנשקים</vt:lpstr>
      <vt:lpstr>מנשקים</vt:lpstr>
      <vt:lpstr>מנשקים - המשך</vt:lpstr>
      <vt:lpstr>מנשקים וירושה</vt:lpstr>
      <vt:lpstr>מנשקים וירושה</vt:lpstr>
      <vt:lpstr>מנשקים וירושה</vt:lpstr>
      <vt:lpstr>The following table shows the access to members permitted by each modifier</vt:lpstr>
      <vt:lpstr>דריסה של שירותים</vt:lpstr>
      <vt:lpstr>דריסה של שירותים וניראות</vt:lpstr>
      <vt:lpstr>דריסה של שירותים וניראות (2)</vt:lpstr>
      <vt:lpstr>דריסה של שירותים וניראות (3)</vt:lpstr>
      <vt:lpstr>דריסה של שירותים וניראות (4)</vt:lpstr>
      <vt:lpstr>דריסה של שירותים וניראות (5)</vt:lpstr>
      <vt:lpstr>Reminder: Static binding</vt:lpstr>
      <vt:lpstr>Binding</vt:lpstr>
      <vt:lpstr>Binding (2)</vt:lpstr>
      <vt:lpstr>סדר הפעולות ביצירת אובייקט</vt:lpstr>
      <vt:lpstr>הורשה ובנאים</vt:lpstr>
      <vt:lpstr>הורשה ובנאים (2)</vt:lpstr>
      <vt:lpstr>הורשה ובנאים (3)</vt:lpstr>
      <vt:lpstr>דריסה והעמסה של שירותים</vt:lpstr>
      <vt:lpstr>הורשה ודריסת שירותים</vt:lpstr>
      <vt:lpstr>הורשה ודריסת שירותים (2)</vt:lpstr>
      <vt:lpstr>מחלקות פנימיות</vt:lpstr>
      <vt:lpstr>מחלקות פנימיות - סיכום</vt:lpstr>
      <vt:lpstr>enum</vt:lpstr>
      <vt:lpstr>enum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amir hertz</cp:lastModifiedBy>
  <cp:revision>4349</cp:revision>
  <cp:lastPrinted>1601-01-01T00:00:00Z</cp:lastPrinted>
  <dcterms:created xsi:type="dcterms:W3CDTF">1601-01-01T00:00:00Z</dcterms:created>
  <dcterms:modified xsi:type="dcterms:W3CDTF">2022-06-07T09:45:01Z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