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44"/>
  </p:notesMasterIdLst>
  <p:handoutMasterIdLst>
    <p:handoutMasterId r:id="rId45"/>
  </p:handoutMasterIdLst>
  <p:sldIdLst>
    <p:sldId id="267" r:id="rId2"/>
    <p:sldId id="438" r:id="rId3"/>
    <p:sldId id="409" r:id="rId4"/>
    <p:sldId id="411" r:id="rId5"/>
    <p:sldId id="412" r:id="rId6"/>
    <p:sldId id="413" r:id="rId7"/>
    <p:sldId id="427" r:id="rId8"/>
    <p:sldId id="441" r:id="rId9"/>
    <p:sldId id="442" r:id="rId10"/>
    <p:sldId id="443" r:id="rId11"/>
    <p:sldId id="414" r:id="rId12"/>
    <p:sldId id="415" r:id="rId13"/>
    <p:sldId id="416" r:id="rId14"/>
    <p:sldId id="417" r:id="rId15"/>
    <p:sldId id="418" r:id="rId16"/>
    <p:sldId id="419" r:id="rId17"/>
    <p:sldId id="421" r:id="rId18"/>
    <p:sldId id="422" r:id="rId19"/>
    <p:sldId id="423" r:id="rId20"/>
    <p:sldId id="428" r:id="rId21"/>
    <p:sldId id="437" r:id="rId22"/>
    <p:sldId id="448" r:id="rId23"/>
    <p:sldId id="429" r:id="rId24"/>
    <p:sldId id="340" r:id="rId25"/>
    <p:sldId id="341" r:id="rId26"/>
    <p:sldId id="342" r:id="rId27"/>
    <p:sldId id="444" r:id="rId28"/>
    <p:sldId id="445" r:id="rId29"/>
    <p:sldId id="446" r:id="rId30"/>
    <p:sldId id="447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54" r:id="rId43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42021B5-36FE-458B-B921-E2F067E06C85}">
          <p14:sldIdLst>
            <p14:sldId id="267"/>
            <p14:sldId id="438"/>
            <p14:sldId id="409"/>
            <p14:sldId id="411"/>
            <p14:sldId id="412"/>
            <p14:sldId id="413"/>
            <p14:sldId id="427"/>
            <p14:sldId id="441"/>
            <p14:sldId id="442"/>
            <p14:sldId id="443"/>
            <p14:sldId id="414"/>
            <p14:sldId id="415"/>
            <p14:sldId id="416"/>
            <p14:sldId id="417"/>
            <p14:sldId id="418"/>
            <p14:sldId id="419"/>
            <p14:sldId id="421"/>
            <p14:sldId id="422"/>
            <p14:sldId id="423"/>
            <p14:sldId id="428"/>
            <p14:sldId id="437"/>
            <p14:sldId id="448"/>
            <p14:sldId id="429"/>
            <p14:sldId id="340"/>
            <p14:sldId id="341"/>
            <p14:sldId id="342"/>
            <p14:sldId id="444"/>
            <p14:sldId id="445"/>
            <p14:sldId id="446"/>
            <p14:sldId id="447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0000"/>
    <a:srgbClr val="0000FF"/>
    <a:srgbClr val="006600"/>
    <a:srgbClr val="FFCC66"/>
    <a:srgbClr val="FF6600"/>
    <a:srgbClr val="FCF600"/>
    <a:srgbClr val="99FFCC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20" autoAdjust="0"/>
    <p:restoredTop sz="81961" autoAdjust="0"/>
  </p:normalViewPr>
  <p:slideViewPr>
    <p:cSldViewPr snapToGrid="0" snapToObjects="1">
      <p:cViewPr varScale="1">
        <p:scale>
          <a:sx n="73" d="100"/>
          <a:sy n="73" d="100"/>
        </p:scale>
        <p:origin x="2026" y="58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49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07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3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378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62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61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50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81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0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00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9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9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31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14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5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9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50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080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3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408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9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30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70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79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601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24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01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39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04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4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3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0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9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8</a:t>
            </a:r>
            <a:r>
              <a:rPr lang="he-IL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אבסטרקטיות</a:t>
            </a:r>
            <a:endParaRPr lang="en-US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הספק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אופציה ב': ירושה</a:t>
            </a:r>
            <a:endParaRPr lang="he-IL" sz="2400" dirty="0"/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458BADF-E4D4-4327-91D4-C801E171A1F8}"/>
              </a:ext>
            </a:extLst>
          </p:cNvPr>
          <p:cNvGrpSpPr/>
          <p:nvPr/>
        </p:nvGrpSpPr>
        <p:grpSpPr>
          <a:xfrm>
            <a:off x="1539509" y="2424526"/>
            <a:ext cx="6250781" cy="3587521"/>
            <a:chOff x="1539509" y="2424526"/>
            <a:chExt cx="6250781" cy="3587521"/>
          </a:xfrm>
        </p:grpSpPr>
        <p:sp>
          <p:nvSpPr>
            <p:cNvPr id="18" name="AutoShape 4" descr="30%">
              <a:extLst>
                <a:ext uri="{FF2B5EF4-FFF2-40B4-BE49-F238E27FC236}">
                  <a16:creationId xmlns:a16="http://schemas.microsoft.com/office/drawing/2014/main" id="{E53F24E6-88AE-478D-97EF-B0A3A0036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092" y="2424526"/>
              <a:ext cx="1979613" cy="720725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&lt;&lt;interface&gt;&gt;</a:t>
              </a:r>
            </a:p>
            <a:p>
              <a:pPr algn="ctr"/>
              <a:r>
                <a:rPr lang="en-US" b="1" dirty="0" err="1"/>
                <a:t>IPoint</a:t>
              </a:r>
              <a:endParaRPr lang="en-US" b="1" dirty="0"/>
            </a:p>
          </p:txBody>
        </p:sp>
        <p:sp>
          <p:nvSpPr>
            <p:cNvPr id="29" name="AutoShape 5" descr="30%">
              <a:extLst>
                <a:ext uri="{FF2B5EF4-FFF2-40B4-BE49-F238E27FC236}">
                  <a16:creationId xmlns:a16="http://schemas.microsoft.com/office/drawing/2014/main" id="{D419E814-5591-482D-B476-27C22D13D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509" y="5291322"/>
              <a:ext cx="1979612" cy="720725"/>
            </a:xfrm>
            <a:prstGeom prst="flowChartProcess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&lt;&lt;class&gt;&gt;</a:t>
              </a:r>
            </a:p>
            <a:p>
              <a:pPr algn="ctr"/>
              <a:r>
                <a:rPr lang="en-US" b="1" dirty="0" err="1"/>
                <a:t>CartesianPoint</a:t>
              </a:r>
              <a:endParaRPr lang="en-US" b="1" dirty="0"/>
            </a:p>
          </p:txBody>
        </p:sp>
        <p:sp>
          <p:nvSpPr>
            <p:cNvPr id="30" name="AutoShape 6" descr="30%">
              <a:extLst>
                <a:ext uri="{FF2B5EF4-FFF2-40B4-BE49-F238E27FC236}">
                  <a16:creationId xmlns:a16="http://schemas.microsoft.com/office/drawing/2014/main" id="{FEC64C2F-FFD6-43D1-A28A-05AC79A20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724" y="5284972"/>
              <a:ext cx="2038350" cy="720725"/>
            </a:xfrm>
            <a:prstGeom prst="flowChartProcess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&lt;&lt;class&gt;&gt;</a:t>
              </a:r>
            </a:p>
            <a:p>
              <a:pPr algn="ctr"/>
              <a:r>
                <a:rPr lang="en-US" b="1" dirty="0" err="1"/>
                <a:t>PolarPoint</a:t>
              </a:r>
              <a:endParaRPr lang="en-US" b="1" dirty="0"/>
            </a:p>
          </p:txBody>
        </p:sp>
        <p:sp>
          <p:nvSpPr>
            <p:cNvPr id="31" name="AutoShape 7">
              <a:extLst>
                <a:ext uri="{FF2B5EF4-FFF2-40B4-BE49-F238E27FC236}">
                  <a16:creationId xmlns:a16="http://schemas.microsoft.com/office/drawing/2014/main" id="{84820826-E622-4543-9F1A-47B724CAD8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49630">
              <a:off x="3943280" y="4423662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32" name="AutoShape 8">
              <a:extLst>
                <a:ext uri="{FF2B5EF4-FFF2-40B4-BE49-F238E27FC236}">
                  <a16:creationId xmlns:a16="http://schemas.microsoft.com/office/drawing/2014/main" id="{8B468441-5F38-4C6D-9757-9F60A38E73C5}"/>
                </a:ext>
              </a:extLst>
            </p:cNvPr>
            <p:cNvCxnSpPr>
              <a:cxnSpLocks noChangeShapeType="1"/>
              <a:stCxn id="29" idx="0"/>
              <a:endCxn id="31" idx="2"/>
            </p:cNvCxnSpPr>
            <p:nvPr/>
          </p:nvCxnSpPr>
          <p:spPr bwMode="auto">
            <a:xfrm flipV="1">
              <a:off x="2529315" y="4539444"/>
              <a:ext cx="1462717" cy="7518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  <p:cxnSp>
          <p:nvCxnSpPr>
            <p:cNvPr id="33" name="AutoShape 9">
              <a:extLst>
                <a:ext uri="{FF2B5EF4-FFF2-40B4-BE49-F238E27FC236}">
                  <a16:creationId xmlns:a16="http://schemas.microsoft.com/office/drawing/2014/main" id="{CAD7E6CA-EA15-46DF-A654-73A957EF58EA}"/>
                </a:ext>
              </a:extLst>
            </p:cNvPr>
            <p:cNvCxnSpPr>
              <a:cxnSpLocks noChangeShapeType="1"/>
              <a:stCxn id="34" idx="2"/>
              <a:endCxn id="30" idx="0"/>
            </p:cNvCxnSpPr>
            <p:nvPr/>
          </p:nvCxnSpPr>
          <p:spPr bwMode="auto">
            <a:xfrm flipH="1">
              <a:off x="4664899" y="4603935"/>
              <a:ext cx="397" cy="6810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  <p:sp>
          <p:nvSpPr>
            <p:cNvPr id="34" name="AutoShape 10">
              <a:extLst>
                <a:ext uri="{FF2B5EF4-FFF2-40B4-BE49-F238E27FC236}">
                  <a16:creationId xmlns:a16="http://schemas.microsoft.com/office/drawing/2014/main" id="{A9C19A73-9092-40C8-B5ED-F5F8AFF23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346" y="4457885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AutoShape 11" descr="30%">
              <a:extLst>
                <a:ext uri="{FF2B5EF4-FFF2-40B4-BE49-F238E27FC236}">
                  <a16:creationId xmlns:a16="http://schemas.microsoft.com/office/drawing/2014/main" id="{1959CBD5-63A3-4244-8548-5CD56F171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677" y="5284972"/>
              <a:ext cx="1979613" cy="720725"/>
            </a:xfrm>
            <a:prstGeom prst="flowChartProcess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&lt;&lt;class&gt;&gt;</a:t>
              </a:r>
            </a:p>
            <a:p>
              <a:pPr algn="ctr"/>
              <a:r>
                <a:rPr lang="en-US" b="1" dirty="0" err="1"/>
                <a:t>SmartPoint</a:t>
              </a:r>
              <a:endParaRPr lang="en-US" b="1" dirty="0"/>
            </a:p>
          </p:txBody>
        </p:sp>
        <p:cxnSp>
          <p:nvCxnSpPr>
            <p:cNvPr id="38" name="AutoShape 12">
              <a:extLst>
                <a:ext uri="{FF2B5EF4-FFF2-40B4-BE49-F238E27FC236}">
                  <a16:creationId xmlns:a16="http://schemas.microsoft.com/office/drawing/2014/main" id="{6E2B44AA-CFBC-432C-BA38-36A1BA4C2A08}"/>
                </a:ext>
              </a:extLst>
            </p:cNvPr>
            <p:cNvCxnSpPr>
              <a:cxnSpLocks noChangeShapeType="1"/>
              <a:stCxn id="39" idx="2"/>
              <a:endCxn id="35" idx="0"/>
            </p:cNvCxnSpPr>
            <p:nvPr/>
          </p:nvCxnSpPr>
          <p:spPr bwMode="auto">
            <a:xfrm>
              <a:off x="5386890" y="4538343"/>
              <a:ext cx="1413594" cy="7466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</p:cxnSp>
        <p:sp>
          <p:nvSpPr>
            <p:cNvPr id="39" name="AutoShape 13">
              <a:extLst>
                <a:ext uri="{FF2B5EF4-FFF2-40B4-BE49-F238E27FC236}">
                  <a16:creationId xmlns:a16="http://schemas.microsoft.com/office/drawing/2014/main" id="{57AE5B0D-05DF-4830-AC4B-9E3A23D8B0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514395">
              <a:off x="5221848" y="4419786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AutoShape 18" descr="30%">
              <a:extLst>
                <a:ext uri="{FF2B5EF4-FFF2-40B4-BE49-F238E27FC236}">
                  <a16:creationId xmlns:a16="http://schemas.microsoft.com/office/drawing/2014/main" id="{491BD0F0-9BF2-4836-98F7-95FFA35A4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461" y="3678237"/>
              <a:ext cx="1979613" cy="720725"/>
            </a:xfrm>
            <a:prstGeom prst="flowChartProcess">
              <a:avLst/>
            </a:prstGeom>
            <a:solidFill>
              <a:srgbClr val="FFCC66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&lt;&lt;abstract&gt;&gt;</a:t>
              </a:r>
            </a:p>
            <a:p>
              <a:pPr algn="ctr"/>
              <a:r>
                <a:rPr lang="en-US" dirty="0" err="1"/>
                <a:t>AbstPoint</a:t>
              </a:r>
              <a:endParaRPr lang="en-US" dirty="0"/>
            </a:p>
          </p:txBody>
        </p:sp>
        <p:cxnSp>
          <p:nvCxnSpPr>
            <p:cNvPr id="17" name="AutoShape 16">
              <a:extLst>
                <a:ext uri="{FF2B5EF4-FFF2-40B4-BE49-F238E27FC236}">
                  <a16:creationId xmlns:a16="http://schemas.microsoft.com/office/drawing/2014/main" id="{150EC77A-CDF7-4E9F-84E6-BD1C379F071B}"/>
                </a:ext>
              </a:extLst>
            </p:cNvPr>
            <p:cNvCxnSpPr>
              <a:cxnSpLocks noChangeShapeType="1"/>
              <a:stCxn id="19" idx="2"/>
            </p:cNvCxnSpPr>
            <p:nvPr/>
          </p:nvCxnSpPr>
          <p:spPr bwMode="auto">
            <a:xfrm>
              <a:off x="4649024" y="3321855"/>
              <a:ext cx="9525" cy="314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BB905693-33FC-4104-8917-28EC4DFD2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074" y="3166280"/>
              <a:ext cx="215900" cy="146050"/>
            </a:xfrm>
            <a:prstGeom prst="flowChartExtra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47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הספק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b="1" dirty="0" smtClean="0"/>
              <a:t>מנגנון </a:t>
            </a:r>
            <a:r>
              <a:rPr lang="he-IL" sz="2400" b="1" dirty="0"/>
              <a:t>ההורשה</a:t>
            </a:r>
            <a:r>
              <a:rPr lang="he-IL" sz="2400" dirty="0"/>
              <a:t> חוסך </a:t>
            </a:r>
            <a:r>
              <a:rPr lang="he-IL" sz="2400" b="1" dirty="0"/>
              <a:t>שכפול קוד בצד הספק</a:t>
            </a:r>
            <a:endParaRPr lang="he-IL" sz="2400" dirty="0"/>
          </a:p>
          <a:p>
            <a:pPr eaLnBrk="1" hangingPunct="1"/>
            <a:r>
              <a:rPr lang="he-IL" sz="2400" dirty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sz="2400" dirty="0"/>
              <a:t>ננסה לזהות את שכפול הקוד בין 3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מימושי המנשק </a:t>
            </a:r>
            <a:r>
              <a:rPr lang="en-US" sz="2400" dirty="0" err="1"/>
              <a:t>IPoint</a:t>
            </a:r>
            <a:r>
              <a:rPr lang="he-IL" sz="2400" dirty="0"/>
              <a:t> ולרכז קטעים	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/>
              <a:t>  משותפת</a:t>
            </a:r>
            <a:r>
              <a:rPr lang="en-US" sz="2400" dirty="0"/>
              <a:t> </a:t>
            </a:r>
            <a:r>
              <a:rPr lang="he-IL" sz="2400" dirty="0"/>
              <a:t> ממנה ירשו שלושת</a:t>
            </a:r>
          </a:p>
          <a:p>
            <a:pPr eaLnBrk="1" hangingPunct="1">
              <a:buNone/>
            </a:pPr>
            <a:r>
              <a:rPr lang="he-IL" dirty="0"/>
              <a:t> </a:t>
            </a:r>
            <a:r>
              <a:rPr lang="he-IL" sz="2400" dirty="0"/>
              <a:t> המימושים.</a:t>
            </a:r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     </a:t>
            </a:r>
            <a:r>
              <a:rPr lang="en-US" dirty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/>
              <a:t>מחלקה מופשטת מוגדרת ע"י המלה השמורה </a:t>
            </a:r>
            <a:r>
              <a:rPr lang="en-US" sz="2000" b="1" dirty="0">
                <a:solidFill>
                  <a:srgbClr val="7F004B"/>
                </a:solidFill>
              </a:rPr>
              <a:t>abstract</a:t>
            </a:r>
            <a:endParaRPr lang="he-IL" sz="2000" b="1" dirty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זהו מנגנון המועיל להימנע משכפול קוד במחלקות יורשות</a:t>
            </a:r>
            <a:endParaRPr lang="en-US" sz="20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- דוגמא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243684" y="38291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CartesianPoint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x,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.x</a:t>
            </a:r>
            <a:r>
              <a:rPr lang="en-US" sz="1400" b="1" dirty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.y</a:t>
            </a:r>
            <a:r>
              <a:rPr lang="en-US" sz="1400" b="1" dirty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currentTheta</a:t>
            </a:r>
            <a:r>
              <a:rPr lang="en-US" sz="1400" b="1" dirty="0">
                <a:latin typeface="Garamond" pitchFamily="18" charset="0"/>
              </a:rPr>
              <a:t> =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getRho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Math.cos(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Math.sin(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+=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+=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475" y="1391562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* 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())*(y-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60475" y="1391562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775049" y="2974269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944107" y="3469569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/>
              <a:t>CartesianPoint</a:t>
            </a:r>
            <a:r>
              <a:rPr lang="he-IL" dirty="0"/>
              <a:t> 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4435" y="3946148"/>
            <a:ext cx="4279900" cy="1839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300560" y="574846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נשאר הבדל אחד:</a:t>
            </a:r>
            <a:endParaRPr lang="en-US" dirty="0"/>
          </a:p>
          <a:p>
            <a:pPr algn="ctr"/>
            <a:r>
              <a:rPr lang="he-IL" dirty="0"/>
              <a:t>נחליף 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/>
              <a:t>getX</a:t>
            </a:r>
            <a:r>
              <a:rPr lang="en-US" dirty="0"/>
              <a:t>()</a:t>
            </a:r>
            <a:r>
              <a:rPr lang="he-IL" dirty="0"/>
              <a:t> 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185020" y="3945561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74027" y="437311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45808" y="437311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74027" y="460781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1904" y="460781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  <p:bldP spid="15" grpId="0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             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לחלוטין</a:t>
            </a:r>
            <a:r>
              <a:rPr lang="en-US" dirty="0"/>
              <a:t>!</a:t>
            </a:r>
          </a:p>
          <a:p>
            <a:pPr algn="ctr"/>
            <a:r>
              <a:rPr lang="he-IL" dirty="0"/>
              <a:t>עתה ניתן 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String </a:t>
            </a:r>
            <a:r>
              <a:rPr lang="en-US" sz="1400" b="1" dirty="0" err="1">
                <a:latin typeface="Garamond" pitchFamily="18" charset="0"/>
              </a:rPr>
              <a:t>toString</a:t>
            </a:r>
            <a:r>
              <a:rPr lang="en-US" sz="1400" b="1" dirty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x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3058696" y="3150054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64100" y="4175937"/>
            <a:ext cx="4520532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>
                <a:solidFill>
                  <a:srgbClr val="FF0000"/>
                </a:solidFill>
                <a:latin typeface="Garamond" pitchFamily="18" charset="0"/>
              </a:rPr>
              <a:t>rho</a:t>
            </a:r>
            <a:r>
              <a:rPr lang="en-US" sz="1500" b="1" dirty="0" smtClean="0">
                <a:solidFill>
                  <a:srgbClr val="FF0000"/>
                </a:solidFill>
                <a:latin typeface="Garamond" pitchFamily="18" charset="0"/>
              </a:rPr>
              <a:t>()</a:t>
            </a:r>
            <a:r>
              <a:rPr lang="en-US" sz="15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1500" b="1" dirty="0" smtClean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smtClean="0">
                <a:solidFill>
                  <a:srgbClr val="FF0000"/>
                </a:solidFill>
                <a:latin typeface="Garamond" pitchFamily="18" charset="0"/>
              </a:rPr>
              <a:t>theta()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03265" y="4175937"/>
            <a:ext cx="4270375" cy="12034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</a:t>
            </a:r>
            <a:r>
              <a:rPr lang="en-US" sz="1600" b="1" dirty="0" err="1">
                <a:solidFill>
                  <a:srgbClr val="FF0000"/>
                </a:solidFill>
                <a:latin typeface="Garamond" pitchFamily="18" charset="0"/>
              </a:rPr>
              <a:t>getX</a:t>
            </a:r>
            <a:r>
              <a:rPr lang="en-US" sz="1600" b="1" dirty="0" smtClean="0">
                <a:solidFill>
                  <a:srgbClr val="FF0000"/>
                </a:solidFill>
                <a:latin typeface="Garamond" pitchFamily="18" charset="0"/>
              </a:rPr>
              <a:t>() </a:t>
            </a:r>
            <a:r>
              <a:rPr lang="en-US" sz="1500" b="1" dirty="0" smtClean="0">
                <a:latin typeface="Garamond" pitchFamily="18" charset="0"/>
              </a:rPr>
              <a:t>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</a:t>
            </a:r>
            <a:r>
              <a:rPr lang="en-US" sz="1500" b="1" dirty="0" err="1">
                <a:solidFill>
                  <a:srgbClr val="FF0000"/>
                </a:solidFill>
                <a:latin typeface="Garamond" pitchFamily="18" charset="0"/>
              </a:rPr>
              <a:t>getY</a:t>
            </a:r>
            <a:r>
              <a:rPr lang="en-US" sz="1500" b="1" dirty="0">
                <a:solidFill>
                  <a:srgbClr val="FF0000"/>
                </a:solidFill>
                <a:latin typeface="Garamond" pitchFamily="18" charset="0"/>
              </a:rPr>
              <a:t>()</a:t>
            </a:r>
            <a:r>
              <a:rPr lang="en-US" sz="1500" b="1" dirty="0" smtClean="0">
                <a:latin typeface="Garamond" pitchFamily="18" charset="0"/>
              </a:rPr>
              <a:t> +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rtl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מימוש המחלקה האבסטרקטית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 +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ירושה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theta 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ירושה מהמחלקה האבסטרקטית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AutoShape 15" descr="30%"/>
          <p:cNvSpPr>
            <a:spLocks noChangeArrowheads="1"/>
          </p:cNvSpPr>
          <p:nvPr/>
        </p:nvSpPr>
        <p:spPr bwMode="auto">
          <a:xfrm>
            <a:off x="3375596" y="864788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6" name="AutoShape 16"/>
          <p:cNvCxnSpPr>
            <a:cxnSpLocks noChangeShapeType="1"/>
          </p:cNvCxnSpPr>
          <p:nvPr/>
        </p:nvCxnSpPr>
        <p:spPr bwMode="auto">
          <a:xfrm>
            <a:off x="4338811" y="1755376"/>
            <a:ext cx="53182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257452" y="160932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AutoShape 18" descr="30%"/>
          <p:cNvSpPr>
            <a:spLocks noChangeArrowheads="1"/>
          </p:cNvSpPr>
          <p:nvPr/>
        </p:nvSpPr>
        <p:spPr bwMode="auto">
          <a:xfrm>
            <a:off x="3375596" y="2053826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9" name="AutoShape 19" descr="30%"/>
          <p:cNvSpPr>
            <a:spLocks noChangeArrowheads="1"/>
          </p:cNvSpPr>
          <p:nvPr/>
        </p:nvSpPr>
        <p:spPr bwMode="auto">
          <a:xfrm>
            <a:off x="1081601" y="3922187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0" name="AutoShape 20" descr="30%"/>
          <p:cNvSpPr>
            <a:spLocks noChangeArrowheads="1"/>
          </p:cNvSpPr>
          <p:nvPr/>
        </p:nvSpPr>
        <p:spPr bwMode="auto">
          <a:xfrm>
            <a:off x="3346227" y="3922187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 rot="2079250">
            <a:off x="3297809" y="274385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2" name="AutoShape 22"/>
          <p:cNvCxnSpPr>
            <a:cxnSpLocks noChangeShapeType="1"/>
            <a:stCxn id="9" idx="0"/>
            <a:endCxn id="11" idx="2"/>
          </p:cNvCxnSpPr>
          <p:nvPr/>
        </p:nvCxnSpPr>
        <p:spPr bwMode="auto">
          <a:xfrm flipV="1">
            <a:off x="2071407" y="2876953"/>
            <a:ext cx="1292828" cy="104523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AutoShape 23"/>
          <p:cNvCxnSpPr>
            <a:cxnSpLocks noChangeShapeType="1"/>
          </p:cNvCxnSpPr>
          <p:nvPr/>
        </p:nvCxnSpPr>
        <p:spPr bwMode="auto">
          <a:xfrm flipH="1">
            <a:off x="4360640" y="2938441"/>
            <a:ext cx="9525" cy="9837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4257452" y="279239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5" name="AutoShape 25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5360874" y="2865416"/>
            <a:ext cx="1298524" cy="106418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AutoShape 26"/>
          <p:cNvSpPr>
            <a:spLocks noChangeArrowheads="1"/>
          </p:cNvSpPr>
          <p:nvPr/>
        </p:nvSpPr>
        <p:spPr bwMode="auto">
          <a:xfrm rot="19200000">
            <a:off x="5205984" y="273645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AutoShape 28" descr="30%"/>
          <p:cNvSpPr>
            <a:spLocks noChangeArrowheads="1"/>
          </p:cNvSpPr>
          <p:nvPr/>
        </p:nvSpPr>
        <p:spPr bwMode="auto">
          <a:xfrm>
            <a:off x="5669591" y="3929599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5669591" y="1619023"/>
            <a:ext cx="3408986" cy="1143000"/>
          </a:xfrm>
          <a:prstGeom prst="wedgeRoundRectCallout">
            <a:avLst>
              <a:gd name="adj1" fmla="val -68651"/>
              <a:gd name="adj2" fmla="val 29167"/>
              <a:gd name="adj3" fmla="val 16667"/>
            </a:avLst>
          </a:prstGeom>
          <a:solidFill>
            <a:srgbClr val="FFCC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Remember! Implements </a:t>
            </a:r>
            <a:r>
              <a:rPr lang="en-US" b="1" dirty="0" err="1" smtClean="0"/>
              <a:t>IPoint</a:t>
            </a:r>
            <a:endParaRPr lang="en-US" b="1" dirty="0"/>
          </a:p>
          <a:p>
            <a:pPr algn="ctr"/>
            <a:r>
              <a:rPr lang="en-US" dirty="0"/>
              <a:t>distance</a:t>
            </a:r>
          </a:p>
          <a:p>
            <a:pPr algn="ctr"/>
            <a:r>
              <a:rPr lang="en-US" dirty="0" err="1"/>
              <a:t>toString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2462618" y="5292495"/>
            <a:ext cx="3206973" cy="1431155"/>
          </a:xfrm>
          <a:prstGeom prst="wedgeRoundRectCallout">
            <a:avLst>
              <a:gd name="adj1" fmla="val -57661"/>
              <a:gd name="adj2" fmla="val -913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getX</a:t>
            </a:r>
          </a:p>
          <a:p>
            <a:pPr algn="ctr"/>
            <a:r>
              <a:rPr lang="en-US"/>
              <a:t>getY</a:t>
            </a:r>
          </a:p>
          <a:p>
            <a:pPr algn="ctr"/>
            <a:r>
              <a:rPr lang="en-US"/>
              <a:t>rotate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4179354" y="4642912"/>
            <a:ext cx="318914" cy="93032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2462618" y="5292495"/>
            <a:ext cx="3842932" cy="1431155"/>
          </a:xfrm>
          <a:prstGeom prst="wedgeRoundRectCallout">
            <a:avLst>
              <a:gd name="adj1" fmla="val 63817"/>
              <a:gd name="adj2" fmla="val -9039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Remember! Extends </a:t>
            </a:r>
            <a:r>
              <a:rPr lang="en-US" sz="1400" b="1" dirty="0" err="1" smtClean="0"/>
              <a:t>AbstPoint</a:t>
            </a:r>
            <a:r>
              <a:rPr lang="en-US" sz="1400" b="1" dirty="0" smtClean="0"/>
              <a:t> that implements </a:t>
            </a:r>
            <a:r>
              <a:rPr lang="en-US" sz="1400" b="1" dirty="0" err="1" smtClean="0"/>
              <a:t>IPoint</a:t>
            </a:r>
            <a:endParaRPr lang="en-US" sz="1400" b="1" dirty="0"/>
          </a:p>
          <a:p>
            <a:pPr algn="ctr"/>
            <a:r>
              <a:rPr lang="en-US" sz="1400" dirty="0" err="1"/>
              <a:t>getX</a:t>
            </a:r>
            <a:endParaRPr lang="en-US" sz="1400" dirty="0"/>
          </a:p>
          <a:p>
            <a:pPr algn="ctr"/>
            <a:r>
              <a:rPr lang="en-US" sz="1400" dirty="0" err="1"/>
              <a:t>getY</a:t>
            </a:r>
            <a:endParaRPr lang="en-US" sz="1400" dirty="0"/>
          </a:p>
          <a:p>
            <a:pPr algn="ctr"/>
            <a:r>
              <a:rPr lang="en-US" sz="1400" dirty="0" smtClean="0"/>
              <a:t>Rotate</a:t>
            </a:r>
            <a:endParaRPr lang="he-IL" sz="1400" dirty="0" smtClean="0"/>
          </a:p>
          <a:p>
            <a:pPr algn="ctr"/>
            <a:r>
              <a:rPr lang="he-IL" sz="1400" dirty="0" smtClean="0"/>
              <a:t>....</a:t>
            </a:r>
            <a:endParaRPr lang="en-US" sz="14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414520" y="903445"/>
            <a:ext cx="2299880" cy="1252783"/>
          </a:xfrm>
          <a:prstGeom prst="wedgeRoundRectCallout">
            <a:avLst>
              <a:gd name="adj1" fmla="val 76652"/>
              <a:gd name="adj2" fmla="val -3455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dirty="0" err="1" smtClean="0"/>
              <a:t>getX</a:t>
            </a:r>
            <a:r>
              <a:rPr lang="en-US" dirty="0" smtClean="0"/>
              <a:t>, </a:t>
            </a:r>
            <a:r>
              <a:rPr lang="en-US" dirty="0" err="1" smtClean="0"/>
              <a:t>getY</a:t>
            </a:r>
            <a:endParaRPr lang="en-US" dirty="0"/>
          </a:p>
          <a:p>
            <a:pPr algn="ctr" rtl="0"/>
            <a:r>
              <a:rPr lang="en-US" dirty="0" smtClean="0"/>
              <a:t>rho, theta</a:t>
            </a:r>
          </a:p>
          <a:p>
            <a:pPr algn="ctr" rtl="0"/>
            <a:r>
              <a:rPr lang="en-US" dirty="0" smtClean="0"/>
              <a:t>Translate</a:t>
            </a:r>
          </a:p>
          <a:p>
            <a:pPr algn="ctr" rtl="0"/>
            <a:r>
              <a:rPr lang="en-US" dirty="0" smtClean="0"/>
              <a:t>rotate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A86EF5-7A78-0EB8-6E09-D7E818F0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Sealed Classes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9A2D704-E515-A713-B881-F08E692A0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1416424"/>
            <a:ext cx="8659906" cy="506057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e-IL" dirty="0"/>
              <a:t>מ-</a:t>
            </a:r>
            <a:r>
              <a:rPr lang="en-US" dirty="0"/>
              <a:t>J</a:t>
            </a:r>
            <a:r>
              <a:rPr lang="en-GB" dirty="0"/>
              <a:t>ava 17</a:t>
            </a:r>
            <a:r>
              <a:rPr lang="he-IL" dirty="0"/>
              <a:t>, נוספה המילה השמורה </a:t>
            </a:r>
            <a:r>
              <a:rPr lang="en-GB" dirty="0"/>
              <a:t>sealed</a:t>
            </a:r>
            <a:r>
              <a:rPr lang="he-IL" dirty="0"/>
              <a:t>, שמאפשרת להגדיר עבור מנשק\מחלקה אילו מנשקים\מחלקות יכולים להרחיב\לממש אותה</a:t>
            </a:r>
            <a:endParaRPr lang="en-US" dirty="0"/>
          </a:p>
          <a:p>
            <a:pPr marL="0" indent="0" algn="r">
              <a:buNone/>
            </a:pPr>
            <a:endParaRPr lang="he-IL" dirty="0"/>
          </a:p>
          <a:p>
            <a:pPr algn="r"/>
            <a:r>
              <a:rPr lang="he-IL" dirty="0"/>
              <a:t>מאפשר שליטה עדינה יותר על מבנה הירושה, לעומת השימוש ב-</a:t>
            </a:r>
            <a:r>
              <a:rPr lang="en-GB" dirty="0"/>
              <a:t>final</a:t>
            </a:r>
            <a:endParaRPr lang="en-US" dirty="0"/>
          </a:p>
          <a:p>
            <a:pPr algn="r"/>
            <a:endParaRPr lang="en-US" dirty="0"/>
          </a:p>
          <a:p>
            <a:pPr algn="r"/>
            <a:r>
              <a:rPr lang="he-IL" dirty="0"/>
              <a:t>כל מחלקה\מנשק שהוא חלק מהיררכיית ירושה כזו חייב להיות </a:t>
            </a:r>
            <a:r>
              <a:rPr lang="en-GB" dirty="0"/>
              <a:t>final, sealed</a:t>
            </a:r>
            <a:r>
              <a:rPr lang="he-IL" dirty="0"/>
              <a:t> או </a:t>
            </a:r>
            <a:r>
              <a:rPr lang="en-GB" dirty="0" smtClean="0"/>
              <a:t>non-sealed</a:t>
            </a:r>
            <a:endParaRPr lang="en-US" dirty="0"/>
          </a:p>
          <a:p>
            <a:pPr algn="r"/>
            <a:endParaRPr lang="he-IL" sz="3300" dirty="0"/>
          </a:p>
          <a:p>
            <a:pPr marL="0" indent="0" algn="l" rtl="0">
              <a:buNone/>
            </a:pP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sealed interface </a:t>
            </a:r>
            <a:r>
              <a:rPr lang="en-GB" sz="1900" b="1" u="sng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IPoint</a:t>
            </a:r>
            <a:r>
              <a:rPr lang="en-US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permits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AbstPoint</a:t>
            </a:r>
            <a:r>
              <a:rPr lang="en-US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{...}</a:t>
            </a:r>
          </a:p>
          <a:p>
            <a:pPr marL="0" indent="0" algn="l" rtl="0">
              <a:buNone/>
            </a:pPr>
            <a:endParaRPr lang="en-US" sz="1900" dirty="0" smtClean="0">
              <a:latin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abstract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sealed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u="sng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AbstPoint</a:t>
            </a:r>
            <a:r>
              <a:rPr lang="en-US" sz="1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GB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u="sng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Ipoint</a:t>
            </a:r>
            <a:r>
              <a:rPr lang="en-GB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permits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PolarPoint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CartesianPoint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SmartPoint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{...}</a:t>
            </a:r>
          </a:p>
          <a:p>
            <a:pPr marL="0" indent="0" algn="l" rtl="0">
              <a:buNone/>
            </a:pPr>
            <a:endParaRPr lang="en-GB" sz="1900" b="1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sealed</a:t>
            </a:r>
            <a:r>
              <a:rPr lang="en-GB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GB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CartesianPoint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u="sng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AbstPoint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permits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angle</a:t>
            </a:r>
            <a:r>
              <a:rPr lang="en-US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  <a:endParaRPr lang="en-US" sz="19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buNone/>
            </a:pPr>
            <a:endParaRPr lang="en-US" sz="1900" b="1" u="sng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PolarPoint</a:t>
            </a:r>
            <a:r>
              <a:rPr lang="en-US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AbstPoint</a:t>
            </a:r>
            <a:r>
              <a:rPr lang="en-US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</a:p>
          <a:p>
            <a:pPr marL="0" indent="0" algn="l" rtl="0">
              <a:buNone/>
            </a:pPr>
            <a:endParaRPr lang="en-US" sz="1900" dirty="0">
              <a:latin typeface="Consolas" panose="020B0609020204030204" pitchFamily="49" charset="0"/>
            </a:endParaRPr>
          </a:p>
          <a:p>
            <a:pPr marL="0" indent="0" algn="l" rtl="0">
              <a:buNone/>
            </a:pP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non-sealed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9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SmartPoint</a:t>
            </a:r>
            <a:r>
              <a:rPr lang="en-GB" sz="19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 </a:t>
            </a:r>
            <a:r>
              <a:rPr lang="en-US" sz="1900" b="1" u="sng" dirty="0" err="1">
                <a:latin typeface="Consolas" panose="020B0609020204030204" pitchFamily="49" charset="0"/>
              </a:rPr>
              <a:t>AbstPoint</a:t>
            </a:r>
            <a:r>
              <a:rPr lang="en-US" sz="1900" b="1" dirty="0">
                <a:latin typeface="Consolas" panose="020B0609020204030204" pitchFamily="49" charset="0"/>
              </a:rPr>
              <a:t> {...}</a:t>
            </a:r>
          </a:p>
          <a:p>
            <a:pPr marL="0" indent="0" algn="l" rtl="0"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 rtl="0"/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 rtl="0"/>
            <a:endParaRPr lang="he-IL" dirty="0"/>
          </a:p>
          <a:p>
            <a:pPr marL="0" indent="0" algn="r">
              <a:buNone/>
            </a:pPr>
            <a:endParaRPr lang="he-IL" dirty="0"/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DB264D7-EEA6-D48A-9B75-5806B8ADF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A774E72-CECA-2C33-3E52-86321F7D186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07137AFB-8EC7-8C3E-287B-F72717E6B4C8}"/>
              </a:ext>
            </a:extLst>
          </p:cNvPr>
          <p:cNvSpPr/>
          <p:nvPr/>
        </p:nvSpPr>
        <p:spPr>
          <a:xfrm>
            <a:off x="5701553" y="6359867"/>
            <a:ext cx="2352675" cy="382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dirty="0"/>
              <a:t>ניתן להרחבה ללא </a:t>
            </a:r>
            <a:r>
              <a:rPr lang="en-GB" sz="1400" dirty="0"/>
              <a:t>non-sealed</a:t>
            </a:r>
            <a:endParaRPr lang="en-US" sz="1400" dirty="0"/>
          </a:p>
        </p:txBody>
      </p: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id="{2A2B7C88-1309-32E8-17F5-43F7708CF920}"/>
              </a:ext>
            </a:extLst>
          </p:cNvPr>
          <p:cNvCxnSpPr>
            <a:cxnSpLocks/>
          </p:cNvCxnSpPr>
          <p:nvPr/>
        </p:nvCxnSpPr>
        <p:spPr>
          <a:xfrm flipH="1" flipV="1">
            <a:off x="1467972" y="6248642"/>
            <a:ext cx="4233581" cy="394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57835" y="5038165"/>
            <a:ext cx="779930" cy="21515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85645" y="5029201"/>
            <a:ext cx="842683" cy="22411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>
          <a:xfrm>
            <a:off x="685800" y="1365250"/>
            <a:ext cx="7848600" cy="1927225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חריגים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נממש שירות המחשב ממוצע הרמוני על אוסף של מספרים.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אופציה ראשונה:</a:t>
            </a:r>
          </a:p>
          <a:p>
            <a:pPr lvl="1"/>
            <a:r>
              <a:rPr lang="he-IL" dirty="0"/>
              <a:t>נקבל החלטה בתוך השירות, למשל:</a:t>
            </a:r>
          </a:p>
          <a:p>
            <a:pPr lvl="2"/>
            <a:r>
              <a:rPr lang="he-IL" dirty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/>
              <a:t>נחזיר 0 או מספר ברירת מחדל אחר</a:t>
            </a:r>
          </a:p>
          <a:p>
            <a:pPr lvl="1"/>
            <a:r>
              <a:rPr lang="he-IL" dirty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/>
              <a:t>אופציה </a:t>
            </a:r>
            <a:r>
              <a:rPr lang="he-IL" dirty="0" smtClean="0"/>
              <a:t>שנייה</a:t>
            </a:r>
            <a:r>
              <a:rPr lang="he-IL" dirty="0"/>
              <a:t>: </a:t>
            </a:r>
          </a:p>
          <a:p>
            <a:pPr lvl="1"/>
            <a:r>
              <a:rPr lang="he-IL" dirty="0"/>
              <a:t>שימוש בחריגים - </a:t>
            </a:r>
            <a:r>
              <a:rPr lang="en-US" dirty="0" smtClean="0"/>
              <a:t>exception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1"/>
            <a:ext cx="4618482" cy="3189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9040" y="310918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constructor</a:t>
            </a:r>
          </a:p>
        </p:txBody>
      </p:sp>
      <p:sp>
        <p:nvSpPr>
          <p:cNvPr id="6" name="Left Brace 5"/>
          <p:cNvSpPr/>
          <p:nvPr/>
        </p:nvSpPr>
        <p:spPr>
          <a:xfrm rot="5400000">
            <a:off x="4711510" y="1664228"/>
            <a:ext cx="233364" cy="38310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Bitmap Image" r:id="rId4" imgW="10657143" imgH="4839375" progId="PBrush">
                  <p:embed/>
                </p:oleObj>
              </mc:Choice>
              <mc:Fallback>
                <p:oleObj name="Bitmap Image" r:id="rId4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7B606B9-0EA6-4C16-89BB-2D44EE03B93B}"/>
              </a:ext>
            </a:extLst>
          </p:cNvPr>
          <p:cNvSpPr/>
          <p:nvPr/>
        </p:nvSpPr>
        <p:spPr>
          <a:xfrm>
            <a:off x="3337560" y="2748280"/>
            <a:ext cx="5674360" cy="2987041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FF9C0A-FD81-4972-89D5-A3A0FF14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Bitmap Image" r:id="rId4" imgW="10657143" imgH="4839375" progId="PBrush">
                  <p:embed/>
                </p:oleObj>
              </mc:Choice>
              <mc:Fallback>
                <p:oleObj name="Bitmap Image" r:id="rId4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7B606B9-0EA6-4C16-89BB-2D44EE03B93B}"/>
              </a:ext>
            </a:extLst>
          </p:cNvPr>
          <p:cNvSpPr/>
          <p:nvPr/>
        </p:nvSpPr>
        <p:spPr>
          <a:xfrm flipH="1">
            <a:off x="206243" y="2748280"/>
            <a:ext cx="3131317" cy="2987041"/>
          </a:xfrm>
          <a:prstGeom prst="rect">
            <a:avLst/>
          </a:pr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3E09D3D-8957-427B-952C-2E17BA74A180}"/>
              </a:ext>
            </a:extLst>
          </p:cNvPr>
          <p:cNvSpPr/>
          <p:nvPr/>
        </p:nvSpPr>
        <p:spPr>
          <a:xfrm>
            <a:off x="4405745" y="3858491"/>
            <a:ext cx="4668982" cy="1911927"/>
          </a:xfrm>
          <a:custGeom>
            <a:avLst/>
            <a:gdLst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48491 w 4668982"/>
              <a:gd name="connsiteY7" fmla="*/ 699654 h 1911927"/>
              <a:gd name="connsiteX8" fmla="*/ 0 w 4668982"/>
              <a:gd name="connsiteY8" fmla="*/ 1911927 h 1911927"/>
              <a:gd name="connsiteX0" fmla="*/ 20781 w 4689763"/>
              <a:gd name="connsiteY0" fmla="*/ 1911927 h 1911927"/>
              <a:gd name="connsiteX1" fmla="*/ 4689763 w 4689763"/>
              <a:gd name="connsiteY1" fmla="*/ 1905000 h 1911927"/>
              <a:gd name="connsiteX2" fmla="*/ 4689763 w 4689763"/>
              <a:gd name="connsiteY2" fmla="*/ 755073 h 1911927"/>
              <a:gd name="connsiteX3" fmla="*/ 2957945 w 4689763"/>
              <a:gd name="connsiteY3" fmla="*/ 755073 h 1911927"/>
              <a:gd name="connsiteX4" fmla="*/ 2964872 w 4689763"/>
              <a:gd name="connsiteY4" fmla="*/ 6927 h 1911927"/>
              <a:gd name="connsiteX5" fmla="*/ 1766454 w 4689763"/>
              <a:gd name="connsiteY5" fmla="*/ 0 h 1911927"/>
              <a:gd name="connsiteX6" fmla="*/ 1766454 w 4689763"/>
              <a:gd name="connsiteY6" fmla="*/ 699654 h 1911927"/>
              <a:gd name="connsiteX7" fmla="*/ 0 w 4689763"/>
              <a:gd name="connsiteY7" fmla="*/ 713509 h 1911927"/>
              <a:gd name="connsiteX8" fmla="*/ 20781 w 4689763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27710 w 4668982"/>
              <a:gd name="connsiteY7" fmla="*/ 720437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 w 4668982"/>
              <a:gd name="connsiteY7" fmla="*/ 734292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6928 w 4668982"/>
              <a:gd name="connsiteY7" fmla="*/ 671946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720437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685801 h 1911927"/>
              <a:gd name="connsiteX8" fmla="*/ 0 w 4668982"/>
              <a:gd name="connsiteY8" fmla="*/ 1911927 h 1911927"/>
              <a:gd name="connsiteX0" fmla="*/ 0 w 4668982"/>
              <a:gd name="connsiteY0" fmla="*/ 1911927 h 1911927"/>
              <a:gd name="connsiteX1" fmla="*/ 4668982 w 4668982"/>
              <a:gd name="connsiteY1" fmla="*/ 1905000 h 1911927"/>
              <a:gd name="connsiteX2" fmla="*/ 4668982 w 4668982"/>
              <a:gd name="connsiteY2" fmla="*/ 755073 h 1911927"/>
              <a:gd name="connsiteX3" fmla="*/ 2937164 w 4668982"/>
              <a:gd name="connsiteY3" fmla="*/ 755073 h 1911927"/>
              <a:gd name="connsiteX4" fmla="*/ 2944091 w 4668982"/>
              <a:gd name="connsiteY4" fmla="*/ 6927 h 1911927"/>
              <a:gd name="connsiteX5" fmla="*/ 1745673 w 4668982"/>
              <a:gd name="connsiteY5" fmla="*/ 0 h 1911927"/>
              <a:gd name="connsiteX6" fmla="*/ 1745673 w 4668982"/>
              <a:gd name="connsiteY6" fmla="*/ 699654 h 1911927"/>
              <a:gd name="connsiteX7" fmla="*/ 13856 w 4668982"/>
              <a:gd name="connsiteY7" fmla="*/ 698501 h 1911927"/>
              <a:gd name="connsiteX8" fmla="*/ 0 w 4668982"/>
              <a:gd name="connsiteY8" fmla="*/ 1911927 h 191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8982" h="1911927">
                <a:moveTo>
                  <a:pt x="0" y="1911927"/>
                </a:moveTo>
                <a:lnTo>
                  <a:pt x="4668982" y="1905000"/>
                </a:lnTo>
                <a:lnTo>
                  <a:pt x="4668982" y="755073"/>
                </a:lnTo>
                <a:lnTo>
                  <a:pt x="2937164" y="755073"/>
                </a:lnTo>
                <a:lnTo>
                  <a:pt x="2944091" y="6927"/>
                </a:lnTo>
                <a:lnTo>
                  <a:pt x="1745673" y="0"/>
                </a:lnTo>
                <a:lnTo>
                  <a:pt x="1745673" y="699654"/>
                </a:lnTo>
                <a:lnTo>
                  <a:pt x="13856" y="698501"/>
                </a:lnTo>
                <a:cubicBezTo>
                  <a:pt x="13856" y="1091046"/>
                  <a:pt x="0" y="1519382"/>
                  <a:pt x="0" y="1911927"/>
                </a:cubicBezTo>
                <a:close/>
              </a:path>
            </a:pathLst>
          </a:cu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C5BBF496-DF54-4573-9045-42E566FBE65A}"/>
              </a:ext>
            </a:extLst>
          </p:cNvPr>
          <p:cNvSpPr/>
          <p:nvPr/>
        </p:nvSpPr>
        <p:spPr>
          <a:xfrm>
            <a:off x="5114405" y="5845050"/>
            <a:ext cx="3432048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35BE3B75-CE6E-4C6B-9355-06B35A3515B1}"/>
              </a:ext>
            </a:extLst>
          </p:cNvPr>
          <p:cNvSpPr/>
          <p:nvPr/>
        </p:nvSpPr>
        <p:spPr>
          <a:xfrm>
            <a:off x="221483" y="5863593"/>
            <a:ext cx="2902717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B97322D-96EC-4745-A278-F24FDDE3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27460" y="13800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Exceptions whose handling is NOT verified during Compile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time.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All Unchecked exceptions are direct subclasses of </a:t>
            </a:r>
            <a:r>
              <a:rPr lang="en-US" dirty="0" err="1">
                <a:solidFill>
                  <a:srgbClr val="FF0000"/>
                </a:solidFill>
              </a:rPr>
              <a:t>RuntimeException</a:t>
            </a:r>
            <a:r>
              <a:rPr lang="en-US" dirty="0">
                <a:solidFill>
                  <a:srgbClr val="FF0000"/>
                </a:solidFill>
              </a:rPr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161736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0" grpId="0" animBg="1"/>
      <p:bldP spid="11" grpId="0" animBg="1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E8AC-4913-40A8-9A79-2D7B4C892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2B8C9-B873-4A92-98E9-BD633E5CB6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E934B57-DC59-4770-98DF-15AC7DDDA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243" y="1709929"/>
          <a:ext cx="8866637" cy="402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Bitmap Image" r:id="rId4" imgW="10657143" imgH="4839375" progId="PBrush">
                  <p:embed/>
                </p:oleObj>
              </mc:Choice>
              <mc:Fallback>
                <p:oleObj name="Bitmap Image" r:id="rId4" imgW="10657143" imgH="4839375" progId="PBrush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FE934B57-DC59-4770-98DF-15AC7DDDAB7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43" y="1709929"/>
                        <a:ext cx="8866637" cy="4025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C5BBF496-DF54-4573-9045-42E566FBE65A}"/>
              </a:ext>
            </a:extLst>
          </p:cNvPr>
          <p:cNvSpPr/>
          <p:nvPr/>
        </p:nvSpPr>
        <p:spPr>
          <a:xfrm>
            <a:off x="4436225" y="5845050"/>
            <a:ext cx="3432048" cy="6913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Checked Exceptions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91917E8-BF24-4EC5-8BB2-7D45E54A7CCC}"/>
              </a:ext>
            </a:extLst>
          </p:cNvPr>
          <p:cNvSpPr/>
          <p:nvPr/>
        </p:nvSpPr>
        <p:spPr>
          <a:xfrm>
            <a:off x="3329827" y="2773680"/>
            <a:ext cx="5341733" cy="2961640"/>
          </a:xfrm>
          <a:custGeom>
            <a:avLst/>
            <a:gdLst>
              <a:gd name="connsiteX0" fmla="*/ 0 w 5341620"/>
              <a:gd name="connsiteY0" fmla="*/ 2910840 h 2956560"/>
              <a:gd name="connsiteX1" fmla="*/ 0 w 5341620"/>
              <a:gd name="connsiteY1" fmla="*/ 0 h 2956560"/>
              <a:gd name="connsiteX2" fmla="*/ 5341620 w 5341620"/>
              <a:gd name="connsiteY2" fmla="*/ 0 h 2956560"/>
              <a:gd name="connsiteX3" fmla="*/ 5341620 w 5341620"/>
              <a:gd name="connsiteY3" fmla="*/ 1844040 h 2956560"/>
              <a:gd name="connsiteX4" fmla="*/ 4046220 w 5341620"/>
              <a:gd name="connsiteY4" fmla="*/ 1844040 h 2956560"/>
              <a:gd name="connsiteX5" fmla="*/ 4046220 w 5341620"/>
              <a:gd name="connsiteY5" fmla="*/ 1744980 h 2956560"/>
              <a:gd name="connsiteX6" fmla="*/ 4046220 w 5341620"/>
              <a:gd name="connsiteY6" fmla="*/ 1104900 h 2956560"/>
              <a:gd name="connsiteX7" fmla="*/ 1158240 w 5341620"/>
              <a:gd name="connsiteY7" fmla="*/ 1104900 h 2956560"/>
              <a:gd name="connsiteX8" fmla="*/ 1158240 w 5341620"/>
              <a:gd name="connsiteY8" fmla="*/ 2956560 h 2956560"/>
              <a:gd name="connsiteX9" fmla="*/ 0 w 5341620"/>
              <a:gd name="connsiteY9" fmla="*/ 2910840 h 2956560"/>
              <a:gd name="connsiteX0" fmla="*/ 0 w 5344160"/>
              <a:gd name="connsiteY0" fmla="*/ 2943860 h 2956560"/>
              <a:gd name="connsiteX1" fmla="*/ 2540 w 5344160"/>
              <a:gd name="connsiteY1" fmla="*/ 0 h 2956560"/>
              <a:gd name="connsiteX2" fmla="*/ 5344160 w 5344160"/>
              <a:gd name="connsiteY2" fmla="*/ 0 h 2956560"/>
              <a:gd name="connsiteX3" fmla="*/ 5344160 w 5344160"/>
              <a:gd name="connsiteY3" fmla="*/ 1844040 h 2956560"/>
              <a:gd name="connsiteX4" fmla="*/ 4048760 w 5344160"/>
              <a:gd name="connsiteY4" fmla="*/ 1844040 h 2956560"/>
              <a:gd name="connsiteX5" fmla="*/ 4048760 w 5344160"/>
              <a:gd name="connsiteY5" fmla="*/ 1744980 h 2956560"/>
              <a:gd name="connsiteX6" fmla="*/ 4048760 w 5344160"/>
              <a:gd name="connsiteY6" fmla="*/ 1104900 h 2956560"/>
              <a:gd name="connsiteX7" fmla="*/ 1160780 w 5344160"/>
              <a:gd name="connsiteY7" fmla="*/ 1104900 h 2956560"/>
              <a:gd name="connsiteX8" fmla="*/ 1160780 w 5344160"/>
              <a:gd name="connsiteY8" fmla="*/ 2956560 h 2956560"/>
              <a:gd name="connsiteX9" fmla="*/ 0 w 5344160"/>
              <a:gd name="connsiteY9" fmla="*/ 2943860 h 2956560"/>
              <a:gd name="connsiteX0" fmla="*/ 2653 w 5341733"/>
              <a:gd name="connsiteY0" fmla="*/ 2961640 h 2961640"/>
              <a:gd name="connsiteX1" fmla="*/ 113 w 5341733"/>
              <a:gd name="connsiteY1" fmla="*/ 0 h 2961640"/>
              <a:gd name="connsiteX2" fmla="*/ 5341733 w 5341733"/>
              <a:gd name="connsiteY2" fmla="*/ 0 h 2961640"/>
              <a:gd name="connsiteX3" fmla="*/ 5341733 w 5341733"/>
              <a:gd name="connsiteY3" fmla="*/ 1844040 h 2961640"/>
              <a:gd name="connsiteX4" fmla="*/ 4046333 w 5341733"/>
              <a:gd name="connsiteY4" fmla="*/ 1844040 h 2961640"/>
              <a:gd name="connsiteX5" fmla="*/ 4046333 w 5341733"/>
              <a:gd name="connsiteY5" fmla="*/ 1744980 h 2961640"/>
              <a:gd name="connsiteX6" fmla="*/ 4046333 w 5341733"/>
              <a:gd name="connsiteY6" fmla="*/ 1104900 h 2961640"/>
              <a:gd name="connsiteX7" fmla="*/ 1158353 w 5341733"/>
              <a:gd name="connsiteY7" fmla="*/ 1104900 h 2961640"/>
              <a:gd name="connsiteX8" fmla="*/ 1158353 w 5341733"/>
              <a:gd name="connsiteY8" fmla="*/ 2956560 h 2961640"/>
              <a:gd name="connsiteX9" fmla="*/ 2653 w 5341733"/>
              <a:gd name="connsiteY9" fmla="*/ 2961640 h 296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1733" h="2961640">
                <a:moveTo>
                  <a:pt x="2653" y="2961640"/>
                </a:moveTo>
                <a:cubicBezTo>
                  <a:pt x="3500" y="1980353"/>
                  <a:pt x="-734" y="981287"/>
                  <a:pt x="113" y="0"/>
                </a:cubicBezTo>
                <a:lnTo>
                  <a:pt x="5341733" y="0"/>
                </a:lnTo>
                <a:lnTo>
                  <a:pt x="5341733" y="1844040"/>
                </a:lnTo>
                <a:lnTo>
                  <a:pt x="4046333" y="1844040"/>
                </a:lnTo>
                <a:lnTo>
                  <a:pt x="4046333" y="1744980"/>
                </a:lnTo>
                <a:lnTo>
                  <a:pt x="4046333" y="1104900"/>
                </a:lnTo>
                <a:lnTo>
                  <a:pt x="1158353" y="1104900"/>
                </a:lnTo>
                <a:lnTo>
                  <a:pt x="1158353" y="2956560"/>
                </a:lnTo>
                <a:lnTo>
                  <a:pt x="2653" y="2961640"/>
                </a:lnTo>
                <a:close/>
              </a:path>
            </a:pathLst>
          </a:custGeom>
          <a:solidFill>
            <a:schemeClr val="accent3">
              <a:lumMod val="75000"/>
              <a:alpha val="8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D905713-9507-4831-8845-66476041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Exception</a:t>
            </a:r>
            <a:r>
              <a:rPr lang="he-IL" dirty="0"/>
              <a:t> הוא אובייקט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15460" y="12963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in your code if some of method throws a checked exception, then the method must either handle the exception or it must specify the exception using throws keyword.</a:t>
            </a:r>
          </a:p>
        </p:txBody>
      </p:sp>
    </p:spTree>
    <p:extLst>
      <p:ext uri="{BB962C8B-B14F-4D97-AF65-F5344CB8AC3E}">
        <p14:creationId xmlns:p14="http://schemas.microsoft.com/office/powerpoint/2010/main" val="33763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ירושה ממחלקות קיימות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ראינו בהרצאה שתי דרכים לשימוש חוזר בקוד של מחלקה קיימת: </a:t>
            </a:r>
            <a:endParaRPr lang="en-US" sz="3000" dirty="0"/>
          </a:p>
          <a:p>
            <a:pPr eaLnBrk="1" hangingPunct="1">
              <a:defRPr/>
            </a:pPr>
            <a:r>
              <a:rPr lang="he-IL" dirty="0"/>
              <a:t>הראשונה: הכלה + האצלה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r>
              <a:rPr lang="he-IL" dirty="0"/>
              <a:t>השנייה: ירושה</a:t>
            </a:r>
          </a:p>
          <a:p>
            <a:pPr eaLnBrk="1" hangingPunct="1">
              <a:defRPr/>
            </a:pPr>
            <a:r>
              <a:rPr lang="he-IL" dirty="0"/>
              <a:t>המחלקה היורשת יכולה </a:t>
            </a:r>
            <a:r>
              <a:rPr lang="he-IL" b="1" dirty="0"/>
              <a:t>להוסיף</a:t>
            </a:r>
            <a:r>
              <a:rPr lang="he-IL" dirty="0"/>
              <a:t> פונקציונאליות שלא </a:t>
            </a:r>
            <a:r>
              <a:rPr lang="he-IL" dirty="0" err="1"/>
              <a:t>היתה</a:t>
            </a:r>
            <a:r>
              <a:rPr lang="he-IL" dirty="0"/>
              <a:t> קיימת במחלקת הבסיס, או </a:t>
            </a:r>
            <a:r>
              <a:rPr lang="he-IL" b="1" dirty="0"/>
              <a:t>לשנות</a:t>
            </a:r>
            <a:r>
              <a:rPr lang="he-IL" dirty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066029"/>
            <a:ext cx="4980223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6772" y="3508894"/>
            <a:ext cx="2732690" cy="1776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א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6663559" y="3508894"/>
            <a:ext cx="2207172" cy="16921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3600" dirty="0"/>
              <a:t>ב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8841" y="4223598"/>
            <a:ext cx="367862" cy="3258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02772" y="3981860"/>
            <a:ext cx="1476704" cy="415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688427" y="3414301"/>
            <a:ext cx="1960180" cy="483476"/>
          </a:xfrm>
          <a:prstGeom prst="curvedConnector3">
            <a:avLst>
              <a:gd name="adj1" fmla="val 17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9634" y="3540425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>
            <a:off x="5665075" y="3586675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8941" y="3324228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?</a:t>
            </a:r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flipH="1">
            <a:off x="5665075" y="4779600"/>
            <a:ext cx="940676" cy="254875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65075" y="4429396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>
          <a:xfrm rot="10800000">
            <a:off x="341587" y="3758728"/>
            <a:ext cx="2276804" cy="986381"/>
          </a:xfrm>
          <a:prstGeom prst="curvedConnector3">
            <a:avLst>
              <a:gd name="adj1" fmla="val 9985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18037" y="4281983"/>
            <a:ext cx="60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4" grpId="0" animBg="1"/>
      <p:bldP spid="15" grpId="0"/>
      <p:bldP spid="20" grpId="0"/>
      <p:bldP spid="25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1"/>
            <a:ext cx="4618482" cy="3189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9040" y="310918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constructor</a:t>
            </a:r>
          </a:p>
        </p:txBody>
      </p:sp>
      <p:sp>
        <p:nvSpPr>
          <p:cNvPr id="6" name="Left Brace 5"/>
          <p:cNvSpPr/>
          <p:nvPr/>
        </p:nvSpPr>
        <p:spPr>
          <a:xfrm rot="5400000">
            <a:off x="4711510" y="1664228"/>
            <a:ext cx="233364" cy="383101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6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נוסיף שירות נוסף – השירות מקבל מפה:</a:t>
            </a:r>
          </a:p>
          <a:p>
            <a:pPr lvl="1"/>
            <a:r>
              <a:rPr lang="he-IL" dirty="0"/>
              <a:t>משם קובץ לאוסף המספרים שהוא מכיל</a:t>
            </a:r>
          </a:p>
          <a:p>
            <a:pPr lvl="1"/>
            <a:r>
              <a:rPr lang="he-IL" dirty="0"/>
              <a:t>השירות מדפיס ממוצע הרמוני עבור כל קובץ.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6044" y="3026066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numbers)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7536" y="3975458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99706" y="4950023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435719" y="3975458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2532888" y="496620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ראשונה: לא נטפל בחריג, ורק נצהיר עליו</a:t>
            </a:r>
          </a:p>
          <a:p>
            <a:r>
              <a:rPr lang="he-IL" dirty="0"/>
              <a:t>במקרה הזה, מי שיצטרך להתמודד עם הטיפול בחריג הוא השירות שיקרא ל </a:t>
            </a:r>
            <a:r>
              <a:rPr lang="en-US" dirty="0" err="1"/>
              <a:t>printMeansByFiles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			throws Exception{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שניה: נטפל בחריג!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זה עובד?</a:t>
            </a:r>
            <a:endParaRPr lang="en-US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תוכנית זו מייצרת את הפלט: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ובכל זאת יש בעיה – אנחנו מטפלים בכל שגיאה אפשרית שיכולה להיזרק מתוך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/>
              <a:t>ועל הדרך יכולים להתעלם משגיאות שמעידות על באג אפשרי.</a:t>
            </a:r>
          </a:p>
          <a:p>
            <a:r>
              <a:rPr lang="he-IL" sz="2000" dirty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/>
              <a:t>מה יקרה במקרה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null);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7841" y="4722471"/>
            <a:ext cx="462988" cy="20834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נרצה לעשות במידה והמפה שלי מכילה </a:t>
            </a:r>
            <a:r>
              <a:rPr lang="en-US" dirty="0"/>
              <a:t>null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יכול להיות שנרצה להתייחס לזה כמו ל</a:t>
            </a:r>
            <a:r>
              <a:rPr lang="he-IL" b="1" dirty="0"/>
              <a:t>רשימה ריקה</a:t>
            </a:r>
            <a:r>
              <a:rPr lang="he-IL" dirty="0"/>
              <a:t> (שזה למעשה הטיפול שקיים כרגע בקוד).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להדפיס הודעה למשתמש</a:t>
            </a:r>
            <a:r>
              <a:rPr lang="he-IL" dirty="0"/>
              <a:t>: המפה מכילה </a:t>
            </a:r>
            <a:r>
              <a:rPr lang="en-US" dirty="0"/>
              <a:t>null</a:t>
            </a:r>
            <a:r>
              <a:rPr lang="he-IL" dirty="0"/>
              <a:t>, אולי קרתה שגיאה בטעינת הקובץ?</a:t>
            </a:r>
          </a:p>
          <a:p>
            <a:pPr lvl="1"/>
            <a:r>
              <a:rPr lang="he-IL" dirty="0"/>
              <a:t>יכול להיות שנרצה </a:t>
            </a:r>
            <a:r>
              <a:rPr lang="he-IL" b="1" dirty="0"/>
              <a:t>לזרוק את השגיאה </a:t>
            </a:r>
            <a:r>
              <a:rPr lang="he-IL" dirty="0"/>
              <a:t>ולהטיל את הטיפול על מי שמשתמש ב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>
              <a:latin typeface="Consolas" pitchFamily="49" charset="0"/>
              <a:cs typeface="Consolas" pitchFamily="49" charset="0"/>
            </a:endParaRPr>
          </a:p>
          <a:p>
            <a:r>
              <a:rPr lang="he-IL" dirty="0">
                <a:latin typeface="Consolas" pitchFamily="49" charset="0"/>
              </a:rPr>
              <a:t>אם נרצה להתייחס למקרה של מפה המכילה </a:t>
            </a:r>
            <a:r>
              <a:rPr lang="en-US" dirty="0">
                <a:latin typeface="Consolas" pitchFamily="49" charset="0"/>
              </a:rPr>
              <a:t>null</a:t>
            </a:r>
            <a:r>
              <a:rPr lang="he-IL" dirty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/>
              <a:t>הצעה: נוסיף בלוק </a:t>
            </a:r>
            <a:r>
              <a:rPr lang="en-US" dirty="0"/>
              <a:t>except</a:t>
            </a:r>
            <a:r>
              <a:rPr lang="he-IL" dirty="0"/>
              <a:t> עבור </a:t>
            </a:r>
            <a:r>
              <a:rPr lang="en-US" dirty="0" err="1"/>
              <a:t>NullPointerException</a:t>
            </a:r>
            <a:endParaRPr lang="he-IL" dirty="0"/>
          </a:p>
          <a:p>
            <a:pPr lvl="2"/>
            <a:r>
              <a:rPr lang="he-IL" dirty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יצירת טיפוס חריג 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ירושה מ </a:t>
            </a:r>
            <a:r>
              <a:rPr lang="en-US" sz="1600" dirty="0">
                <a:solidFill>
                  <a:schemeClr val="tx1"/>
                </a:solidFill>
              </a:rPr>
              <a:t>Exception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שימוש בשירות המקורי מתוך השירות הדורס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חריגים אחרים יזרקו הלאה.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 – פורמט הודעת השגיאה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sz="2000" dirty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51326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הדפסת פורמט שגיאה מצומצם יותר: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sz="1100" dirty="0"/>
          </a:p>
          <a:p>
            <a:r>
              <a:rPr lang="he-IL" dirty="0"/>
              <a:t>פלט התוכנית יהיה: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/>
              <a:t>ניראות</a:t>
            </a:r>
            <a:r>
              <a:rPr lang="he-IL" dirty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800" dirty="0"/>
              <a:t>שדות ושירותים פרטיים (</a:t>
            </a:r>
            <a:r>
              <a:rPr lang="en-US" sz="2800" dirty="0"/>
              <a:t>private</a:t>
            </a:r>
            <a:r>
              <a:rPr lang="he-IL" sz="2800" dirty="0"/>
              <a:t>) של מחלקת הבסיס אינם נגישים למחלקה היורשת</a:t>
            </a:r>
          </a:p>
          <a:p>
            <a:pPr eaLnBrk="1" hangingPunct="1"/>
            <a:r>
              <a:rPr lang="he-IL" sz="2800" dirty="0"/>
              <a:t>כדי לאפשר גישה למחלקות יורשות יש להגדיר להם נראות </a:t>
            </a:r>
            <a:r>
              <a:rPr lang="en-US" sz="2800" b="1" dirty="0">
                <a:solidFill>
                  <a:srgbClr val="FF0000"/>
                </a:solidFill>
              </a:rPr>
              <a:t>protected</a:t>
            </a:r>
            <a:endParaRPr lang="he-IL" sz="2800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he-IL" sz="2400" dirty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sz="2400" dirty="0"/>
              <a:t>נשתמש ב </a:t>
            </a:r>
            <a:r>
              <a:rPr lang="en-US" sz="2400" dirty="0"/>
              <a:t>protected</a:t>
            </a:r>
            <a:r>
              <a:rPr lang="he-IL" sz="2400" dirty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הלקוח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/>
              <a:t>בהרצאה ראינו את המנשק </a:t>
            </a:r>
            <a:r>
              <a:rPr lang="en-US" sz="2400" dirty="0" err="1"/>
              <a:t>IPoint</a:t>
            </a:r>
            <a:r>
              <a:rPr lang="he-IL" sz="2400" dirty="0"/>
              <a:t>, והצגנו 3 מימושים שונים עבורו</a:t>
            </a:r>
          </a:p>
          <a:p>
            <a:pPr eaLnBrk="1" hangingPunct="1"/>
            <a:r>
              <a:rPr lang="he-IL" sz="2400" dirty="0"/>
              <a:t>ראינו כי </a:t>
            </a:r>
            <a:r>
              <a:rPr lang="he-IL" sz="2400" b="1" dirty="0"/>
              <a:t>לקוחות</a:t>
            </a:r>
            <a:r>
              <a:rPr lang="he-IL" sz="2400" dirty="0"/>
              <a:t> התלויים במנשק </a:t>
            </a:r>
            <a:r>
              <a:rPr lang="en-US" sz="2400" dirty="0" err="1"/>
              <a:t>IPoint</a:t>
            </a:r>
            <a:r>
              <a:rPr lang="he-IL" sz="2400" dirty="0"/>
              <a:t> בלבד, ואינם מכירים את המחלקות המממשות, יהיו </a:t>
            </a:r>
            <a:r>
              <a:rPr lang="he-IL" sz="2400" b="1" dirty="0"/>
              <a:t>אדישים</a:t>
            </a:r>
            <a:r>
              <a:rPr lang="he-IL" sz="2400" dirty="0"/>
              <a:t> לשינויים עתידים בקוד הספק</a:t>
            </a:r>
          </a:p>
          <a:p>
            <a:pPr eaLnBrk="1" hangingPunct="1"/>
            <a:r>
              <a:rPr lang="he-IL" sz="2400" dirty="0"/>
              <a:t>שימוש </a:t>
            </a:r>
            <a:r>
              <a:rPr lang="he-IL" sz="2400" b="1" dirty="0"/>
              <a:t>במנשקים</a:t>
            </a:r>
            <a:r>
              <a:rPr lang="he-IL" sz="2400" dirty="0"/>
              <a:t> חוסך </a:t>
            </a:r>
            <a:r>
              <a:rPr lang="he-IL" sz="2400" b="1" dirty="0"/>
              <a:t>שכפול בקוד לקוח,</a:t>
            </a:r>
            <a:r>
              <a:rPr lang="he-IL" sz="2400" dirty="0"/>
              <a:t> בכך שאותו קטע קוד עובד בצורה נכונה עם מגוון ספקים (פולימורפיזם)</a:t>
            </a: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הממשק </a:t>
            </a:r>
            <a:r>
              <a:rPr lang="en-US" dirty="0" err="1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r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ho();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dx,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</a:t>
            </a:r>
            <a:r>
              <a:rPr lang="en-US" sz="1600" b="1" dirty="0" err="1">
                <a:latin typeface="Garamond" pitchFamily="18" charset="0"/>
                <a:cs typeface="+mn-cs"/>
              </a:rPr>
              <a:t>dy</a:t>
            </a:r>
            <a:r>
              <a:rPr lang="en-US" sz="1600" b="1" dirty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86040" y="4754880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8076184" y="5443728"/>
            <a:ext cx="20320" cy="1971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536688" y="4996554"/>
            <a:ext cx="1233424" cy="1637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91830" y="462722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X,Y</a:t>
            </a:r>
          </a:p>
        </p:txBody>
      </p:sp>
      <p:sp>
        <p:nvSpPr>
          <p:cNvPr id="12" name="TextBox 11"/>
          <p:cNvSpPr txBox="1"/>
          <p:nvPr/>
        </p:nvSpPr>
        <p:spPr>
          <a:xfrm rot="18301780">
            <a:off x="7899384" y="54135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rho</a:t>
            </a:r>
          </a:p>
        </p:txBody>
      </p:sp>
    </p:spTree>
    <p:extLst>
      <p:ext uri="{BB962C8B-B14F-4D97-AF65-F5344CB8AC3E}">
        <p14:creationId xmlns:p14="http://schemas.microsoft.com/office/powerpoint/2010/main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</a:t>
            </a:r>
            <a:r>
              <a:rPr lang="he-IL" dirty="0" smtClean="0"/>
              <a:t>הלקוח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26E7FC-AD9A-47F3-B6A9-BEEC985D6274}"/>
              </a:ext>
            </a:extLst>
          </p:cNvPr>
          <p:cNvSpPr/>
          <p:nvPr/>
        </p:nvSpPr>
        <p:spPr>
          <a:xfrm>
            <a:off x="1666112" y="3422695"/>
            <a:ext cx="1979612" cy="532479"/>
          </a:xfrm>
          <a:prstGeom prst="rect">
            <a:avLst/>
          </a:prstGeom>
          <a:solidFill>
            <a:srgbClr val="F8D9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code</a:t>
            </a:r>
            <a:endParaRPr lang="en-I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E1CF1-38D6-4308-AF71-2A9194325529}"/>
              </a:ext>
            </a:extLst>
          </p:cNvPr>
          <p:cNvSpPr/>
          <p:nvPr/>
        </p:nvSpPr>
        <p:spPr>
          <a:xfrm>
            <a:off x="3772327" y="3429256"/>
            <a:ext cx="2038350" cy="532479"/>
          </a:xfrm>
          <a:prstGeom prst="rect">
            <a:avLst/>
          </a:prstGeom>
          <a:solidFill>
            <a:srgbClr val="F8D9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code</a:t>
            </a:r>
            <a:endParaRPr lang="en-I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10D62B5-0157-42ED-96A9-B880BB99A5FD}"/>
              </a:ext>
            </a:extLst>
          </p:cNvPr>
          <p:cNvSpPr/>
          <p:nvPr/>
        </p:nvSpPr>
        <p:spPr>
          <a:xfrm>
            <a:off x="5937280" y="3429256"/>
            <a:ext cx="2038350" cy="532479"/>
          </a:xfrm>
          <a:prstGeom prst="rect">
            <a:avLst/>
          </a:prstGeom>
          <a:solidFill>
            <a:srgbClr val="F8D9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code</a:t>
            </a:r>
            <a:endParaRPr lang="en-I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5" descr="30%">
            <a:extLst>
              <a:ext uri="{FF2B5EF4-FFF2-40B4-BE49-F238E27FC236}">
                <a16:creationId xmlns:a16="http://schemas.microsoft.com/office/drawing/2014/main" id="{54040D94-2ADA-4A5E-A080-56984F538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112" y="265852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40" name="AutoShape 6" descr="30%">
            <a:extLst>
              <a:ext uri="{FF2B5EF4-FFF2-40B4-BE49-F238E27FC236}">
                <a16:creationId xmlns:a16="http://schemas.microsoft.com/office/drawing/2014/main" id="{DF336FCE-00C1-4C8D-B417-42807C9C4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2327" y="265217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45" name="AutoShape 11" descr="30%">
            <a:extLst>
              <a:ext uri="{FF2B5EF4-FFF2-40B4-BE49-F238E27FC236}">
                <a16:creationId xmlns:a16="http://schemas.microsoft.com/office/drawing/2014/main" id="{0744E5FF-BF60-4EC6-9B92-607BAE3D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80" y="265217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19" name="AutoShape 14" descr="30%"/>
          <p:cNvSpPr>
            <a:spLocks noChangeArrowheads="1"/>
          </p:cNvSpPr>
          <p:nvPr/>
        </p:nvSpPr>
        <p:spPr bwMode="auto">
          <a:xfrm>
            <a:off x="3772327" y="4585745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 rot="1850393">
            <a:off x="2848718" y="4277706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 rot="8581821">
            <a:off x="5723981" y="4312595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 rot="5400000">
            <a:off x="4462448" y="4137734"/>
            <a:ext cx="500730" cy="219076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9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</a:t>
            </a:r>
            <a:r>
              <a:rPr lang="he-IL" dirty="0" smtClean="0"/>
              <a:t>הלקוח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אופציה א': להשתמש</a:t>
            </a:r>
            <a:r>
              <a:rPr lang="en-US" dirty="0"/>
              <a:t> </a:t>
            </a:r>
            <a:r>
              <a:rPr lang="he-IL" sz="2400" dirty="0"/>
              <a:t>במתודות דיפולטיות במנשק</a:t>
            </a:r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he-IL" dirty="0"/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he-IL" dirty="0"/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he-IL" dirty="0"/>
          </a:p>
          <a:p>
            <a:pPr eaLnBrk="1" hangingPunct="1">
              <a:buNone/>
            </a:pPr>
            <a:endParaRPr lang="he-IL" sz="2400" dirty="0"/>
          </a:p>
          <a:p>
            <a:pPr>
              <a:buNone/>
            </a:pPr>
            <a:r>
              <a:rPr lang="he-IL" dirty="0"/>
              <a:t>* מימוש מוגבל, חשוף ללקוח</a:t>
            </a: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4" descr="30%">
            <a:extLst>
              <a:ext uri="{FF2B5EF4-FFF2-40B4-BE49-F238E27FC236}">
                <a16:creationId xmlns:a16="http://schemas.microsoft.com/office/drawing/2014/main" id="{E53F24E6-88AE-478D-97EF-B0A3A0036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092" y="2601912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29" name="AutoShape 5" descr="30%">
            <a:extLst>
              <a:ext uri="{FF2B5EF4-FFF2-40B4-BE49-F238E27FC236}">
                <a16:creationId xmlns:a16="http://schemas.microsoft.com/office/drawing/2014/main" id="{D419E814-5591-482D-B476-27C22D13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509" y="4186237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30" name="AutoShape 6" descr="30%">
            <a:extLst>
              <a:ext uri="{FF2B5EF4-FFF2-40B4-BE49-F238E27FC236}">
                <a16:creationId xmlns:a16="http://schemas.microsoft.com/office/drawing/2014/main" id="{FEC64C2F-FFD6-43D1-A28A-05AC79A20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724" y="4179887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31" name="AutoShape 7">
            <a:extLst>
              <a:ext uri="{FF2B5EF4-FFF2-40B4-BE49-F238E27FC236}">
                <a16:creationId xmlns:a16="http://schemas.microsoft.com/office/drawing/2014/main" id="{84820826-E622-4543-9F1A-47B724CAD8CE}"/>
              </a:ext>
            </a:extLst>
          </p:cNvPr>
          <p:cNvSpPr>
            <a:spLocks noChangeArrowheads="1"/>
          </p:cNvSpPr>
          <p:nvPr/>
        </p:nvSpPr>
        <p:spPr bwMode="auto">
          <a:xfrm rot="3249630">
            <a:off x="3943280" y="3318577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32" name="AutoShape 8">
            <a:extLst>
              <a:ext uri="{FF2B5EF4-FFF2-40B4-BE49-F238E27FC236}">
                <a16:creationId xmlns:a16="http://schemas.microsoft.com/office/drawing/2014/main" id="{8B468441-5F38-4C6D-9757-9F60A38E73C5}"/>
              </a:ext>
            </a:extLst>
          </p:cNvPr>
          <p:cNvCxnSpPr>
            <a:cxnSpLocks noChangeShapeType="1"/>
            <a:stCxn id="29" idx="0"/>
            <a:endCxn id="31" idx="2"/>
          </p:cNvCxnSpPr>
          <p:nvPr/>
        </p:nvCxnSpPr>
        <p:spPr bwMode="auto">
          <a:xfrm flipV="1">
            <a:off x="2529315" y="3434359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" name="AutoShape 9">
            <a:extLst>
              <a:ext uri="{FF2B5EF4-FFF2-40B4-BE49-F238E27FC236}">
                <a16:creationId xmlns:a16="http://schemas.microsoft.com/office/drawing/2014/main" id="{CAD7E6CA-EA15-46DF-A654-73A957EF58EA}"/>
              </a:ext>
            </a:extLst>
          </p:cNvPr>
          <p:cNvCxnSpPr>
            <a:cxnSpLocks noChangeShapeType="1"/>
            <a:stCxn id="34" idx="2"/>
            <a:endCxn id="30" idx="0"/>
          </p:cNvCxnSpPr>
          <p:nvPr/>
        </p:nvCxnSpPr>
        <p:spPr bwMode="auto">
          <a:xfrm flipH="1">
            <a:off x="4664899" y="3498850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4" name="AutoShape 10">
            <a:extLst>
              <a:ext uri="{FF2B5EF4-FFF2-40B4-BE49-F238E27FC236}">
                <a16:creationId xmlns:a16="http://schemas.microsoft.com/office/drawing/2014/main" id="{A9C19A73-9092-40C8-B5ED-F5F8AFF2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346" y="33528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" name="AutoShape 11" descr="30%">
            <a:extLst>
              <a:ext uri="{FF2B5EF4-FFF2-40B4-BE49-F238E27FC236}">
                <a16:creationId xmlns:a16="http://schemas.microsoft.com/office/drawing/2014/main" id="{1959CBD5-63A3-4244-8548-5CD56F17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677" y="4179887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38" name="AutoShape 12">
            <a:extLst>
              <a:ext uri="{FF2B5EF4-FFF2-40B4-BE49-F238E27FC236}">
                <a16:creationId xmlns:a16="http://schemas.microsoft.com/office/drawing/2014/main" id="{6E2B44AA-CFBC-432C-BA38-36A1BA4C2A08}"/>
              </a:ext>
            </a:extLst>
          </p:cNvPr>
          <p:cNvCxnSpPr>
            <a:cxnSpLocks noChangeShapeType="1"/>
            <a:stCxn id="39" idx="2"/>
            <a:endCxn id="35" idx="0"/>
          </p:cNvCxnSpPr>
          <p:nvPr/>
        </p:nvCxnSpPr>
        <p:spPr bwMode="auto">
          <a:xfrm>
            <a:off x="5386890" y="3433258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9" name="AutoShape 13">
            <a:extLst>
              <a:ext uri="{FF2B5EF4-FFF2-40B4-BE49-F238E27FC236}">
                <a16:creationId xmlns:a16="http://schemas.microsoft.com/office/drawing/2014/main" id="{57AE5B0D-05DF-4830-AC4B-9E3A23D8B07F}"/>
              </a:ext>
            </a:extLst>
          </p:cNvPr>
          <p:cNvSpPr>
            <a:spLocks noChangeArrowheads="1"/>
          </p:cNvSpPr>
          <p:nvPr/>
        </p:nvSpPr>
        <p:spPr bwMode="auto">
          <a:xfrm rot="18514395">
            <a:off x="5221848" y="331470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A4A5234-9698-40C6-949E-5B6C71F4DBAD}"/>
              </a:ext>
            </a:extLst>
          </p:cNvPr>
          <p:cNvSpPr/>
          <p:nvPr/>
        </p:nvSpPr>
        <p:spPr>
          <a:xfrm>
            <a:off x="1596659" y="2601912"/>
            <a:ext cx="1979612" cy="532479"/>
          </a:xfrm>
          <a:prstGeom prst="rect">
            <a:avLst/>
          </a:prstGeom>
          <a:solidFill>
            <a:srgbClr val="F8D9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code</a:t>
            </a:r>
            <a:endParaRPr lang="en-I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4" descr="30%"/>
          <p:cNvSpPr>
            <a:spLocks noChangeArrowheads="1"/>
          </p:cNvSpPr>
          <p:nvPr/>
        </p:nvSpPr>
        <p:spPr bwMode="auto">
          <a:xfrm>
            <a:off x="6841374" y="2543176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5763461" y="2836766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8890</TotalTime>
  <Words>1863</Words>
  <Application>Microsoft Office PowerPoint</Application>
  <PresentationFormat>On-screen Show (4:3)</PresentationFormat>
  <Paragraphs>722</Paragraphs>
  <Slides>42</Slides>
  <Notes>40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</vt:lpstr>
      <vt:lpstr>Comic Sans MS</vt:lpstr>
      <vt:lpstr>Consolas</vt:lpstr>
      <vt:lpstr>Garamond</vt:lpstr>
      <vt:lpstr>Segoe UI</vt:lpstr>
      <vt:lpstr>Wingdings</vt:lpstr>
      <vt:lpstr>sw1</vt:lpstr>
      <vt:lpstr>Bitmap Image</vt:lpstr>
      <vt:lpstr>תוכנה 1</vt:lpstr>
      <vt:lpstr>ירושה</vt:lpstr>
      <vt:lpstr>ירושה ממחלקות קיימות</vt:lpstr>
      <vt:lpstr>שימוש בשירות המקורי מתוך השירות הדורס</vt:lpstr>
      <vt:lpstr>ניראות והורשה</vt:lpstr>
      <vt:lpstr>צד הלקוח</vt:lpstr>
      <vt:lpstr>הממשק IPoint</vt:lpstr>
      <vt:lpstr>צד הלקוח</vt:lpstr>
      <vt:lpstr>צד הלקוח</vt:lpstr>
      <vt:lpstr>צד הספק</vt:lpstr>
      <vt:lpstr>צד הספק</vt:lpstr>
      <vt:lpstr>מחלקות מופשטות       Abstract Classes</vt:lpstr>
      <vt:lpstr>מחלקות מופשטות  - דוגמא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Sealed Classes</vt:lpstr>
      <vt:lpstr>חריגים</vt:lpstr>
      <vt:lpstr>חריגים</vt:lpstr>
      <vt:lpstr>חריגים</vt:lpstr>
      <vt:lpstr>חריגים</vt:lpstr>
      <vt:lpstr>Exception הוא אובייקט</vt:lpstr>
      <vt:lpstr>Exception הוא אובייקט</vt:lpstr>
      <vt:lpstr>Exception הוא אובייקט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Ella</cp:lastModifiedBy>
  <cp:revision>1473</cp:revision>
  <dcterms:created xsi:type="dcterms:W3CDTF">2006-10-09T12:27:45Z</dcterms:created>
  <dcterms:modified xsi:type="dcterms:W3CDTF">2022-12-14T07:53:37Z</dcterms:modified>
</cp:coreProperties>
</file>