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1"/>
  </p:notesMasterIdLst>
  <p:handoutMasterIdLst>
    <p:handoutMasterId r:id="rId32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57" r:id="rId16"/>
    <p:sldId id="494" r:id="rId17"/>
    <p:sldId id="452" r:id="rId18"/>
    <p:sldId id="504" r:id="rId19"/>
    <p:sldId id="520" r:id="rId20"/>
    <p:sldId id="474" r:id="rId21"/>
    <p:sldId id="470" r:id="rId22"/>
    <p:sldId id="503" r:id="rId23"/>
    <p:sldId id="404" r:id="rId24"/>
    <p:sldId id="521" r:id="rId25"/>
    <p:sldId id="522" r:id="rId26"/>
    <p:sldId id="523" r:id="rId27"/>
    <p:sldId id="510" r:id="rId28"/>
    <p:sldId id="507" r:id="rId29"/>
    <p:sldId id="508" r:id="rId30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46" d="100"/>
          <a:sy n="46" d="100"/>
        </p:scale>
        <p:origin x="17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ex#5</a:t>
            </a:r>
            <a:endParaRPr lang="he-IL" dirty="0">
              <a:cs typeface="Arial" charset="0"/>
            </a:endParaRPr>
          </a:p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ex#5</a:t>
            </a:r>
            <a:endParaRPr lang="he-IL">
              <a:cs typeface="Arial" charset="0"/>
            </a:endParaRPr>
          </a:p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6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ex#6</a:t>
            </a: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6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25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26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9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78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>
                <a:cs typeface="Arial" charset="0"/>
              </a:rPr>
              <a:t>Code: ex#1</a:t>
            </a:r>
            <a:endParaRPr lang="he-IL" dirty="0">
              <a:cs typeface="Arial" charset="0"/>
            </a:endParaRPr>
          </a:p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Code: ex#4</a:t>
            </a:r>
            <a:endParaRPr lang="he-IL">
              <a:cs typeface="Arial" charset="0"/>
            </a:endParaRPr>
          </a:p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June 14, 2023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>
                <a:solidFill>
                  <a:srgbClr val="000099"/>
                </a:solidFill>
              </a:rPr>
              <a:t>סיכום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(2)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4400" b="1" dirty="0"/>
              <a:t>הורשה (</a:t>
            </a:r>
            <a:r>
              <a:rPr lang="en-GB" sz="4400" b="1" dirty="0"/>
              <a:t>3</a:t>
            </a:r>
            <a:r>
              <a:rPr lang="he-IL" sz="4400" b="1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564" y="1499789"/>
            <a:ext cx="7068207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1;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foo() { 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 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3;   //*</a:t>
            </a:r>
            <a:r>
              <a:rPr lang="he-IL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A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.foo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();         // 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((B)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).foo();   //***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Menlo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9821" y="3975538"/>
            <a:ext cx="72153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בשורה המסומנת ב 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 ועפה על חריג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 ועפה על חריג.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באחת מהבין השורות המסומנות ב **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AE0102EF-CABA-D447-18CF-A78EF442033D}"/>
              </a:ext>
            </a:extLst>
          </p:cNvPr>
          <p:cNvSpPr/>
          <p:nvPr/>
        </p:nvSpPr>
        <p:spPr bwMode="auto">
          <a:xfrm>
            <a:off x="6516216" y="3975538"/>
            <a:ext cx="2627784" cy="38956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67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/>
              <a:t>בחינה באופק!</a:t>
            </a:r>
            <a:endParaRPr lang="en-US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/>
              <a:t>כל ההרצאות </a:t>
            </a:r>
            <a:endParaRPr lang="en-US" sz="2200" dirty="0"/>
          </a:p>
          <a:p>
            <a:pPr lvl="1" eaLnBrk="1" hangingPunct="1"/>
            <a:r>
              <a:rPr lang="he-IL" sz="2200" dirty="0"/>
              <a:t>כל תרגולים</a:t>
            </a:r>
          </a:p>
          <a:p>
            <a:pPr lvl="1" eaLnBrk="1" hangingPunct="1"/>
            <a:r>
              <a:rPr lang="he-IL" sz="2200" dirty="0"/>
              <a:t>כל תרגילי בית</a:t>
            </a:r>
          </a:p>
          <a:p>
            <a:pPr eaLnBrk="1" hangingPunct="1"/>
            <a:r>
              <a:rPr lang="he-IL" dirty="0"/>
              <a:t>חומר סגור</a:t>
            </a:r>
          </a:p>
          <a:p>
            <a:pPr eaLnBrk="1" hangingPunct="1"/>
            <a:r>
              <a:rPr lang="he-IL" dirty="0"/>
              <a:t>שאלות אמריקאיות</a:t>
            </a:r>
            <a:endParaRPr lang="he-IL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B64910-2948-BCFD-685A-9249CD46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DF1FC96-FA3F-A475-6E9F-6C1E8B63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A2FA7A63-DEC9-49EF-5464-0B9CED0E4CD3}"/>
              </a:ext>
            </a:extLst>
          </p:cNvPr>
          <p:cNvSpPr>
            <a:spLocks/>
          </p:cNvSpPr>
          <p:nvPr/>
        </p:nvSpPr>
        <p:spPr bwMode="auto">
          <a:xfrm>
            <a:off x="5508104" y="5013176"/>
            <a:ext cx="3492388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הקוד יתקמפל? ומה יודפס?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67C89D69-5185-9597-AE47-A704C956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3E5A0C84-8912-85AB-A7D3-ACF380EE3FD9}"/>
              </a:ext>
            </a:extLst>
          </p:cNvPr>
          <p:cNvSpPr txBox="1">
            <a:spLocks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 rtl="0">
              <a:buFont typeface="Wingdings" pitchFamily="2" charset="2"/>
              <a:buNone/>
            </a:pP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HelloWorld {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kern="0">
                <a:solidFill>
                  <a:srgbClr val="3F7F5F"/>
                </a:solidFill>
                <a:latin typeface="Consolas" panose="020B0609020204030204" pitchFamily="49" charset="0"/>
              </a:rPr>
              <a:t>// A static member interface used below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IntHolder {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getValue(); }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GB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ker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GB" sz="1400" kern="0">
                <a:solidFill>
                  <a:srgbClr val="000000"/>
                </a:solidFill>
                <a:latin typeface="Consolas" panose="020B0609020204030204" pitchFamily="49" charset="0"/>
              </a:rPr>
              <a:t>IntHolder[] </a:t>
            </a:r>
            <a:r>
              <a:rPr lang="en-GB" sz="1400" kern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GB" sz="1400" ker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IntHolder[10]; </a:t>
            </a:r>
            <a:r>
              <a:rPr lang="en-GB" sz="1400" b="1" kern="0">
                <a:solidFill>
                  <a:srgbClr val="3F7F5F"/>
                </a:solidFill>
                <a:latin typeface="Consolas" panose="020B0609020204030204" pitchFamily="49" charset="0"/>
              </a:rPr>
              <a:t>// An array to hold 10 objects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GB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GB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++) { </a:t>
            </a:r>
            <a:r>
              <a:rPr lang="en-GB" sz="1400" b="1" kern="0">
                <a:solidFill>
                  <a:srgbClr val="3F7F5F"/>
                </a:solidFill>
                <a:latin typeface="Consolas" panose="020B0609020204030204" pitchFamily="49" charset="0"/>
              </a:rPr>
              <a:t>// Loop to fill the array up final </a:t>
            </a:r>
          </a:p>
          <a:p>
            <a:pPr marL="1371600" lvl="3" indent="0" algn="l" rtl="0">
              <a:buFont typeface="Wingdings" pitchFamily="2" charset="2"/>
              <a:buNone/>
            </a:pP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1371600" lvl="3" indent="0" algn="l" rtl="0">
              <a:buFont typeface="Wingdings" pitchFamily="2" charset="2"/>
              <a:buNone/>
            </a:pP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MyIntHolder </a:t>
            </a: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IntHolder {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3F7F5F"/>
                </a:solidFill>
                <a:latin typeface="Consolas" panose="020B0609020204030204" pitchFamily="49" charset="0"/>
              </a:rPr>
              <a:t>// A local class public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getValue() { </a:t>
            </a:r>
            <a:r>
              <a:rPr lang="en-GB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GB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; }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MyIntHolder();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nn-NO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400" b="1" ker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nn-NO" sz="1400" b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b="1" i="1" ker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b="1" i="1" kern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sz="1400" b="1" i="1" kern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b="1" i="1" ker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b="1" i="1" kern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i="1" kern="0">
                <a:solidFill>
                  <a:srgbClr val="000000"/>
                </a:solidFill>
                <a:latin typeface="Consolas" panose="020B0609020204030204" pitchFamily="49" charset="0"/>
              </a:rPr>
              <a:t>].getValue());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 algn="l" rtl="0">
              <a:buFont typeface="Wingdings" pitchFamily="2" charset="2"/>
              <a:buNone/>
            </a:pPr>
            <a:r>
              <a:rPr lang="en-US" sz="1400" ker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531995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2">
            <a:extLst>
              <a:ext uri="{FF2B5EF4-FFF2-40B4-BE49-F238E27FC236}">
                <a16:creationId xmlns:a16="http://schemas.microsoft.com/office/drawing/2014/main" id="{E48EAAEF-7CB6-FE85-BA9E-1B89AB93FD56}"/>
              </a:ext>
            </a:extLst>
          </p:cNvPr>
          <p:cNvSpPr txBox="1">
            <a:spLocks/>
          </p:cNvSpPr>
          <p:nvPr/>
        </p:nvSpPr>
        <p:spPr bwMode="auto">
          <a:xfrm>
            <a:off x="1066800" y="17526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l" rtl="0">
              <a:buFont typeface="Wingdings" pitchFamily="2" charset="2"/>
              <a:buNone/>
            </a:pP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HelloWorld {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kern="0" dirty="0">
                <a:solidFill>
                  <a:srgbClr val="3F7F5F"/>
                </a:solidFill>
                <a:latin typeface="Consolas" panose="020B0609020204030204" pitchFamily="49" charset="0"/>
              </a:rPr>
              <a:t>// A static member interface used below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GB" sz="1400" b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GB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GB" sz="1400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GB" sz="1400" kern="0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GB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[10]; </a:t>
            </a:r>
            <a:r>
              <a:rPr lang="en-GB" sz="1400" b="1" kern="0" dirty="0">
                <a:solidFill>
                  <a:srgbClr val="3F7F5F"/>
                </a:solidFill>
                <a:latin typeface="Consolas" panose="020B0609020204030204" pitchFamily="49" charset="0"/>
              </a:rPr>
              <a:t>// An array to hold 10 objects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GB" sz="1400" b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GB" sz="1400" b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++) { </a:t>
            </a:r>
            <a:r>
              <a:rPr lang="en-GB" sz="1400" b="1" kern="0" dirty="0">
                <a:solidFill>
                  <a:srgbClr val="3F7F5F"/>
                </a:solidFill>
                <a:latin typeface="Consolas" panose="020B0609020204030204" pitchFamily="49" charset="0"/>
              </a:rPr>
              <a:t>// Loop to fill the array up final </a:t>
            </a:r>
          </a:p>
          <a:p>
            <a:pPr marL="1371600" lvl="3" indent="0" algn="l" rtl="0">
              <a:buFont typeface="Wingdings" pitchFamily="2" charset="2"/>
              <a:buNone/>
            </a:pP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b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1371600" lvl="3" indent="0" algn="l" rtl="0">
              <a:buFont typeface="Wingdings" pitchFamily="2" charset="2"/>
              <a:buNone/>
            </a:pP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MyIntHolder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3F7F5F"/>
                </a:solidFill>
                <a:latin typeface="Consolas" panose="020B0609020204030204" pitchFamily="49" charset="0"/>
              </a:rPr>
              <a:t>// A local class public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  <a:r>
              <a:rPr lang="en-GB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kern="0" dirty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GB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; } </a:t>
            </a:r>
          </a:p>
          <a:p>
            <a:pPr marL="1828800" lvl="4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MyIntHolder</a:t>
            </a:r>
            <a:r>
              <a:rPr lang="en-US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nn-NO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400" b="1" kern="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b="1" kern="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400" b="1" kern="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nn-NO" sz="1400" b="1" kern="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kern="0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</a:p>
          <a:p>
            <a:pPr marL="914400" lvl="2" indent="0" algn="l" rtl="0">
              <a:buFont typeface="Wingdings" pitchFamily="2" charset="2"/>
              <a:buNone/>
            </a:pPr>
            <a:r>
              <a:rPr lang="en-US" sz="1400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b="1" i="1" kern="0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b="1" i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b="1" i="1" kern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i="1" kern="0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b="1" i="1" kern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b="1" i="1" kern="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i="1" kern="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400" b="1" i="1" kern="0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US" sz="1400" b="1" i="1" kern="0" dirty="0">
                <a:solidFill>
                  <a:srgbClr val="000000"/>
                </a:solidFill>
                <a:latin typeface="Consolas" panose="020B0609020204030204" pitchFamily="49" charset="0"/>
              </a:rPr>
              <a:t>()); </a:t>
            </a:r>
          </a:p>
          <a:p>
            <a:pPr marL="457200" lvl="1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 algn="l" rtl="0">
              <a:buFont typeface="Wingdings" pitchFamily="2" charset="2"/>
              <a:buNone/>
            </a:pPr>
            <a:r>
              <a:rPr lang="en-US" sz="1400" kern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kern="0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5B64910-2948-BCFD-685A-9249CD46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DF1FC96-FA3F-A475-6E9F-6C1E8B63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7DAFC8D-3229-5B5B-CEB1-8D1D01667956}"/>
              </a:ext>
            </a:extLst>
          </p:cNvPr>
          <p:cNvSpPr>
            <a:spLocks/>
          </p:cNvSpPr>
          <p:nvPr/>
        </p:nvSpPr>
        <p:spPr bwMode="auto">
          <a:xfrm>
            <a:off x="6767724" y="4616378"/>
            <a:ext cx="1961409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fi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הוא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final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1AB6E8AE-100B-F749-AE38-A491E53E6880}"/>
              </a:ext>
            </a:extLst>
          </p:cNvPr>
          <p:cNvSpPr/>
          <p:nvPr/>
        </p:nvSpPr>
        <p:spPr bwMode="auto">
          <a:xfrm>
            <a:off x="5974649" y="4471609"/>
            <a:ext cx="433555" cy="43355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מציין מיקום תוכן 7">
            <a:extLst>
              <a:ext uri="{FF2B5EF4-FFF2-40B4-BE49-F238E27FC236}">
                <a16:creationId xmlns:a16="http://schemas.microsoft.com/office/drawing/2014/main" id="{F088FAA4-5AC8-3795-98BC-506586EE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04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B64910-2948-BCFD-685A-9249CD46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8894276-A89A-4F84-0FDE-09BD2BD5C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HelloWorld { </a:t>
            </a:r>
          </a:p>
          <a:p>
            <a:pPr marL="457200" lvl="1" indent="0" algn="l" rtl="0">
              <a:buNone/>
            </a:pPr>
            <a:r>
              <a:rPr lang="en-GB" sz="1400" dirty="0">
                <a:solidFill>
                  <a:srgbClr val="3F7F5F"/>
                </a:solidFill>
                <a:latin typeface="Consolas" panose="020B0609020204030204" pitchFamily="49" charset="0"/>
              </a:rPr>
              <a:t>// A static member interface used below </a:t>
            </a:r>
          </a:p>
          <a:p>
            <a:pPr marL="457200" lvl="1" indent="0" algn="l" rtl="0">
              <a:buNone/>
            </a:pP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pPr marL="457200" lvl="1" indent="0" algn="l" rtl="0">
              <a:buNone/>
            </a:pP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GB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457200" lvl="1" indent="0" algn="l" rtl="0">
              <a:buNone/>
            </a:pP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</a:p>
          <a:p>
            <a:pPr marL="914400" lvl="2" indent="0" algn="l" rtl="0">
              <a:buNone/>
            </a:pPr>
            <a:r>
              <a:rPr lang="en-GB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[10]; </a:t>
            </a:r>
            <a:r>
              <a:rPr lang="en-GB" sz="1400" b="1" dirty="0">
                <a:solidFill>
                  <a:srgbClr val="3F7F5F"/>
                </a:solidFill>
                <a:latin typeface="Consolas" panose="020B0609020204030204" pitchFamily="49" charset="0"/>
              </a:rPr>
              <a:t>// An array to hold 10 objects </a:t>
            </a:r>
          </a:p>
          <a:p>
            <a:pPr marL="914400" lvl="2" indent="0" algn="l" rtl="0">
              <a:buNone/>
            </a:pP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GB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en-GB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++) { </a:t>
            </a:r>
            <a:r>
              <a:rPr lang="en-GB" sz="1400" b="1" dirty="0">
                <a:solidFill>
                  <a:srgbClr val="3F7F5F"/>
                </a:solidFill>
                <a:latin typeface="Consolas" panose="020B0609020204030204" pitchFamily="49" charset="0"/>
              </a:rPr>
              <a:t>// Loop to fill the array up final </a:t>
            </a:r>
          </a:p>
          <a:p>
            <a:pPr marL="1371600" lvl="3" indent="0"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1371600" lvl="3" indent="0"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MyIntHolder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IntHolder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pPr marL="1828800" lvl="4" indent="0" algn="l" rtl="0">
              <a:buNone/>
            </a:pP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// A local class public </a:t>
            </a:r>
          </a:p>
          <a:p>
            <a:pPr marL="1828800" lvl="4" indent="0" algn="l" rtl="0">
              <a:buNone/>
            </a:pP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  <a:r>
              <a:rPr lang="en-GB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GB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fi</a:t>
            </a:r>
            <a:r>
              <a:rPr lang="en-GB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 } </a:t>
            </a:r>
          </a:p>
          <a:p>
            <a:pPr marL="1828800" lvl="4" indent="0"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914400" lvl="2" indent="0" algn="l" rtl="0">
              <a:buNone/>
            </a:pP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MyIntHolder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</a:p>
          <a:p>
            <a:pPr marL="914400" lvl="2" indent="0"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lvl="2" indent="0" algn="l" rtl="0">
              <a:buNone/>
            </a:pPr>
            <a:r>
              <a:rPr lang="nn-NO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10; </a:t>
            </a:r>
            <a:r>
              <a:rPr lang="nn-NO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++) </a:t>
            </a:r>
          </a:p>
          <a:p>
            <a:pPr marL="914400" lvl="2" indent="0" algn="l" rtl="0">
              <a:buNone/>
            </a:pP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holders</a:t>
            </a:r>
            <a:r>
              <a:rPr lang="en-US" sz="1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4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1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4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getValue</a:t>
            </a:r>
            <a:r>
              <a:rPr lang="en-US" sz="14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()); </a:t>
            </a:r>
          </a:p>
          <a:p>
            <a:pPr marL="457200" lvl="1" indent="0"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DF1FC96-FA3F-A475-6E9F-6C1E8B63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7DAFC8D-3229-5B5B-CEB1-8D1D01667956}"/>
              </a:ext>
            </a:extLst>
          </p:cNvPr>
          <p:cNvSpPr>
            <a:spLocks/>
          </p:cNvSpPr>
          <p:nvPr/>
        </p:nvSpPr>
        <p:spPr bwMode="auto">
          <a:xfrm>
            <a:off x="6779757" y="3279085"/>
            <a:ext cx="1440160" cy="31839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פלט: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6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8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9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53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always private implicitly.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pPr eaLnBrk="1" hangingPunct="1"/>
            <a:r>
              <a:rPr lang="he-IL" dirty="0"/>
              <a:t>שירותים במנשק יכולים להיות:</a:t>
            </a:r>
          </a:p>
          <a:p>
            <a:pPr lvl="1" eaLnBrk="1" hangingPunct="1"/>
            <a:r>
              <a:rPr lang="he-IL" dirty="0"/>
              <a:t>פרטיים</a:t>
            </a:r>
            <a:r>
              <a:rPr lang="en-US" dirty="0"/>
              <a:t> </a:t>
            </a:r>
            <a:r>
              <a:rPr lang="he-IL" dirty="0"/>
              <a:t>(החל מ-</a:t>
            </a:r>
            <a:r>
              <a:rPr lang="en-GB" dirty="0"/>
              <a:t>Java 9</a:t>
            </a:r>
            <a:r>
              <a:rPr lang="he-IL" dirty="0"/>
              <a:t>)</a:t>
            </a:r>
          </a:p>
          <a:p>
            <a:pPr lvl="1" eaLnBrk="1" hangingPunct="1"/>
            <a:r>
              <a:rPr lang="he-IL" dirty="0"/>
              <a:t>ציבוריים, וכברירת מחדל מופשטים וציבוריים</a:t>
            </a:r>
            <a:endParaRPr lang="en-US" dirty="0"/>
          </a:p>
          <a:p>
            <a:pPr marL="0" indent="0" eaLnBrk="1" hangingPunct="1">
              <a:buNone/>
            </a:pP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  <a:br>
              <a:rPr lang="en-US" sz="1800" b="1" dirty="0">
                <a:latin typeface="Consolas" pitchFamily="49" charset="0"/>
                <a:cs typeface="Consolas" pitchFamily="49" charset="0"/>
              </a:rPr>
            </a:br>
            <a:r>
              <a:rPr lang="en-US" sz="18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1800" b="1" dirty="0">
                <a:latin typeface="Consolas" pitchFamily="49" charset="0"/>
                <a:cs typeface="Consolas" pitchFamily="49" charset="0"/>
              </a:rPr>
            </a:br>
            <a:r>
              <a:rPr lang="en-US" sz="18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/>
              <a:t>The modifiers of foo1 and foo2 are the same</a:t>
            </a:r>
            <a:r>
              <a:rPr lang="en-US" sz="2400" dirty="0"/>
              <a:t>.</a:t>
            </a:r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41134</TotalTime>
  <Words>2978</Words>
  <Application>Microsoft Office PowerPoint</Application>
  <PresentationFormat>‫הצגה על המסך (4:3)</PresentationFormat>
  <Paragraphs>589</Paragraphs>
  <Slides>29</Slides>
  <Notes>22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9" baseType="lpstr">
      <vt:lpstr>Arial</vt:lpstr>
      <vt:lpstr>Calibri</vt:lpstr>
      <vt:lpstr>Comic Sans MS</vt:lpstr>
      <vt:lpstr>Consolas</vt:lpstr>
      <vt:lpstr>Courier New</vt:lpstr>
      <vt:lpstr>Garamond</vt:lpstr>
      <vt:lpstr>Menlo</vt:lpstr>
      <vt:lpstr>Times New Roman</vt:lpstr>
      <vt:lpstr>Wingdings</vt:lpstr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(3)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</vt:lpstr>
      <vt:lpstr>מחלקות פנימיות</vt:lpstr>
      <vt:lpstr>מחלקות פנימיות</vt:lpstr>
      <vt:lpstr>מחלקות פנימיות - סיכום</vt:lpstr>
      <vt:lpstr>enum</vt:lpstr>
      <vt:lpstr>enum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Barda</cp:lastModifiedBy>
  <cp:revision>4348</cp:revision>
  <cp:lastPrinted>1601-01-01T00:00:00Z</cp:lastPrinted>
  <dcterms:created xsi:type="dcterms:W3CDTF">1601-01-01T00:00:00Z</dcterms:created>
  <dcterms:modified xsi:type="dcterms:W3CDTF">2023-06-14T05:15:46Z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