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40" r:id="rId16"/>
    <p:sldId id="341" r:id="rId17"/>
    <p:sldId id="312" r:id="rId18"/>
    <p:sldId id="313" r:id="rId19"/>
    <p:sldId id="314" r:id="rId20"/>
    <p:sldId id="325" r:id="rId21"/>
    <p:sldId id="326" r:id="rId22"/>
    <p:sldId id="315" r:id="rId23"/>
    <p:sldId id="316" r:id="rId24"/>
    <p:sldId id="327" r:id="rId25"/>
    <p:sldId id="317" r:id="rId26"/>
    <p:sldId id="318" r:id="rId27"/>
    <p:sldId id="319" r:id="rId28"/>
    <p:sldId id="335" r:id="rId29"/>
    <p:sldId id="336" r:id="rId30"/>
    <p:sldId id="320" r:id="rId31"/>
    <p:sldId id="321" r:id="rId32"/>
    <p:sldId id="322" r:id="rId33"/>
    <p:sldId id="323" r:id="rId34"/>
    <p:sldId id="283" r:id="rId35"/>
    <p:sldId id="337" r:id="rId36"/>
    <p:sldId id="286" r:id="rId3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3" autoAdjust="0"/>
    <p:restoredTop sz="85819" autoAdjust="0"/>
  </p:normalViewPr>
  <p:slideViewPr>
    <p:cSldViewPr snapToGrid="0">
      <p:cViewPr varScale="1">
        <p:scale>
          <a:sx n="98" d="100"/>
          <a:sy n="98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712100" cy="27121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460022" y="272666"/>
          <a:ext cx="1762865" cy="6420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491362" y="304006"/>
        <a:ext cx="1700185" cy="579325"/>
      </dsp:txXfrm>
    </dsp:sp>
    <dsp:sp modelId="{A01C82A5-54BD-4B7F-969A-CDD15A2D0D36}">
      <dsp:nvSpPr>
        <dsp:cNvPr id="0" name=""/>
        <dsp:cNvSpPr/>
      </dsp:nvSpPr>
      <dsp:spPr>
        <a:xfrm>
          <a:off x="1460022" y="994922"/>
          <a:ext cx="1762865" cy="6420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491362" y="1026262"/>
        <a:ext cx="1700185" cy="579325"/>
      </dsp:txXfrm>
    </dsp:sp>
    <dsp:sp modelId="{309B1D9D-8D85-4E73-9FD1-22129A887D82}">
      <dsp:nvSpPr>
        <dsp:cNvPr id="0" name=""/>
        <dsp:cNvSpPr/>
      </dsp:nvSpPr>
      <dsp:spPr>
        <a:xfrm>
          <a:off x="1460022" y="1717178"/>
          <a:ext cx="1762865" cy="6420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491362" y="1748518"/>
        <a:ext cx="1700185" cy="579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673191" cy="267319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467804" y="268754"/>
          <a:ext cx="1737574" cy="6327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מנכ"ל</a:t>
          </a:r>
        </a:p>
      </dsp:txBody>
      <dsp:txXfrm>
        <a:off x="1498694" y="299644"/>
        <a:ext cx="1675794" cy="571014"/>
      </dsp:txXfrm>
    </dsp:sp>
    <dsp:sp modelId="{A01C82A5-54BD-4B7F-969A-CDD15A2D0D36}">
      <dsp:nvSpPr>
        <dsp:cNvPr id="0" name=""/>
        <dsp:cNvSpPr/>
      </dsp:nvSpPr>
      <dsp:spPr>
        <a:xfrm>
          <a:off x="1467804" y="980648"/>
          <a:ext cx="1737574" cy="6327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מנהלים</a:t>
          </a:r>
        </a:p>
      </dsp:txBody>
      <dsp:txXfrm>
        <a:off x="1498694" y="1011538"/>
        <a:ext cx="1675794" cy="571014"/>
      </dsp:txXfrm>
    </dsp:sp>
    <dsp:sp modelId="{309B1D9D-8D85-4E73-9FD1-22129A887D82}">
      <dsp:nvSpPr>
        <dsp:cNvPr id="0" name=""/>
        <dsp:cNvSpPr/>
      </dsp:nvSpPr>
      <dsp:spPr>
        <a:xfrm>
          <a:off x="1467804" y="1692542"/>
          <a:ext cx="1737574" cy="6327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תכניתנים\בודקי תוכנה</a:t>
          </a:r>
        </a:p>
      </dsp:txBody>
      <dsp:txXfrm>
        <a:off x="1498694" y="1723432"/>
        <a:ext cx="1675794" cy="571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064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6961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/>
              <a:t>נירצה להימנע משימוש ב- </a:t>
            </a:r>
            <a:r>
              <a:rPr lang="en-US" baseline="0" dirty="0" err="1"/>
              <a:t>instanceof</a:t>
            </a:r>
            <a:r>
              <a:rPr lang="he-IL" baseline="0" dirty="0"/>
              <a:t> , </a:t>
            </a:r>
            <a:r>
              <a:rPr lang="en-US" baseline="0" dirty="0"/>
              <a:t>casting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699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259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567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215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939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למטב שפה</a:t>
            </a:r>
            <a:r>
              <a:rPr lang="he-IL" baseline="0" dirty="0"/>
              <a:t> מועדפת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30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547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223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858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583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186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829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251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207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882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5435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57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השדה של הבונוס צריך</a:t>
            </a:r>
            <a:r>
              <a:rPr lang="he-IL" baseline="0" dirty="0"/>
              <a:t> להיות סטטי או שלא </a:t>
            </a:r>
            <a:r>
              <a:rPr lang="en-IL" baseline="0" dirty="0"/>
              <a:t>–</a:t>
            </a:r>
            <a:r>
              <a:rPr lang="he-IL" baseline="0" dirty="0"/>
              <a:t> יש </a:t>
            </a:r>
            <a:r>
              <a:rPr lang="he-IL" baseline="0" dirty="0" err="1"/>
              <a:t>דירשה</a:t>
            </a:r>
            <a:r>
              <a:rPr lang="he-IL" baseline="0" dirty="0"/>
              <a:t> של בונוס קבוע לכולם בחברה ולכן יהיה תא אחד </a:t>
            </a:r>
            <a:r>
              <a:rPr lang="he-IL" baseline="0" dirty="0" err="1"/>
              <a:t>בזזיכרון</a:t>
            </a:r>
            <a:r>
              <a:rPr lang="he-IL" baseline="0" dirty="0"/>
              <a:t> שקבוע לכולם, גם חוסך זיכרון וגם מונע באגים.</a:t>
            </a:r>
          </a:p>
          <a:p>
            <a:r>
              <a:rPr lang="he-IL" baseline="0" dirty="0"/>
              <a:t>אצל המנהלים בגלל שזה פקטור אישי זה כן יהיה </a:t>
            </a:r>
            <a:r>
              <a:rPr lang="en-US" baseline="0" dirty="0"/>
              <a:t>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18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194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6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00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611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98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837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295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4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542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5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979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81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274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820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45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330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endParaRPr lang="he-IL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2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756630" y="3805238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10</a:t>
            </a:r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</a:p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מחלקות קונקרטיות (ממשיות) פשוטות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AB7A3A-A3E4-4383-BAE4-FF5A82912CCC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8ED499-2211-4076-9CD8-728618C2F48F}"/>
              </a:ext>
            </a:extLst>
          </p:cNvPr>
          <p:cNvSpPr txBox="1"/>
          <p:nvPr/>
        </p:nvSpPr>
        <p:spPr>
          <a:xfrm>
            <a:off x="1883970" y="4411959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extends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5AD04-762D-4793-A350-29BD900E528F}"/>
              </a:ext>
            </a:extLst>
          </p:cNvPr>
          <p:cNvSpPr txBox="1"/>
          <p:nvPr/>
        </p:nvSpPr>
        <p:spPr>
          <a:xfrm>
            <a:off x="2801761" y="2715378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5118471" y="4908227"/>
            <a:ext cx="3295956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544748" y="1420813"/>
            <a:ext cx="2875123" cy="109172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 </a:t>
            </a:r>
            <a:r>
              <a:rPr lang="en-US" dirty="0"/>
              <a:t>Manager</a:t>
            </a:r>
            <a:r>
              <a:rPr lang="he-IL" dirty="0"/>
              <a:t> מכיר את המחלקה האבסטרקטית, ולא את המימושים הממשיים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DD2971-DE10-4799-9B51-43CE8D2910C5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700391" y="1420813"/>
            <a:ext cx="2823998" cy="781577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ישנה כפילות נוספת שניתן לחסוך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8D052D5-D1BB-906C-F27A-70F65F243AE9}"/>
              </a:ext>
            </a:extLst>
          </p:cNvPr>
          <p:cNvSpPr/>
          <p:nvPr/>
        </p:nvSpPr>
        <p:spPr>
          <a:xfrm>
            <a:off x="3086058" y="5840800"/>
            <a:ext cx="1933414" cy="24955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AAFCD8D-76DC-C27A-8FF4-3A44EDA8C941}"/>
              </a:ext>
            </a:extLst>
          </p:cNvPr>
          <p:cNvSpPr/>
          <p:nvPr/>
        </p:nvSpPr>
        <p:spPr>
          <a:xfrm>
            <a:off x="632766" y="5693574"/>
            <a:ext cx="1981200" cy="24955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</a:t>
            </a:r>
            <a:r>
              <a:rPr lang="en-US" dirty="0"/>
              <a:t>2</a:t>
            </a:r>
            <a:r>
              <a:rPr lang="he-IL" dirty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572195" y="3460498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481040" y="2293608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25575" y="2591120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מימוש של חישוב שכר לפי בסיס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שימוש חוזר במימוש של מחלקת האב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56" y="3013075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274320" lvl="1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671390" y="3597094"/>
            <a:ext cx="889000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sz="1600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void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(Employee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, List&lt;Double&gt; salaries) 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if (employee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instanceof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Manager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manager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List&lt;Employee&gt; employees =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manager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.getEmployees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8517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lvl="1"/>
            <a:r>
              <a:rPr lang="he-IL" dirty="0"/>
              <a:t>נבצע שינוי פשוט במחלקות כך שלכולם יהיה </a:t>
            </a:r>
            <a:r>
              <a:rPr lang="en-US" dirty="0" err="1"/>
              <a:t>getEmployees</a:t>
            </a:r>
            <a:r>
              <a:rPr lang="he-IL" dirty="0"/>
              <a:t>, ואלה שאינם מנהלים יחזירו </a:t>
            </a:r>
            <a:r>
              <a:rPr lang="en-US" dirty="0"/>
              <a:t>null</a:t>
            </a:r>
            <a:endParaRPr lang="he-IL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671387" y="3583077"/>
            <a:ext cx="889000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sz="1600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(Employee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, List&lt;Double&gt; salaries) 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List&lt;Employee&gt; employees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employee.getEmployees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if (employees 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811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460" y="1323603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1492432" y="2700586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26418" y="4028070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לכתוב קוד! </a:t>
            </a:r>
          </a:p>
          <a:p>
            <a:pPr lvl="1"/>
            <a:r>
              <a:rPr lang="he-IL" dirty="0"/>
              <a:t>נעבור רק על החלקים המרכזיים</a:t>
            </a:r>
          </a:p>
          <a:p>
            <a:pPr lvl="1"/>
            <a:r>
              <a:rPr lang="he-IL" dirty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387" y="3949446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93912" y="1513547"/>
            <a:ext cx="7992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400" dirty="0">
              <a:latin typeface="Consolas"/>
            </a:endParaRP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400" dirty="0">
              <a:latin typeface="Consolas"/>
            </a:endParaRP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400" dirty="0">
              <a:latin typeface="Consolas"/>
            </a:endParaRPr>
          </a:p>
          <a:p>
            <a:pPr algn="l" rtl="0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400" dirty="0">
              <a:latin typeface="Consolas"/>
            </a:endParaRPr>
          </a:p>
          <a:p>
            <a:pPr algn="l" rtl="0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400" dirty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4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חברת </a:t>
            </a:r>
            <a:r>
              <a:rPr lang="he-IL" dirty="0" err="1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/>
              <a:t>מנשקים, מחלקות מופשטות וירושה</a:t>
            </a:r>
          </a:p>
          <a:p>
            <a:pPr lvl="1"/>
            <a:r>
              <a:rPr lang="he-IL" sz="2400" dirty="0"/>
              <a:t>אוספים</a:t>
            </a:r>
          </a:p>
          <a:p>
            <a:r>
              <a:rPr lang="he-IL" sz="2800" dirty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726185" y="1775191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773808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7366" y="153617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950558" y="2091837"/>
            <a:ext cx="1008112" cy="229270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20066" y="2830036"/>
            <a:ext cx="1008112" cy="216001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07446" y="3309648"/>
            <a:ext cx="4896544" cy="222421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07446" y="4298188"/>
            <a:ext cx="2880320" cy="222422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 Enumerated types </a:t>
            </a:r>
            <a:r>
              <a:rPr lang="en-US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842736" y="4036880"/>
            <a:ext cx="1008112" cy="216001"/>
          </a:xfrm>
          <a:prstGeom prst="roundRect">
            <a:avLst/>
          </a:prstGeom>
          <a:noFill/>
          <a:ln w="31750"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t="56307" r="63968" b="9890"/>
          <a:stretch/>
        </p:blipFill>
        <p:spPr bwMode="auto">
          <a:xfrm>
            <a:off x="5804824" y="4362360"/>
            <a:ext cx="2799624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141970" y="5234940"/>
            <a:ext cx="681990" cy="1417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לוודא כי לעובד יש </a:t>
            </a:r>
            <a:r>
              <a:rPr lang="he-IL" b="1" dirty="0"/>
              <a:t>רק </a:t>
            </a:r>
            <a:r>
              <a:rPr lang="he-IL" dirty="0"/>
              <a:t>מנהל אחד. </a:t>
            </a:r>
          </a:p>
          <a:p>
            <a:pPr lvl="1"/>
            <a:r>
              <a:rPr lang="he-IL" dirty="0"/>
              <a:t>אין בעיה מצד העובד (משתנה יחיד למנהל)</a:t>
            </a:r>
          </a:p>
          <a:p>
            <a:pPr lvl="1"/>
            <a:r>
              <a:rPr lang="he-IL" dirty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3568" y="3417212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Hash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3458" y="3141409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>
                <a:latin typeface="Consolas"/>
              </a:rPr>
              <a:t>...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Collections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שוב, 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584276" y="3040757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return false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 true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24136" y="2332870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630898" y="2278439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>
              <a:latin typeface="Consolas"/>
            </a:endParaRP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2078595" y="5480247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 fontScale="92500" lnSpcReduction="2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709916888"/>
              </p:ext>
            </p:extLst>
          </p:nvPr>
        </p:nvGraphicFramePr>
        <p:xfrm>
          <a:off x="0" y="332656"/>
          <a:ext cx="3326860" cy="2712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 לפלט: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75173"/>
              </p:ext>
            </p:extLst>
          </p:nvPr>
        </p:nvGraphicFramePr>
        <p:xfrm>
          <a:off x="693912" y="2004381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Ruby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>
                <a:cs typeface="+mn-cs"/>
              </a:rPr>
              <a:t>עצבו מחלקות לייצוג עובדים בחברה על פי המפרט הבא: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בחברת הייטק מצליחה ישנם 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</a:t>
            </a:r>
          </a:p>
          <a:p>
            <a:r>
              <a:rPr lang="he-IL" dirty="0"/>
              <a:t>לכל עובד יש: </a:t>
            </a:r>
          </a:p>
          <a:p>
            <a:pPr lvl="1"/>
            <a:r>
              <a:rPr lang="he-IL" dirty="0"/>
              <a:t>שם </a:t>
            </a:r>
          </a:p>
          <a:p>
            <a:pPr lvl="1"/>
            <a:r>
              <a:rPr lang="he-IL" dirty="0"/>
              <a:t>מזהה מספרי </a:t>
            </a:r>
          </a:p>
          <a:p>
            <a:pPr lvl="1"/>
            <a:r>
              <a:rPr lang="he-IL" dirty="0"/>
              <a:t>בוס (מסוג מנהל)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איך מייצרים דו"ח?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שימוש ב-</a:t>
            </a:r>
            <a:r>
              <a:rPr lang="en-US" dirty="0" err="1"/>
              <a:t>instanceof</a:t>
            </a:r>
            <a:r>
              <a:rPr lang="he-IL" dirty="0"/>
              <a:t> במתודת יצירת דו"ח</a:t>
            </a:r>
          </a:p>
          <a:p>
            <a:endParaRPr lang="he-IL" dirty="0"/>
          </a:p>
          <a:p>
            <a:r>
              <a:rPr lang="he-IL" dirty="0"/>
              <a:t>שימוש ב-</a:t>
            </a:r>
            <a:r>
              <a:rPr lang="en-US" dirty="0" err="1"/>
              <a:t>toString</a:t>
            </a:r>
            <a:r>
              <a:rPr lang="he-IL" dirty="0"/>
              <a:t> (או מתודה ייעודית)</a:t>
            </a:r>
          </a:p>
          <a:p>
            <a:pPr lvl="1"/>
            <a:r>
              <a:rPr lang="he-IL" dirty="0"/>
              <a:t>תלוי במספר מצומצם של פורמטים/דו"חות?</a:t>
            </a:r>
          </a:p>
          <a:p>
            <a:endParaRPr lang="he-IL" dirty="0"/>
          </a:p>
          <a:p>
            <a:r>
              <a:rPr lang="he-IL" dirty="0"/>
              <a:t>שימוש במחלקה ייעודית לכל דו"ח</a:t>
            </a:r>
          </a:p>
          <a:p>
            <a:pPr lvl="1"/>
            <a:r>
              <a:rPr lang="he-IL" dirty="0"/>
              <a:t>תלוי בכך שאין שינויים רבים במחלקות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683568" y="1597601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732148" y="181550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>
                <a:latin typeface="Consolas"/>
              </a:rPr>
              <a:t>   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925144"/>
          </a:xfrm>
        </p:spPr>
        <p:txBody>
          <a:bodyPr>
            <a:normAutofit fontScale="92500" lnSpcReduction="2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49700260"/>
              </p:ext>
            </p:extLst>
          </p:nvPr>
        </p:nvGraphicFramePr>
        <p:xfrm>
          <a:off x="0" y="332656"/>
          <a:ext cx="3336587" cy="2673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השוואה מתאימה: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621904" y="218078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21904" y="4624972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ראינו היום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תכנון היררכית מחלקות וירושה</a:t>
            </a:r>
          </a:p>
          <a:p>
            <a:r>
              <a:rPr lang="he-IL" dirty="0"/>
              <a:t>קצת </a:t>
            </a:r>
            <a:r>
              <a:rPr lang="en-US" dirty="0" err="1"/>
              <a:t>enums</a:t>
            </a:r>
            <a:endParaRPr lang="he-IL" dirty="0"/>
          </a:p>
          <a:p>
            <a:r>
              <a:rPr lang="he-IL" dirty="0"/>
              <a:t>"חלוקת אחריות" על פעולה בין מחלקות</a:t>
            </a:r>
          </a:p>
          <a:p>
            <a:r>
              <a:rPr lang="he-IL" dirty="0"/>
              <a:t>מתודות חשובות מ-</a:t>
            </a:r>
            <a:r>
              <a:rPr lang="en-US" dirty="0"/>
              <a:t>Object</a:t>
            </a:r>
            <a:r>
              <a:rPr lang="he-IL" dirty="0"/>
              <a:t>: </a:t>
            </a:r>
            <a:r>
              <a:rPr lang="en-US" dirty="0" err="1"/>
              <a:t>toString</a:t>
            </a:r>
            <a:r>
              <a:rPr lang="en-US" dirty="0"/>
              <a:t>, equals, </a:t>
            </a:r>
            <a:r>
              <a:rPr lang="en-US" dirty="0" err="1"/>
              <a:t>hashCode</a:t>
            </a:r>
            <a:endParaRPr lang="he-IL" dirty="0"/>
          </a:p>
          <a:p>
            <a:r>
              <a:rPr lang="he-IL" dirty="0"/>
              <a:t>עוד דוגמאות לשימוש באוספים גנריים ומיון רשימות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sz="3600" dirty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הקוד נמצא במלואו באתר הקורס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b="1" dirty="0"/>
              <a:t>תוכניתנים ובודקי תוכנה </a:t>
            </a:r>
            <a:r>
              <a:rPr lang="he-IL" dirty="0"/>
              <a:t>מקבלים שכר בסיס אישי</a:t>
            </a:r>
          </a:p>
          <a:p>
            <a:pPr lvl="1"/>
            <a:r>
              <a:rPr lang="he-IL" b="1" dirty="0"/>
              <a:t>בודקי תוכנה </a:t>
            </a:r>
            <a:r>
              <a:rPr lang="he-IL" dirty="0"/>
              <a:t>מקבלים גם בונוס על כל באג שמצאו השבוע (בונוס קבוע לכל הבודקים).</a:t>
            </a:r>
          </a:p>
          <a:p>
            <a:pPr lvl="1"/>
            <a:r>
              <a:rPr lang="he-IL" b="1" dirty="0"/>
              <a:t>מנהל</a:t>
            </a:r>
            <a:r>
              <a:rPr lang="he-IL" dirty="0"/>
              <a:t>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209" y="1537285"/>
            <a:ext cx="7101191" cy="409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70000" lnSpcReduction="20000"/>
          </a:bodyPr>
          <a:lstStyle/>
          <a:p>
            <a:r>
              <a:rPr lang="he-IL" dirty="0"/>
              <a:t>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מנהלים.</a:t>
            </a:r>
          </a:p>
          <a:p>
            <a:r>
              <a:rPr lang="he-IL" dirty="0"/>
              <a:t>לכל עובד יש שם, מזהה מספרי ובוס (מסוג מנהל).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518299" y="2599640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4A2790-6E86-4149-95AF-02E5FCA222B3}"/>
              </a:ext>
            </a:extLst>
          </p:cNvPr>
          <p:cNvSpPr txBox="1"/>
          <p:nvPr/>
        </p:nvSpPr>
        <p:spPr>
          <a:xfrm>
            <a:off x="6733161" y="285293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הכלה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dirty="0"/>
              <a:t>תוכניתנים ובודקי תוכנה מקבלים שכר בסיס אישי</a:t>
            </a:r>
          </a:p>
          <a:p>
            <a:pPr lvl="1"/>
            <a:r>
              <a:rPr lang="he-IL" dirty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/>
              <a:t>מנהל מקבל</a:t>
            </a:r>
            <a:r>
              <a:rPr lang="en-US" dirty="0"/>
              <a:t> </a:t>
            </a:r>
            <a:r>
              <a:rPr lang="he-IL" dirty="0"/>
              <a:t>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8136" y="4141221"/>
            <a:ext cx="6867728" cy="256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6536987" y="2268389"/>
            <a:ext cx="1314836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1306965" y="5342876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477089" y="5473743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815191" y="2271545"/>
            <a:ext cx="1658202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477089" y="5649011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644292" y="5351114"/>
            <a:ext cx="1771136" cy="172995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34429" y="4624517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פונקציות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76296" y="5518806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C00000"/>
                </a:solidFill>
              </a:rPr>
              <a:t>שדות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13251" y="3585622"/>
            <a:ext cx="1538572" cy="376211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7" grpId="0"/>
      <p:bldP spid="19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664" y="1308152"/>
            <a:ext cx="8529661" cy="546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398952" y="4822421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529832" y="5887599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303606"/>
            <a:ext cx="8536757" cy="546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966298" y="3564176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409268" y="356417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24246" y="3564176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924246" y="4998380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409268" y="5358625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66298" y="5034589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24880" y="1643995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Duplicate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citation_theme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ecitation_theme" id="{828E4662-4605-4BB9-9CE3-E56E76F2CB6B}" vid="{C068134E-AE9C-4EC1-9C0C-602BF2A89DC3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recitation_theme</Template>
  <TotalTime>9605</TotalTime>
  <Words>2062</Words>
  <Application>Microsoft Office PowerPoint</Application>
  <PresentationFormat>On-screen Show (4:3)</PresentationFormat>
  <Paragraphs>461</Paragraphs>
  <Slides>36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Segoe UI</vt:lpstr>
      <vt:lpstr>Times New Roman</vt:lpstr>
      <vt:lpstr>Wingdings</vt:lpstr>
      <vt:lpstr>recitation_theme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Ilya Shevrin</cp:lastModifiedBy>
  <cp:revision>395</cp:revision>
  <dcterms:created xsi:type="dcterms:W3CDTF">2012-12-30T18:02:14Z</dcterms:created>
  <dcterms:modified xsi:type="dcterms:W3CDTF">2024-03-12T19:02:13Z</dcterms:modified>
</cp:coreProperties>
</file>