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56"/>
  </p:notesMasterIdLst>
  <p:handoutMasterIdLst>
    <p:handoutMasterId r:id="rId57"/>
  </p:handoutMasterIdLst>
  <p:sldIdLst>
    <p:sldId id="287" r:id="rId2"/>
    <p:sldId id="323" r:id="rId3"/>
    <p:sldId id="324" r:id="rId4"/>
    <p:sldId id="325" r:id="rId5"/>
    <p:sldId id="355" r:id="rId6"/>
    <p:sldId id="326" r:id="rId7"/>
    <p:sldId id="356" r:id="rId8"/>
    <p:sldId id="327" r:id="rId9"/>
    <p:sldId id="354" r:id="rId10"/>
    <p:sldId id="328" r:id="rId11"/>
    <p:sldId id="358" r:id="rId12"/>
    <p:sldId id="329" r:id="rId13"/>
    <p:sldId id="359" r:id="rId14"/>
    <p:sldId id="330" r:id="rId15"/>
    <p:sldId id="332" r:id="rId16"/>
    <p:sldId id="357" r:id="rId17"/>
    <p:sldId id="333" r:id="rId18"/>
    <p:sldId id="360" r:id="rId19"/>
    <p:sldId id="334" r:id="rId20"/>
    <p:sldId id="361" r:id="rId21"/>
    <p:sldId id="335" r:id="rId22"/>
    <p:sldId id="362" r:id="rId23"/>
    <p:sldId id="336" r:id="rId24"/>
    <p:sldId id="363" r:id="rId25"/>
    <p:sldId id="337" r:id="rId26"/>
    <p:sldId id="364" r:id="rId27"/>
    <p:sldId id="339" r:id="rId28"/>
    <p:sldId id="340" r:id="rId29"/>
    <p:sldId id="365" r:id="rId30"/>
    <p:sldId id="341" r:id="rId31"/>
    <p:sldId id="366" r:id="rId32"/>
    <p:sldId id="342" r:id="rId33"/>
    <p:sldId id="343" r:id="rId34"/>
    <p:sldId id="344" r:id="rId35"/>
    <p:sldId id="367" r:id="rId36"/>
    <p:sldId id="345" r:id="rId37"/>
    <p:sldId id="368" r:id="rId38"/>
    <p:sldId id="346" r:id="rId39"/>
    <p:sldId id="369" r:id="rId40"/>
    <p:sldId id="348" r:id="rId41"/>
    <p:sldId id="370" r:id="rId42"/>
    <p:sldId id="349" r:id="rId43"/>
    <p:sldId id="350" r:id="rId44"/>
    <p:sldId id="351" r:id="rId45"/>
    <p:sldId id="371" r:id="rId46"/>
    <p:sldId id="352" r:id="rId47"/>
    <p:sldId id="372" r:id="rId48"/>
    <p:sldId id="373" r:id="rId49"/>
    <p:sldId id="374" r:id="rId50"/>
    <p:sldId id="375" r:id="rId51"/>
    <p:sldId id="376" r:id="rId52"/>
    <p:sldId id="377" r:id="rId53"/>
    <p:sldId id="378" r:id="rId54"/>
    <p:sldId id="380" r:id="rId55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0" autoAdjust="0"/>
    <p:restoredTop sz="68659" autoAdjust="0"/>
  </p:normalViewPr>
  <p:slideViewPr>
    <p:cSldViewPr snapToGrid="0">
      <p:cViewPr varScale="1">
        <p:scale>
          <a:sx n="96" d="100"/>
          <a:sy n="96" d="100"/>
        </p:scale>
        <p:origin x="42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14528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694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l">
              <a:defRPr sz="13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14528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l">
              <a:defRPr sz="13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414528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694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l">
              <a:defRPr sz="13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414528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l">
              <a:defRPr sz="13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6644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0413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0304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1595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08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18564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6585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03840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18838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06417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106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952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78432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86388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400419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55615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25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326678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26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0110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785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28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9018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29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92442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542377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30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72837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31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3775" cy="3602037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693" y="4560764"/>
            <a:ext cx="5851815" cy="4321696"/>
          </a:xfrm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38786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886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33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28592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34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871058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35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7512368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13865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51193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98149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39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3038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013678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40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029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41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5654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42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7528337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43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5154189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44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31565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45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012721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607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48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62840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54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63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396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688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72161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4718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9949" indent="-229949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391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24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336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236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79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725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911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33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971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833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156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456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endParaRPr lang="he-IL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</a:rPr>
              <a:t>תרגול השלמה: </a:t>
            </a:r>
          </a:p>
          <a:p>
            <a:r>
              <a:rPr lang="he-IL" sz="4400" b="1" dirty="0">
                <a:solidFill>
                  <a:srgbClr val="000099"/>
                </a:solidFill>
              </a:rPr>
              <a:t>סיכום וחזרה</a:t>
            </a:r>
            <a:endParaRPr lang="en-US" sz="4400" b="1" dirty="0">
              <a:solidFill>
                <a:srgbClr val="000099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912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0440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43157" y="1952625"/>
            <a:ext cx="2090055" cy="361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616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443157" y="1952625"/>
            <a:ext cx="2090055" cy="361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cannot hide the public abstract method in C</a:t>
            </a: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3102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The following table shows the access to members permitted by each modifier</a:t>
            </a:r>
            <a:endParaRPr lang="he-IL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6BA2F5E-DB9A-40D5-B4B1-C8B60711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63449"/>
              </p:ext>
            </p:extLst>
          </p:nvPr>
        </p:nvGraphicFramePr>
        <p:xfrm>
          <a:off x="1210890" y="2780228"/>
          <a:ext cx="7596843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48172">
                  <a:extLst>
                    <a:ext uri="{9D8B030D-6E8A-4147-A177-3AD203B41FA5}">
                      <a16:colId xmlns:a16="http://schemas.microsoft.com/office/drawing/2014/main" val="2881005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85565705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408673204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747704657"/>
                    </a:ext>
                  </a:extLst>
                </a:gridCol>
                <a:gridCol w="1476163">
                  <a:extLst>
                    <a:ext uri="{9D8B030D-6E8A-4147-A177-3AD203B41FA5}">
                      <a16:colId xmlns:a16="http://schemas.microsoft.com/office/drawing/2014/main" val="1904745814"/>
                    </a:ext>
                  </a:extLst>
                </a:gridCol>
              </a:tblGrid>
              <a:tr h="12319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Modifier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18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public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protected 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55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No modifier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2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private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398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BE444E2-D863-4B41-B591-BC95F942F519}"/>
              </a:ext>
            </a:extLst>
          </p:cNvPr>
          <p:cNvSpPr txBox="1"/>
          <p:nvPr/>
        </p:nvSpPr>
        <p:spPr>
          <a:xfrm>
            <a:off x="2831070" y="231094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b="1" dirty="0">
                <a:latin typeface="+mn-lt"/>
                <a:cs typeface="+mn-cs"/>
              </a:rPr>
              <a:t>Access Level</a:t>
            </a:r>
            <a:endParaRPr lang="en-IL" b="1" dirty="0"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64" y="6536323"/>
            <a:ext cx="77946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dirty="0"/>
              <a:t>https://docs.oracle.com/javase/tutorial/java/javaOO/accesscontrol.html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794" y="39209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default</a:t>
            </a:r>
          </a:p>
        </p:txBody>
      </p:sp>
    </p:spTree>
    <p:extLst>
      <p:ext uri="{BB962C8B-B14F-4D97-AF65-F5344CB8AC3E}">
        <p14:creationId xmlns:p14="http://schemas.microsoft.com/office/powerpoint/2010/main" val="4163244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291504237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338781" cy="3603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>
                <a:latin typeface="Arial" pitchFamily="34" charset="0"/>
                <a:cs typeface="Arial" pitchFamily="34" charset="0"/>
              </a:rPr>
              <a:t>casting</a:t>
            </a:r>
          </a:p>
        </p:txBody>
      </p:sp>
    </p:spTree>
    <p:extLst>
      <p:ext uri="{BB962C8B-B14F-4D97-AF65-F5344CB8AC3E}">
        <p14:creationId xmlns:p14="http://schemas.microsoft.com/office/powerpoint/2010/main" val="548724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20" grpId="0" animBg="1"/>
      <p:bldP spid="15749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12233415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10579" y="3680271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18</a:t>
            </a:fld>
            <a:endParaRPr lang="en-US"/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method from A"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07745246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540088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בחינה באופק!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he-IL" sz="2800" dirty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400" dirty="0"/>
              <a:t>כל ההרצאות </a:t>
            </a:r>
            <a:endParaRPr lang="en-US" sz="2400" dirty="0"/>
          </a:p>
          <a:p>
            <a:pPr lvl="1" eaLnBrk="1" hangingPunct="1"/>
            <a:r>
              <a:rPr lang="he-IL" sz="2400" dirty="0"/>
              <a:t>כל תרגולים</a:t>
            </a:r>
          </a:p>
          <a:p>
            <a:pPr lvl="1" eaLnBrk="1" hangingPunct="1"/>
            <a:r>
              <a:rPr lang="he-IL" sz="2400" dirty="0"/>
              <a:t>כל תרגילי בית</a:t>
            </a:r>
          </a:p>
          <a:p>
            <a:pPr eaLnBrk="1" hangingPunct="1"/>
            <a:r>
              <a:rPr lang="he-IL" sz="2800" dirty="0"/>
              <a:t>חומר סגור</a:t>
            </a:r>
            <a:endParaRPr lang="en-US" sz="2800" dirty="0"/>
          </a:p>
          <a:p>
            <a:pPr eaLnBrk="1" hangingPunct="1"/>
            <a:r>
              <a:rPr lang="he-IL" sz="2800" dirty="0"/>
              <a:t>חלק פתוח (כולל שאלת </a:t>
            </a:r>
            <a:r>
              <a:rPr lang="en-US" sz="2800" dirty="0"/>
              <a:t>Design</a:t>
            </a:r>
            <a:r>
              <a:rPr lang="he-IL" sz="2800" dirty="0"/>
              <a:t>)</a:t>
            </a:r>
          </a:p>
          <a:p>
            <a:pPr eaLnBrk="1" hangingPunct="1"/>
            <a:r>
              <a:rPr lang="he-IL" sz="2800" dirty="0"/>
              <a:t>חלק אמריקאי</a:t>
            </a:r>
          </a:p>
          <a:p>
            <a:pPr eaLnBrk="1" hangingPunct="1"/>
            <a:endParaRPr lang="he-IL" sz="28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2504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721546"/>
            <a:ext cx="7920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072777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99592" y="3681028"/>
            <a:ext cx="1764196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71600" y="1988840"/>
            <a:ext cx="82809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</a:t>
            </a:r>
            <a:r>
              <a:rPr lang="en-US" sz="4000" b="1" dirty="0">
                <a:latin typeface="Calibri" pitchFamily="34" charset="0"/>
              </a:rPr>
              <a:t>3</a:t>
            </a:r>
            <a:r>
              <a:rPr lang="he-IL" sz="4000" b="1" dirty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static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721509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99592" y="3681028"/>
            <a:ext cx="1764196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71600" y="1988840"/>
            <a:ext cx="828092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</a:t>
            </a:r>
            <a:r>
              <a:rPr lang="en-US" sz="4000" b="1" dirty="0">
                <a:latin typeface="Calibri" pitchFamily="34" charset="0"/>
              </a:rPr>
              <a:t>3</a:t>
            </a:r>
            <a:r>
              <a:rPr lang="he-IL" sz="4000" b="1" dirty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static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CB7F04-3D06-2659-00F9-DD7F2F2CB12F}"/>
              </a:ext>
            </a:extLst>
          </p:cNvPr>
          <p:cNvSpPr/>
          <p:nvPr/>
        </p:nvSpPr>
        <p:spPr bwMode="auto">
          <a:xfrm>
            <a:off x="4934086" y="2778125"/>
            <a:ext cx="3880966" cy="11430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/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rPr>
              <a:t>Compilation Error:</a:t>
            </a:r>
          </a:p>
          <a:p>
            <a:pPr rtl="1"/>
            <a:r>
              <a:rPr lang="en-US" dirty="0"/>
              <a:t>foo() in B cannot override foo() in A.</a:t>
            </a:r>
            <a:br>
              <a:rPr lang="en-US" dirty="0"/>
            </a:br>
            <a:r>
              <a:rPr lang="en-US" dirty="0"/>
              <a:t>overriding method is static.</a:t>
            </a:r>
            <a:endParaRPr lang="he-IL" dirty="0">
              <a:cs typeface="Arial" pitchFamily="34" charset="0"/>
            </a:endParaRPr>
          </a:p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7307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51843" y="3701231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23851" y="2009043"/>
            <a:ext cx="16921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</a:t>
            </a:r>
            <a:r>
              <a:rPr lang="en-US" sz="4000" b="1" dirty="0">
                <a:latin typeface="Calibri" pitchFamily="34" charset="0"/>
              </a:rPr>
              <a:t>4</a:t>
            </a:r>
            <a:r>
              <a:rPr lang="he-IL" sz="4000" b="1" dirty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public static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2361713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51843" y="3714483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23851" y="2009043"/>
            <a:ext cx="1692188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</a:t>
            </a:r>
            <a:r>
              <a:rPr lang="en-US" sz="4000" b="1" dirty="0">
                <a:latin typeface="Calibri" pitchFamily="34" charset="0"/>
              </a:rPr>
              <a:t>4</a:t>
            </a:r>
            <a:r>
              <a:rPr lang="he-IL" sz="4000" b="1" dirty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public static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CB7F04-3D06-2659-00F9-DD7F2F2CB12F}"/>
              </a:ext>
            </a:extLst>
          </p:cNvPr>
          <p:cNvSpPr/>
          <p:nvPr/>
        </p:nvSpPr>
        <p:spPr bwMode="auto">
          <a:xfrm>
            <a:off x="4934086" y="2778125"/>
            <a:ext cx="3880966" cy="11430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/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rPr>
              <a:t>Compilation Error:</a:t>
            </a:r>
          </a:p>
          <a:p>
            <a:pPr rtl="1"/>
            <a:r>
              <a:rPr lang="en-US" dirty="0"/>
              <a:t>foo() in B cannot override foo() in A.</a:t>
            </a:r>
            <a:br>
              <a:rPr lang="en-US" dirty="0"/>
            </a:br>
            <a:r>
              <a:rPr lang="en-US" dirty="0"/>
              <a:t>overridden method is static.</a:t>
            </a:r>
            <a:endParaRPr lang="he-IL" dirty="0">
              <a:cs typeface="Arial" pitchFamily="34" charset="0"/>
            </a:endParaRPr>
          </a:p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724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43135" y="3696766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15143" y="2004578"/>
            <a:ext cx="1800200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</a:t>
            </a:r>
            <a:r>
              <a:rPr lang="en-US" sz="4000" b="1" dirty="0">
                <a:latin typeface="Calibri" pitchFamily="34" charset="0"/>
              </a:rPr>
              <a:t>5</a:t>
            </a:r>
            <a:r>
              <a:rPr lang="he-IL" sz="4000" b="1" dirty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private static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244216" y="4705473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4210888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943135" y="3696766"/>
            <a:ext cx="936104" cy="24009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015143" y="2004578"/>
            <a:ext cx="1800200" cy="2880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</a:t>
            </a:r>
            <a:r>
              <a:rPr lang="en-US" sz="4000" b="1" dirty="0">
                <a:latin typeface="Calibri" pitchFamily="34" charset="0"/>
              </a:rPr>
              <a:t>5</a:t>
            </a:r>
            <a:r>
              <a:rPr lang="he-IL" sz="4000" b="1" dirty="0">
                <a:latin typeface="Calibri" pitchFamily="34" charset="0"/>
              </a:rPr>
              <a:t>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 private static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foo()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129916" y="5023761"/>
            <a:ext cx="6490084" cy="1693813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BindingTest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	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main(String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[]) {</a:t>
            </a:r>
            <a:endParaRPr lang="en-US" sz="1800" dirty="0">
              <a:latin typeface="Consolas" panose="020B0609020204030204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b.foo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altLang="zh-TW" sz="1800" dirty="0">
              <a:solidFill>
                <a:srgbClr val="000000"/>
              </a:solidFill>
              <a:latin typeface="Consolas" panose="020B0609020204030204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724400" y="5870668"/>
            <a:ext cx="3348434" cy="7554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  <p:sp>
        <p:nvSpPr>
          <p:cNvPr id="14" name="Vertical Scroll 6">
            <a:extLst>
              <a:ext uri="{FF2B5EF4-FFF2-40B4-BE49-F238E27FC236}">
                <a16:creationId xmlns:a16="http://schemas.microsoft.com/office/drawing/2014/main" id="{1045DD37-F339-8B61-2595-EDF70CEFD27B}"/>
              </a:ext>
            </a:extLst>
          </p:cNvPr>
          <p:cNvSpPr/>
          <p:nvPr/>
        </p:nvSpPr>
        <p:spPr>
          <a:xfrm>
            <a:off x="6568800" y="3212976"/>
            <a:ext cx="1512168" cy="94247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032187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59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itchFamily="18" charset="-120"/>
              </a:rPr>
              <a:t>Binding</a:t>
            </a:r>
            <a:endParaRPr lang="en-US" b="1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6111" y="6248400"/>
            <a:ext cx="1905000" cy="457200"/>
          </a:xfrm>
        </p:spPr>
        <p:txBody>
          <a:bodyPr/>
          <a:lstStyle/>
          <a:p>
            <a:pPr>
              <a:defRPr/>
            </a:pPr>
            <a:fld id="{BD65C88B-8F54-4737-A8DE-E1BF54D8B715}" type="slidenum">
              <a:rPr lang="he-IL" sz="900"/>
              <a:pPr>
                <a:defRPr/>
              </a:pPr>
              <a:t>28</a:t>
            </a:fld>
            <a:endParaRPr lang="en-US" sz="90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603986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foo() {   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A.foo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A.bar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foo();</a:t>
            </a:r>
            <a:endParaRPr lang="en-US" sz="14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672438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314629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7" name="AutoShape 7"/>
          <p:cNvSpPr>
            <a:spLocks/>
          </p:cNvSpPr>
          <p:nvPr/>
        </p:nvSpPr>
        <p:spPr bwMode="auto">
          <a:xfrm>
            <a:off x="3880350" y="5628547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1600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sz="1600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197308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itchFamily="18" charset="-120"/>
              </a:rPr>
              <a:t>Binding</a:t>
            </a:r>
            <a:endParaRPr lang="en-US" b="1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29</a:t>
            </a:fld>
            <a:endParaRPr lang="en-US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603986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>
                <a:latin typeface="Consolas" pitchFamily="49" charset="0"/>
              </a:rPr>
              <a:t>	</a:t>
            </a:r>
            <a:r>
              <a:rPr lang="en-US" sz="1400" b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 foo() {   				System.</a:t>
            </a:r>
            <a:r>
              <a:rPr lang="en-US" sz="1400" i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40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 bar() {					System.</a:t>
            </a:r>
            <a:r>
              <a:rPr lang="en-US" sz="1400" i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.println(</a:t>
            </a:r>
            <a:r>
              <a:rPr lang="en-US" sz="140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40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>
                <a:latin typeface="Consolas" pitchFamily="49" charset="0"/>
                <a:cs typeface="Consolas" pitchFamily="49" charset="0"/>
              </a:rPr>
              <a:t>		foo();</a:t>
            </a:r>
            <a:endParaRPr lang="en-US" sz="1400" i="1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672438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AutoShape 8"/>
          <p:cNvSpPr>
            <a:spLocks/>
          </p:cNvSpPr>
          <p:nvPr/>
        </p:nvSpPr>
        <p:spPr bwMode="auto">
          <a:xfrm>
            <a:off x="1468082" y="5592543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1400" dirty="0">
                <a:latin typeface="Arial" pitchFamily="34" charset="0"/>
                <a:cs typeface="Arial" pitchFamily="34" charset="0"/>
              </a:rPr>
              <a:t>הפלט: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1400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sz="1400" dirty="0">
                <a:latin typeface="Consolas" pitchFamily="49" charset="0"/>
                <a:cs typeface="Consolas" pitchFamily="49" charset="0"/>
              </a:rPr>
              <a:t>B.foo()</a:t>
            </a:r>
          </a:p>
        </p:txBody>
      </p:sp>
      <p:sp>
        <p:nvSpPr>
          <p:cNvPr id="17" name="AutoShape 7"/>
          <p:cNvSpPr>
            <a:spLocks/>
          </p:cNvSpPr>
          <p:nvPr/>
        </p:nvSpPr>
        <p:spPr bwMode="auto">
          <a:xfrm>
            <a:off x="3880350" y="5628547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1400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sz="1400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2951491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קצת על מנשקים</a:t>
            </a: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/>
              <a:t>מנשק יכול להרחיב </a:t>
            </a:r>
            <a:r>
              <a:rPr lang="he-IL" b="1" dirty="0"/>
              <a:t>יותר ממנשק אחד</a:t>
            </a:r>
            <a:endParaRPr lang="en-US" dirty="0"/>
          </a:p>
          <a:p>
            <a:r>
              <a:rPr lang="he-IL" dirty="0"/>
              <a:t>שירותים במנשק יכולים להיות:</a:t>
            </a:r>
          </a:p>
          <a:p>
            <a:pPr lvl="1"/>
            <a:r>
              <a:rPr lang="he-IL" dirty="0"/>
              <a:t>פרטיים (החלק מ-</a:t>
            </a:r>
            <a:r>
              <a:rPr lang="en-US" dirty="0"/>
              <a:t>java 9</a:t>
            </a:r>
            <a:r>
              <a:rPr lang="he-IL" dirty="0"/>
              <a:t>)</a:t>
            </a:r>
          </a:p>
          <a:p>
            <a:pPr lvl="1"/>
            <a:r>
              <a:rPr lang="he-IL" b="1" dirty="0"/>
              <a:t>ציבוריים, וכברירת מחדל מופשטים</a:t>
            </a:r>
            <a:endParaRPr lang="en-US" b="1" dirty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The modifiers of foo1 and foo2 are the same.</a:t>
            </a:r>
          </a:p>
          <a:p>
            <a:pPr algn="l" rtl="0" eaLnBrk="1" hangingPunct="1"/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67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itchFamily="18" charset="-120"/>
              </a:rPr>
              <a:t>Binding (2)</a:t>
            </a:r>
            <a:endParaRPr lang="en-US" b="1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45033" y="1982050"/>
            <a:ext cx="873166" cy="24078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736510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foo() {   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A.foo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A.bar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foo();</a:t>
            </a:r>
            <a:endParaRPr lang="en-US" sz="14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804962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31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b="1" dirty="0">
                <a:ea typeface="PMingLiU" pitchFamily="18" charset="-120"/>
              </a:rPr>
              <a:t>Binding (2)</a:t>
            </a:r>
            <a:endParaRPr lang="en-US" b="1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>
                <a:latin typeface="Consolas" pitchFamily="49" charset="0"/>
                <a:cs typeface="Consolas" pitchFamily="49" charset="0"/>
              </a:rPr>
              <a:t>A.foo()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14400" y="1942293"/>
            <a:ext cx="873166" cy="24078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763015" y="1709928"/>
            <a:ext cx="4896544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foo() {   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A.foo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4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A.bar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foo();</a:t>
            </a:r>
            <a:endParaRPr lang="en-US" sz="14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831467" y="1673415"/>
            <a:ext cx="5021335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622300" indent="-6223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288127" y="1632103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69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b="1" dirty="0"/>
              <a:t>סדר הפעולות ביצירת אובייקט</a:t>
            </a:r>
            <a:endParaRPr lang="en-US" b="1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7466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b="1" dirty="0"/>
              <a:t>סדר הפעולות ביצירת אובייקט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2280" y="6503336"/>
            <a:ext cx="1905000" cy="457200"/>
          </a:xfrm>
        </p:spPr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914400" y="1600200"/>
            <a:ext cx="7772400" cy="49971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b="1">
                <a:solidFill>
                  <a:srgbClr val="7F0055"/>
                </a:solidFill>
                <a:latin typeface="Consolas"/>
                <a:ea typeface="Calibri"/>
              </a:rPr>
              <a:t>public class </a:t>
            </a:r>
            <a:r>
              <a:rPr lang="en-US" sz="3200">
                <a:latin typeface="Consolas"/>
                <a:ea typeface="Calibri"/>
              </a:rPr>
              <a:t>B</a:t>
            </a:r>
            <a:r>
              <a:rPr lang="en-US" sz="3200" b="1">
                <a:solidFill>
                  <a:srgbClr val="7F0055"/>
                </a:solidFill>
                <a:latin typeface="Consolas"/>
                <a:ea typeface="Calibri"/>
              </a:rPr>
              <a:t> extends </a:t>
            </a:r>
            <a:r>
              <a:rPr lang="en-US" sz="3200">
                <a:latin typeface="Consolas"/>
                <a:ea typeface="Calibri"/>
              </a:rPr>
              <a:t>A{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>
                <a:latin typeface="Consolas"/>
                <a:ea typeface="Calibri"/>
              </a:rPr>
              <a:t>	String </a:t>
            </a:r>
            <a:r>
              <a:rPr lang="en-US" sz="3200">
                <a:solidFill>
                  <a:srgbClr val="2A00FF"/>
                </a:solidFill>
                <a:latin typeface="Consolas"/>
                <a:ea typeface="Calibri"/>
              </a:rPr>
              <a:t>bar</a:t>
            </a:r>
            <a:r>
              <a:rPr lang="en-US" sz="3200">
                <a:latin typeface="Consolas"/>
                <a:ea typeface="Calibri"/>
              </a:rPr>
              <a:t> = </a:t>
            </a:r>
            <a:r>
              <a:rPr lang="en-US" sz="3200">
                <a:solidFill>
                  <a:srgbClr val="2A00FF"/>
                </a:solidFill>
                <a:latin typeface="Consolas"/>
                <a:ea typeface="Calibri"/>
              </a:rPr>
              <a:t>“B.bar”</a:t>
            </a:r>
            <a:r>
              <a:rPr lang="en-US" sz="3200">
                <a:latin typeface="Consolas"/>
                <a:ea typeface="Calibri"/>
              </a:rPr>
              <a:t>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>
                <a:latin typeface="Consolas"/>
                <a:ea typeface="Calibri"/>
              </a:rPr>
              <a:t>	B() { foo(); }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>
                <a:latin typeface="Consolas"/>
                <a:ea typeface="Calibri"/>
              </a:rPr>
              <a:t>}</a:t>
            </a:r>
            <a:endParaRPr lang="he-IL" sz="3200">
              <a:latin typeface="Consolas"/>
              <a:ea typeface="Calibri"/>
            </a:endParaRP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tabLst>
                <a:tab pos="185738" algn="l"/>
                <a:tab pos="357188" algn="l"/>
                <a:tab pos="542925" algn="l"/>
              </a:tabLst>
            </a:pPr>
            <a:endParaRPr lang="he-IL" sz="3200" dirty="0">
              <a:latin typeface="Consolas"/>
              <a:ea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2080" y="3152975"/>
            <a:ext cx="5916880" cy="33670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latin typeface="Consolas"/>
                <a:ea typeface="Calibri"/>
                <a:cs typeface="+mn-cs"/>
              </a:rPr>
              <a:t> </a:t>
            </a: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B(){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bar = null;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super();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bar = “</a:t>
            </a:r>
            <a:r>
              <a:rPr lang="en-US" sz="32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B.bar</a:t>
            </a: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”;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			foo();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/>
                <a:ea typeface="Calibri"/>
                <a:cs typeface="+mn-cs"/>
              </a:rPr>
              <a:t> }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endParaRPr lang="he-IL" sz="3200" dirty="0">
              <a:latin typeface="Consolas"/>
              <a:ea typeface="Calibri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48064" y="3105355"/>
            <a:ext cx="3538736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 rtl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he-IL" sz="2000" b="1" u="sng" dirty="0">
                <a:solidFill>
                  <a:srgbClr val="C00000"/>
                </a:solidFill>
                <a:latin typeface="Consolas"/>
                <a:ea typeface="Calibri"/>
                <a:cs typeface="+mn-cs"/>
              </a:rPr>
              <a:t>סדר הפעולות ביצירת אובייקט</a:t>
            </a:r>
            <a:endParaRPr lang="en-US" sz="2000" b="1" u="sng" dirty="0">
              <a:solidFill>
                <a:srgbClr val="C00000"/>
              </a:solidFill>
              <a:latin typeface="Consolas"/>
              <a:ea typeface="Calibri"/>
              <a:cs typeface="+mn-cs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אתחול ערך </a:t>
            </a:r>
            <a:r>
              <a:rPr lang="he-IL" sz="1600" dirty="0" err="1">
                <a:cs typeface="+mn-cs"/>
              </a:rPr>
              <a:t>דיפולטי</a:t>
            </a:r>
            <a:r>
              <a:rPr lang="he-IL" sz="1600" dirty="0">
                <a:cs typeface="+mn-cs"/>
              </a:rPr>
              <a:t> לשדות מופע.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קריאה לבנאי של מחלקת האב (שגורר אותו סדר פעולות רקורסיבית).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אתחול שדות מופע לפי הערכים שהושמו להם בשורה שבה הם מוגדרים.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ביצוע שאר הקוד של הבנאי.</a:t>
            </a:r>
          </a:p>
        </p:txBody>
      </p:sp>
    </p:spTree>
    <p:extLst>
      <p:ext uri="{BB962C8B-B14F-4D97-AF65-F5344CB8AC3E}">
        <p14:creationId xmlns:p14="http://schemas.microsoft.com/office/powerpoint/2010/main" val="1240399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3D3B4-873C-40E8-BE54-A5C95CAA810B}"/>
              </a:ext>
            </a:extLst>
          </p:cNvPr>
          <p:cNvSpPr txBox="1"/>
          <p:nvPr/>
        </p:nvSpPr>
        <p:spPr>
          <a:xfrm>
            <a:off x="6804247" y="4382352"/>
            <a:ext cx="19709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מה פלט התוכנית?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9530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l" rtl="0"/>
            <a:endParaRPr lang="en-US" dirty="0">
              <a:solidFill>
                <a:srgbClr val="000000"/>
              </a:solidFill>
              <a:latin typeface="Consolas"/>
            </a:endParaRPr>
          </a:p>
          <a:p>
            <a:pPr algn="l" rtl="0"/>
            <a:r>
              <a:rPr lang="en-US" dirty="0" err="1">
                <a:solidFill>
                  <a:srgbClr val="000000"/>
                </a:solidFill>
                <a:latin typeface="Consolas"/>
              </a:rPr>
              <a:t>B.foo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(): bar = null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pPr algn="l" rtl="0"/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3D3B4-873C-40E8-BE54-A5C95CAA810B}"/>
              </a:ext>
            </a:extLst>
          </p:cNvPr>
          <p:cNvSpPr txBox="1"/>
          <p:nvPr/>
        </p:nvSpPr>
        <p:spPr>
          <a:xfrm>
            <a:off x="4149223" y="4382353"/>
            <a:ext cx="4625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מה פלט התוכנית?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32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36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/>
              <a:t>What is the output?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1295636" y="5409220"/>
            <a:ext cx="1260140" cy="252028"/>
          </a:xfrm>
          <a:prstGeom prst="roundRect">
            <a:avLst/>
          </a:prstGeom>
          <a:solidFill>
            <a:srgbClr val="FF7C80">
              <a:alpha val="23137"/>
            </a:srgb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24371" y="3743929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824371" y="1600200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824371" y="2816982"/>
            <a:ext cx="183233" cy="746629"/>
          </a:xfrm>
          <a:prstGeom prst="leftBrac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8082" y="196014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705" y="299094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6" name="Rectangle 5"/>
          <p:cNvSpPr/>
          <p:nvPr/>
        </p:nvSpPr>
        <p:spPr>
          <a:xfrm>
            <a:off x="558082" y="407351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199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37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6277140" y="2276475"/>
            <a:ext cx="180057" cy="738293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295636" y="5409220"/>
            <a:ext cx="1260140" cy="252028"/>
          </a:xfrm>
          <a:prstGeom prst="roundRect">
            <a:avLst/>
          </a:prstGeom>
          <a:solidFill>
            <a:srgbClr val="FF7C80">
              <a:alpha val="23137"/>
            </a:srgb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24371" y="3743929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824371" y="1600200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824371" y="2816982"/>
            <a:ext cx="183233" cy="746629"/>
          </a:xfrm>
          <a:prstGeom prst="leftBrac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8082" y="196014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705" y="299094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6" name="Rectangle 5"/>
          <p:cNvSpPr/>
          <p:nvPr/>
        </p:nvSpPr>
        <p:spPr>
          <a:xfrm>
            <a:off x="558082" y="407351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5158" grpId="0" animBg="1"/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he-IL" sz="12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a"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38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/>
              <a:t>What is the output?</a:t>
            </a:r>
          </a:p>
        </p:txBody>
      </p:sp>
    </p:spTree>
    <p:extLst>
      <p:ext uri="{BB962C8B-B14F-4D97-AF65-F5344CB8AC3E}">
        <p14:creationId xmlns:p14="http://schemas.microsoft.com/office/powerpoint/2010/main" val="5694166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he-IL" sz="12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a"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39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a</a:t>
            </a:r>
          </a:p>
        </p:txBody>
      </p:sp>
    </p:spTree>
    <p:extLst>
      <p:ext uri="{BB962C8B-B14F-4D97-AF65-F5344CB8AC3E}">
        <p14:creationId xmlns:p14="http://schemas.microsoft.com/office/powerpoint/2010/main" val="340163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Foo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  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  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074709180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7667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41</a:t>
            </a:fld>
            <a:endParaRPr lang="en-US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58B2E652-C718-4AD7-85F1-CF492316EFF9}"/>
              </a:ext>
            </a:extLst>
          </p:cNvPr>
          <p:cNvSpPr txBox="1"/>
          <p:nvPr/>
        </p:nvSpPr>
        <p:spPr>
          <a:xfrm>
            <a:off x="643392" y="4904752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0B065018-D90A-4BBB-9891-288A8F62A198}"/>
              </a:ext>
            </a:extLst>
          </p:cNvPr>
          <p:cNvSpPr txBox="1"/>
          <p:nvPr/>
        </p:nvSpPr>
        <p:spPr>
          <a:xfrm>
            <a:off x="643392" y="52292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B6FF86D5-BA12-42DF-9D34-5EB1AD11047B}"/>
              </a:ext>
            </a:extLst>
          </p:cNvPr>
          <p:cNvSpPr txBox="1"/>
          <p:nvPr/>
        </p:nvSpPr>
        <p:spPr>
          <a:xfrm>
            <a:off x="637826" y="5553236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C0EA8FF8-9116-4FA6-9C9A-F8A5F4A951EE}"/>
              </a:ext>
            </a:extLst>
          </p:cNvPr>
          <p:cNvSpPr txBox="1"/>
          <p:nvPr/>
        </p:nvSpPr>
        <p:spPr>
          <a:xfrm>
            <a:off x="643392" y="589663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119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42</a:t>
            </a:fld>
            <a:endParaRPr lang="en-US"/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.foo()</a:t>
            </a:r>
          </a:p>
        </p:txBody>
      </p:sp>
    </p:spTree>
    <p:extLst>
      <p:ext uri="{BB962C8B-B14F-4D97-AF65-F5344CB8AC3E}">
        <p14:creationId xmlns:p14="http://schemas.microsoft.com/office/powerpoint/2010/main" val="8945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 (2)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43</a:t>
            </a:fld>
            <a:endParaRPr lang="en-US"/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4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44</a:t>
            </a:fld>
            <a:endParaRPr lang="en-US"/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167412" y="435881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6100494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45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167412" y="435881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024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 - סיכום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91580" y="1633555"/>
          <a:ext cx="7903463" cy="50273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7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7171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Fields</a:t>
                      </a:r>
                      <a:r>
                        <a:rPr lang="en-US" sz="2400" b="1" baseline="0" dirty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Construct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Type</a:t>
                      </a:r>
                      <a:endParaRPr lang="he-I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17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Anywhere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Static nested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17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Anywhere</a:t>
                      </a:r>
                      <a:r>
                        <a:rPr lang="en-US" b="0" baseline="0" dirty="0"/>
                        <a:t>,</a:t>
                      </a:r>
                    </a:p>
                    <a:p>
                      <a:pPr algn="ctr" rtl="1"/>
                      <a:r>
                        <a:rPr lang="en-US" b="0" baseline="0" dirty="0"/>
                        <a:t>From outer class member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Inner non-static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62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Local scope (only in  the function it</a:t>
                      </a:r>
                      <a:r>
                        <a:rPr lang="en-US" b="0" baseline="0" dirty="0"/>
                        <a:t> was declared)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local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987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anonymous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798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/>
              <a:t> fixed set of constants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/>
              <a:t>All</a:t>
            </a:r>
            <a:r>
              <a:rPr lang="en-US" b="1" dirty="0"/>
              <a:t> </a:t>
            </a:r>
            <a:r>
              <a:rPr lang="en-US" b="1" dirty="0" err="1"/>
              <a:t>enums</a:t>
            </a:r>
            <a:r>
              <a:rPr lang="en-US" b="1" dirty="0"/>
              <a:t> implicitly extend </a:t>
            </a:r>
            <a:r>
              <a:rPr lang="en-US" b="1" dirty="0" err="1"/>
              <a:t>java.lang.EnumAn</a:t>
            </a:r>
            <a:r>
              <a:rPr lang="en-US" b="1" dirty="0"/>
              <a:t> </a:t>
            </a:r>
            <a:r>
              <a:rPr lang="en-US" b="1" dirty="0" err="1"/>
              <a:t>enum</a:t>
            </a:r>
            <a:r>
              <a:rPr lang="en-US" b="1" dirty="0"/>
              <a:t> cannot extend anything else.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The constructor for an </a:t>
            </a:r>
            <a:r>
              <a:rPr lang="en-US" b="1" dirty="0" err="1"/>
              <a:t>enum</a:t>
            </a:r>
            <a:r>
              <a:rPr lang="en-US" b="1" dirty="0"/>
              <a:t> type is always private implicitly. You cannot invoke an </a:t>
            </a:r>
            <a:r>
              <a:rPr lang="en-US" b="1" dirty="0" err="1"/>
              <a:t>enum</a:t>
            </a:r>
            <a:r>
              <a:rPr lang="en-US" b="1" dirty="0"/>
              <a:t> constructor yourself.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66899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static values method that returns an array containing all of the values of the </a:t>
            </a:r>
            <a:r>
              <a:rPr lang="en-US" b="1" dirty="0" err="1"/>
              <a:t>enum</a:t>
            </a:r>
            <a:r>
              <a:rPr lang="en-US" b="1" dirty="0"/>
              <a:t> in the order they are declared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/>
              <a:t>Output: </a:t>
            </a:r>
          </a:p>
          <a:p>
            <a:r>
              <a:rPr lang="en-US" sz="1400" dirty="0"/>
              <a:t> Mondays are bad.</a:t>
            </a:r>
          </a:p>
          <a:p>
            <a:r>
              <a:rPr lang="en-US" sz="1400" dirty="0"/>
              <a:t>SUNDAY</a:t>
            </a:r>
          </a:p>
          <a:p>
            <a:r>
              <a:rPr lang="en-US" sz="1400" dirty="0"/>
              <a:t>MONDAY</a:t>
            </a:r>
          </a:p>
          <a:p>
            <a:r>
              <a:rPr lang="en-US" sz="1400" dirty="0"/>
              <a:t>TUESDAY</a:t>
            </a:r>
          </a:p>
          <a:p>
            <a:r>
              <a:rPr lang="en-US" sz="1400" dirty="0"/>
              <a:t>WEDNESDAY</a:t>
            </a:r>
          </a:p>
          <a:p>
            <a:r>
              <a:rPr lang="en-US" sz="1400" dirty="0"/>
              <a:t>THURSDAY</a:t>
            </a:r>
          </a:p>
          <a:p>
            <a:r>
              <a:rPr lang="en-US" sz="1400" dirty="0"/>
              <a:t>FRIDAY</a:t>
            </a:r>
          </a:p>
          <a:p>
            <a:r>
              <a:rPr lang="en-US" sz="1400" dirty="0"/>
              <a:t>SATURDAY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8314081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>
                <a:latin typeface="Arial" pitchFamily="34" charset="0"/>
                <a:cs typeface="+mn-cs"/>
              </a:rPr>
              <a:t>new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en-US" dirty="0">
                <a:latin typeface="Arial" pitchFamily="34" charset="0"/>
                <a:cs typeface="+mn-cs"/>
              </a:rPr>
              <a:t>&lt;&gt;();</a:t>
            </a:r>
            <a:r>
              <a:rPr lang="he-IL" dirty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5493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Foo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  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  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622428" y="6021387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611" y="4607451"/>
            <a:ext cx="3126377" cy="6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985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אך לא 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ולא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64351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>
                <a:latin typeface="Arial" pitchFamily="34" charset="0"/>
                <a:cs typeface="+mn-cs"/>
              </a:rPr>
              <a:t>Collection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97253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52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>
                <a:latin typeface="Arial" pitchFamily="34" charset="0"/>
                <a:cs typeface="+mn-cs"/>
              </a:rPr>
              <a:t>func</a:t>
            </a:r>
            <a:r>
              <a:rPr lang="he-IL" dirty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>
                <a:latin typeface="Arial" pitchFamily="34" charset="0"/>
                <a:cs typeface="+mn-cs"/>
              </a:rPr>
              <a:t>toString</a:t>
            </a:r>
            <a:r>
              <a:rPr lang="he-IL" dirty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>
                <a:latin typeface="Arial" pitchFamily="34" charset="0"/>
                <a:cs typeface="+mn-cs"/>
              </a:rPr>
              <a:t>Java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45193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8827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54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989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1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6557515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"No exception is thrown"</a:t>
            </a:r>
          </a:p>
        </p:txBody>
      </p:sp>
    </p:spTree>
    <p:extLst>
      <p:ext uri="{BB962C8B-B14F-4D97-AF65-F5344CB8AC3E}">
        <p14:creationId xmlns:p14="http://schemas.microsoft.com/office/powerpoint/2010/main" val="5693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</p:spTree>
    <p:extLst>
      <p:ext uri="{BB962C8B-B14F-4D97-AF65-F5344CB8AC3E}">
        <p14:creationId xmlns:p14="http://schemas.microsoft.com/office/powerpoint/2010/main" val="423840198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3865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dirty="0">
                <a:latin typeface="Garamond" pitchFamily="18" charset="0"/>
              </a:rPr>
              <a:t>poodle = (Poodle) dog;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3248297" y="5362969"/>
            <a:ext cx="2141215" cy="1054363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l" rtl="0">
              <a:buFontTx/>
              <a:buChar char="-"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Compilation Error</a:t>
            </a:r>
          </a:p>
          <a:p>
            <a:pPr algn="l" rtl="0"/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5221357" y="5652292"/>
            <a:ext cx="3777717" cy="3579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dog;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419CDBA3-1D8F-4A47-9FB3-2E3DA512F158}"/>
              </a:ext>
            </a:extLst>
          </p:cNvPr>
          <p:cNvSpPr txBox="1"/>
          <p:nvPr/>
        </p:nvSpPr>
        <p:spPr>
          <a:xfrm>
            <a:off x="637826" y="5610677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63F53362-4EF5-459B-94F7-2E9670A44DCA}"/>
              </a:ext>
            </a:extLst>
          </p:cNvPr>
          <p:cNvSpPr txBox="1"/>
          <p:nvPr/>
        </p:nvSpPr>
        <p:spPr>
          <a:xfrm>
            <a:off x="637116" y="42495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F5E10B68-05F7-4790-B6D9-FBCD77CF09E9}"/>
              </a:ext>
            </a:extLst>
          </p:cNvPr>
          <p:cNvSpPr txBox="1"/>
          <p:nvPr/>
        </p:nvSpPr>
        <p:spPr>
          <a:xfrm>
            <a:off x="635528" y="458112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AD272123-0FC2-4198-9F2B-4190F1BD75E2}"/>
              </a:ext>
            </a:extLst>
          </p:cNvPr>
          <p:cNvSpPr txBox="1"/>
          <p:nvPr/>
        </p:nvSpPr>
        <p:spPr>
          <a:xfrm>
            <a:off x="635528" y="4931876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C4AFA94B-DAF7-4E3E-B1D8-0D7E6B3C40BB}"/>
              </a:ext>
            </a:extLst>
          </p:cNvPr>
          <p:cNvSpPr txBox="1"/>
          <p:nvPr/>
        </p:nvSpPr>
        <p:spPr>
          <a:xfrm>
            <a:off x="635528" y="527919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AutoShape 10"/>
          <p:cNvSpPr>
            <a:spLocks/>
          </p:cNvSpPr>
          <p:nvPr/>
        </p:nvSpPr>
        <p:spPr bwMode="auto">
          <a:xfrm>
            <a:off x="6011863" y="4693320"/>
            <a:ext cx="2843212" cy="607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No compilation error</a:t>
            </a:r>
          </a:p>
          <a:p>
            <a:pPr algn="l" rtl="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Runtime Exception</a:t>
            </a:r>
          </a:p>
        </p:txBody>
      </p:sp>
      <p:sp>
        <p:nvSpPr>
          <p:cNvPr id="25" name="AutoShape 11"/>
          <p:cNvSpPr>
            <a:spLocks/>
          </p:cNvSpPr>
          <p:nvPr/>
        </p:nvSpPr>
        <p:spPr bwMode="auto">
          <a:xfrm>
            <a:off x="5470744" y="6076822"/>
            <a:ext cx="3528330" cy="6335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No compilation error</a:t>
            </a:r>
          </a:p>
          <a:p>
            <a:pPr algn="l" rtl="0"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No Runtime Exception</a:t>
            </a:r>
          </a:p>
        </p:txBody>
      </p:sp>
    </p:spTree>
    <p:extLst>
      <p:ext uri="{BB962C8B-B14F-4D97-AF65-F5344CB8AC3E}">
        <p14:creationId xmlns:p14="http://schemas.microsoft.com/office/powerpoint/2010/main" val="6536074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recitation_theme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ecitation_theme" id="{828E4662-4605-4BB9-9CE3-E56E76F2CB6B}" vid="{C068134E-AE9C-4EC1-9C0C-602BF2A89DC3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recitation_theme</Template>
  <TotalTime>11959</TotalTime>
  <Words>5150</Words>
  <Application>Microsoft Macintosh PowerPoint</Application>
  <PresentationFormat>On-screen Show (4:3)</PresentationFormat>
  <Paragraphs>1037</Paragraphs>
  <Slides>54</Slides>
  <Notes>48</Notes>
  <HiddenSlides>11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5" baseType="lpstr">
      <vt:lpstr>PMingLiU</vt:lpstr>
      <vt:lpstr>Arial</vt:lpstr>
      <vt:lpstr>Calibri</vt:lpstr>
      <vt:lpstr>Comic Sans MS</vt:lpstr>
      <vt:lpstr>Consolas</vt:lpstr>
      <vt:lpstr>Courier New</vt:lpstr>
      <vt:lpstr>Garamond</vt:lpstr>
      <vt:lpstr>Segoe UI</vt:lpstr>
      <vt:lpstr>Times New Roman</vt:lpstr>
      <vt:lpstr>Wingdings</vt:lpstr>
      <vt:lpstr>recitation_theme</vt:lpstr>
      <vt:lpstr>תוכנה 1</vt:lpstr>
      <vt:lpstr>בחינה באופק!</vt:lpstr>
      <vt:lpstr>קצת על מנשקים</vt:lpstr>
      <vt:lpstr>מנשקים</vt:lpstr>
      <vt:lpstr>מנשקים</vt:lpstr>
      <vt:lpstr>מנשקים - המשך</vt:lpstr>
      <vt:lpstr>מנשקים - המשך</vt:lpstr>
      <vt:lpstr>מנשקים וירושה</vt:lpstr>
      <vt:lpstr>מנשקים וירושה</vt:lpstr>
      <vt:lpstr>מנשקים וירושה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</vt:lpstr>
      <vt:lpstr>דריסה של שירותים וניראות</vt:lpstr>
      <vt:lpstr>דריסה של שירותים וניראות</vt:lpstr>
      <vt:lpstr>דריסה של שירותים וניראות (2)</vt:lpstr>
      <vt:lpstr>דריסה של שירותים וניראות (2)</vt:lpstr>
      <vt:lpstr>דריסה של שירותים וניראות (3)</vt:lpstr>
      <vt:lpstr>דריסה של שירותים וניראות (3)</vt:lpstr>
      <vt:lpstr>דריסה של שירותים וניראות (4)</vt:lpstr>
      <vt:lpstr>דריסה של שירותים וניראות (4)</vt:lpstr>
      <vt:lpstr>דריסה של שירותים וניראות (5)</vt:lpstr>
      <vt:lpstr>דריסה של שירותים וניראות (5)</vt:lpstr>
      <vt:lpstr>Static binding (or early binding)</vt:lpstr>
      <vt:lpstr>Binding</vt:lpstr>
      <vt:lpstr>Binding</vt:lpstr>
      <vt:lpstr>Binding (2)</vt:lpstr>
      <vt:lpstr>Binding (2)</vt:lpstr>
      <vt:lpstr>סדר הפעולות ביצירת אובייקט</vt:lpstr>
      <vt:lpstr>סדר הפעולות ביצירת אובייקט</vt:lpstr>
      <vt:lpstr>הורשה ובנאים</vt:lpstr>
      <vt:lpstr>הורשה ובנאים</vt:lpstr>
      <vt:lpstr>הורשה ובנאים (2)</vt:lpstr>
      <vt:lpstr>הורשה ובנאים (2)</vt:lpstr>
      <vt:lpstr>הורשה ובנאים (3)</vt:lpstr>
      <vt:lpstr>הורשה ובנאים (3)</vt:lpstr>
      <vt:lpstr>דריסה והעמסה של שירותים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Michael Moshe Bilevich</cp:lastModifiedBy>
  <cp:revision>468</cp:revision>
  <cp:lastPrinted>2023-01-03T21:57:48Z</cp:lastPrinted>
  <dcterms:created xsi:type="dcterms:W3CDTF">2012-12-30T18:02:14Z</dcterms:created>
  <dcterms:modified xsi:type="dcterms:W3CDTF">2024-03-19T12:41:34Z</dcterms:modified>
</cp:coreProperties>
</file>